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58" r:id="rId3"/>
    <p:sldId id="260" r:id="rId4"/>
    <p:sldId id="336" r:id="rId5"/>
    <p:sldId id="262" r:id="rId6"/>
    <p:sldId id="263" r:id="rId7"/>
    <p:sldId id="326" r:id="rId8"/>
    <p:sldId id="327" r:id="rId9"/>
    <p:sldId id="328" r:id="rId10"/>
    <p:sldId id="329" r:id="rId11"/>
    <p:sldId id="330" r:id="rId12"/>
    <p:sldId id="331" r:id="rId13"/>
    <p:sldId id="332" r:id="rId14"/>
    <p:sldId id="333" r:id="rId15"/>
    <p:sldId id="334" r:id="rId16"/>
    <p:sldId id="335" r:id="rId17"/>
    <p:sldId id="264" r:id="rId18"/>
    <p:sldId id="265" r:id="rId19"/>
    <p:sldId id="266" r:id="rId20"/>
    <p:sldId id="339" r:id="rId21"/>
    <p:sldId id="267" r:id="rId22"/>
    <p:sldId id="268" r:id="rId23"/>
    <p:sldId id="269" r:id="rId24"/>
    <p:sldId id="337" r:id="rId25"/>
    <p:sldId id="323" r:id="rId26"/>
    <p:sldId id="324"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325" r:id="rId44"/>
    <p:sldId id="338" r:id="rId45"/>
    <p:sldId id="291" r:id="rId46"/>
    <p:sldId id="292" r:id="rId47"/>
    <p:sldId id="293" r:id="rId48"/>
    <p:sldId id="294" r:id="rId49"/>
    <p:sldId id="295"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52" autoAdjust="0"/>
    <p:restoredTop sz="78090" autoAdjust="0"/>
  </p:normalViewPr>
  <p:slideViewPr>
    <p:cSldViewPr>
      <p:cViewPr varScale="1">
        <p:scale>
          <a:sx n="73" d="100"/>
          <a:sy n="73" d="100"/>
        </p:scale>
        <p:origin x="-176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2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sz="quarter" idx="1"/>
          </p:nvPr>
        </p:nvSpPr>
        <p:spPr>
          <a:xfrm>
            <a:off x="4143375" y="0"/>
            <a:ext cx="3170238" cy="479425"/>
          </a:xfrm>
          <a:prstGeom prst="rect">
            <a:avLst/>
          </a:prstGeom>
        </p:spPr>
        <p:txBody>
          <a:bodyPr vert="horz" lIns="91440" tIns="45720" rIns="91440" bIns="45720" rtlCol="0"/>
          <a:lstStyle>
            <a:lvl1pPr algn="r">
              <a:defRPr sz="1200"/>
            </a:lvl1pPr>
          </a:lstStyle>
          <a:p>
            <a:fld id="{D6606F41-F659-41D1-A0D1-193D8BBF4509}" type="datetimeFigureOut">
              <a:rPr lang="ko-KR" altLang="en-US" smtClean="0"/>
              <a:pPr/>
              <a:t>1/21/16</a:t>
            </a:fld>
            <a:endParaRPr lang="ko-KR" alt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1440" tIns="45720" rIns="91440" bIns="45720" rtlCol="0" anchor="b"/>
          <a:lstStyle>
            <a:lvl1pPr algn="l">
              <a:defRPr sz="1200"/>
            </a:lvl1pPr>
          </a:lstStyle>
          <a:p>
            <a:endParaRPr lang="ko-KR" alt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lIns="91440" tIns="45720" rIns="91440" bIns="45720" rtlCol="0" anchor="b"/>
          <a:lstStyle>
            <a:lvl1pPr algn="r">
              <a:defRPr sz="1200"/>
            </a:lvl1pPr>
          </a:lstStyle>
          <a:p>
            <a:fld id="{A25B3157-DBE4-48C9-8C3A-8D6B9E25646B}" type="slidenum">
              <a:rPr lang="ko-KR" altLang="en-US" smtClean="0"/>
              <a:pPr/>
              <a:t>‹#›</a:t>
            </a:fld>
            <a:endParaRPr lang="ko-KR" altLang="en-US"/>
          </a:p>
        </p:txBody>
      </p:sp>
    </p:spTree>
    <p:extLst>
      <p:ext uri="{BB962C8B-B14F-4D97-AF65-F5344CB8AC3E}">
        <p14:creationId xmlns:p14="http://schemas.microsoft.com/office/powerpoint/2010/main" val="16531998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ko-KR" alt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33C15110-99DA-4AB7-B0A7-5BBC00C0542F}" type="datetimeFigureOut">
              <a:rPr lang="ko-KR" altLang="en-US" smtClean="0"/>
              <a:pPr/>
              <a:t>1/21/16</a:t>
            </a:fld>
            <a:endParaRPr lang="ko-KR" alt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ko-KR" alt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endParaRPr lang="ko-KR" alt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ko-KR" alt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4C9DD7C-7A53-4E7A-A4A3-DFFCEC820A24}" type="slidenum">
              <a:rPr lang="ko-KR" altLang="en-US" smtClean="0"/>
              <a:pPr/>
              <a:t>‹#›</a:t>
            </a:fld>
            <a:endParaRPr lang="ko-KR" altLang="en-US"/>
          </a:p>
        </p:txBody>
      </p:sp>
    </p:spTree>
    <p:extLst>
      <p:ext uri="{BB962C8B-B14F-4D97-AF65-F5344CB8AC3E}">
        <p14:creationId xmlns:p14="http://schemas.microsoft.com/office/powerpoint/2010/main" val="292337632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61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713E261-CFD7-4343-B66D-E78260D16071}" type="datetime3">
              <a:rPr lang="en-US" sz="1300">
                <a:latin typeface="Times New Roman" charset="0"/>
              </a:rPr>
              <a:pPr/>
              <a:t>21 January 2016</a:t>
            </a:fld>
            <a:endParaRPr lang="en-US" sz="1300">
              <a:latin typeface="Times New Roman" charset="0"/>
            </a:endParaRPr>
          </a:p>
        </p:txBody>
      </p:sp>
      <p:sp>
        <p:nvSpPr>
          <p:cNvPr id="614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614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C0748649-F7E2-AB43-AA9A-BBFE2E9A0B10}" type="slidenum">
              <a:rPr lang="en-US" sz="1300">
                <a:latin typeface="Times New Roman" charset="0"/>
              </a:rPr>
              <a:pPr/>
              <a:t>1</a:t>
            </a:fld>
            <a:endParaRPr lang="en-US" sz="1300">
              <a:latin typeface="Times New Roman" charset="0"/>
            </a:endParaRPr>
          </a:p>
        </p:txBody>
      </p:sp>
      <p:sp>
        <p:nvSpPr>
          <p:cNvPr id="6149" name="Rectangle 2"/>
          <p:cNvSpPr>
            <a:spLocks noGrp="1" noRot="1" noChangeAspect="1" noChangeArrowheads="1" noTextEdit="1"/>
          </p:cNvSpPr>
          <p:nvPr>
            <p:ph type="sldImg"/>
          </p:nvPr>
        </p:nvSpPr>
        <p:spPr>
          <a:ln/>
        </p:spPr>
      </p:sp>
      <p:sp>
        <p:nvSpPr>
          <p:cNvPr id="61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9146C28C-FB1A-DC40-82BF-9FEE7BA7BD73}" type="slidenum">
              <a:rPr lang="en-US" sz="1300">
                <a:latin typeface="Times New Roman" charset="0"/>
              </a:rPr>
              <a:pPr/>
              <a:t>10</a:t>
            </a:fld>
            <a:endParaRPr lang="en-US" sz="1300">
              <a:latin typeface="Times New Roman"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E5C50345-BEDD-FE44-9893-B29F37591B16}" type="slidenum">
              <a:rPr lang="en-US" sz="1300">
                <a:latin typeface="Times New Roman" charset="0"/>
              </a:rPr>
              <a:pPr/>
              <a:t>11</a:t>
            </a:fld>
            <a:endParaRPr lang="en-US" sz="1300">
              <a:latin typeface="Times New Roman"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71F2BE4B-E18D-5744-AA0A-4B7B54E36EF4}" type="slidenum">
              <a:rPr lang="en-US" sz="1300">
                <a:latin typeface="Times New Roman" charset="0"/>
              </a:rPr>
              <a:pPr/>
              <a:t>12</a:t>
            </a:fld>
            <a:endParaRPr lang="en-US" sz="1300">
              <a:latin typeface="Times New Roman"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5A9183F-29DB-9341-ADD9-05C2E9BB0A49}" type="slidenum">
              <a:rPr lang="en-US" sz="1300">
                <a:latin typeface="Times New Roman" charset="0"/>
              </a:rPr>
              <a:pPr/>
              <a:t>13</a:t>
            </a:fld>
            <a:endParaRPr lang="en-US" sz="1300">
              <a:latin typeface="Times New Roman"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0771EA3D-68D2-D747-875A-B9B6882D3758}" type="slidenum">
              <a:rPr lang="en-US" sz="1300">
                <a:latin typeface="Times New Roman" charset="0"/>
              </a:rPr>
              <a:pPr/>
              <a:t>14</a:t>
            </a:fld>
            <a:endParaRPr lang="en-US" sz="1300">
              <a:latin typeface="Times New Roman"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E66CE510-F37F-474E-8771-FA6421CA2FF0}" type="slidenum">
              <a:rPr lang="en-US" sz="1300">
                <a:latin typeface="Times New Roman" charset="0"/>
              </a:rPr>
              <a:pPr/>
              <a:t>15</a:t>
            </a:fld>
            <a:endParaRPr lang="en-US" sz="1300">
              <a:latin typeface="Times New Roman"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88AB89E7-ED2B-F14E-A1EA-14C2D4722DA0}" type="slidenum">
              <a:rPr lang="en-US" sz="1300">
                <a:latin typeface="Times New Roman" charset="0"/>
              </a:rPr>
              <a:pPr/>
              <a:t>16</a:t>
            </a:fld>
            <a:endParaRPr lang="en-US" sz="1300">
              <a:latin typeface="Times New Roman"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2662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D7DD6E2C-637E-9A4D-B489-A5F407DEA58F}" type="datetime3">
              <a:rPr lang="en-US" sz="1300">
                <a:latin typeface="Times New Roman" charset="0"/>
              </a:rPr>
              <a:pPr/>
              <a:t>21 January 2016</a:t>
            </a:fld>
            <a:endParaRPr lang="en-US" sz="1300">
              <a:latin typeface="Times New Roman" charset="0"/>
            </a:endParaRPr>
          </a:p>
        </p:txBody>
      </p:sp>
      <p:sp>
        <p:nvSpPr>
          <p:cNvPr id="266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266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07983B4-C62A-A54C-B0D7-F1454389536B}" type="slidenum">
              <a:rPr lang="en-US" sz="1300">
                <a:latin typeface="Times New Roman" charset="0"/>
              </a:rPr>
              <a:pPr/>
              <a:t>23</a:t>
            </a:fld>
            <a:endParaRPr lang="en-US" sz="1300">
              <a:latin typeface="Times New Roman" charset="0"/>
            </a:endParaRPr>
          </a:p>
        </p:txBody>
      </p:sp>
      <p:sp>
        <p:nvSpPr>
          <p:cNvPr id="26629" name="Rectangle 2"/>
          <p:cNvSpPr>
            <a:spLocks noGrp="1" noRot="1" noChangeAspect="1" noChangeArrowheads="1" noTextEdit="1"/>
          </p:cNvSpPr>
          <p:nvPr>
            <p:ph type="sldImg"/>
          </p:nvPr>
        </p:nvSpPr>
        <p:spPr>
          <a:ln/>
        </p:spPr>
      </p:sp>
      <p:sp>
        <p:nvSpPr>
          <p:cNvPr id="266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286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CE71D16-0EB3-024D-BE4E-54EC0DAC9001}" type="datetime3">
              <a:rPr lang="en-US" sz="1300">
                <a:latin typeface="Times New Roman" charset="0"/>
              </a:rPr>
              <a:pPr/>
              <a:t>21 January 2016</a:t>
            </a:fld>
            <a:endParaRPr lang="en-US" sz="1300">
              <a:latin typeface="Times New Roman" charset="0"/>
            </a:endParaRPr>
          </a:p>
        </p:txBody>
      </p:sp>
      <p:sp>
        <p:nvSpPr>
          <p:cNvPr id="286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286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357EFB37-C16A-8E40-B8EE-B9F52866E855}" type="slidenum">
              <a:rPr lang="en-US" sz="1300">
                <a:latin typeface="Times New Roman" charset="0"/>
              </a:rPr>
              <a:pPr/>
              <a:t>24</a:t>
            </a:fld>
            <a:endParaRPr lang="en-US" sz="1300">
              <a:latin typeface="Times New Roman" charset="0"/>
            </a:endParaRPr>
          </a:p>
        </p:txBody>
      </p:sp>
      <p:sp>
        <p:nvSpPr>
          <p:cNvPr id="28677" name="Rectangle 2"/>
          <p:cNvSpPr>
            <a:spLocks noGrp="1" noRot="1" noChangeAspect="1" noChangeArrowheads="1" noTextEdit="1"/>
          </p:cNvSpPr>
          <p:nvPr>
            <p:ph type="sldImg"/>
          </p:nvPr>
        </p:nvSpPr>
        <p:spPr>
          <a:ln/>
        </p:spPr>
      </p:sp>
      <p:sp>
        <p:nvSpPr>
          <p:cNvPr id="286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0433BE42-A2D9-3842-B691-858811D3E0A7}" type="slidenum">
              <a:rPr lang="en-US" sz="1300">
                <a:latin typeface="Times New Roman" charset="0"/>
              </a:rPr>
              <a:pPr/>
              <a:t>25</a:t>
            </a:fld>
            <a:endParaRPr lang="en-US" sz="1300">
              <a:latin typeface="Times New Roman"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24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F2742CE-1117-4D4E-9237-8B0BF0BD968B}" type="datetime3">
              <a:rPr lang="en-US" sz="1300">
                <a:latin typeface="Times New Roman" charset="0"/>
              </a:rPr>
              <a:pPr/>
              <a:t>21 January 2016</a:t>
            </a:fld>
            <a:endParaRPr lang="en-US" sz="1300">
              <a:latin typeface="Times New Roman" charset="0"/>
            </a:endParaRPr>
          </a:p>
        </p:txBody>
      </p:sp>
      <p:sp>
        <p:nvSpPr>
          <p:cNvPr id="102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2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04C1F34D-4ED1-8549-9661-19446E3D8245}" type="slidenum">
              <a:rPr lang="en-US" sz="1300">
                <a:latin typeface="Times New Roman" charset="0"/>
              </a:rPr>
              <a:pPr/>
              <a:t>2</a:t>
            </a:fld>
            <a:endParaRPr lang="en-US" sz="1300">
              <a:latin typeface="Times New Roman" charset="0"/>
            </a:endParaRPr>
          </a:p>
        </p:txBody>
      </p:sp>
      <p:sp>
        <p:nvSpPr>
          <p:cNvPr id="10245" name="Rectangle 2"/>
          <p:cNvSpPr>
            <a:spLocks noGrp="1" noRot="1" noChangeAspect="1" noChangeArrowheads="1" noTextEdit="1"/>
          </p:cNvSpPr>
          <p:nvPr>
            <p:ph type="sldImg"/>
          </p:nvPr>
        </p:nvSpPr>
        <p:spPr>
          <a:ln/>
        </p:spPr>
      </p:sp>
      <p:sp>
        <p:nvSpPr>
          <p:cNvPr id="102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9AC2484A-2101-C14D-B876-DC6A23E66E45}" type="slidenum">
              <a:rPr lang="en-US" sz="1300">
                <a:latin typeface="Times New Roman" charset="0"/>
              </a:rPr>
              <a:pPr/>
              <a:t>26</a:t>
            </a:fld>
            <a:endParaRPr lang="en-US" sz="1300">
              <a:latin typeface="Times New Roman"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327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7227E160-C614-4C40-B2A9-2BDAB441210C}" type="datetime3">
              <a:rPr lang="en-US" sz="1300">
                <a:latin typeface="Times New Roman" charset="0"/>
              </a:rPr>
              <a:pPr/>
              <a:t>21 January 2016</a:t>
            </a:fld>
            <a:endParaRPr lang="en-US" sz="1300">
              <a:latin typeface="Times New Roman" charset="0"/>
            </a:endParaRPr>
          </a:p>
        </p:txBody>
      </p:sp>
      <p:sp>
        <p:nvSpPr>
          <p:cNvPr id="327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327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9C1C04DA-D559-C44A-8F5F-4DE735046E49}" type="slidenum">
              <a:rPr lang="en-US" sz="1300">
                <a:latin typeface="Times New Roman" charset="0"/>
              </a:rPr>
              <a:pPr/>
              <a:t>27</a:t>
            </a:fld>
            <a:endParaRPr lang="en-US" sz="1300">
              <a:latin typeface="Times New Roman" charset="0"/>
            </a:endParaRPr>
          </a:p>
        </p:txBody>
      </p:sp>
      <p:sp>
        <p:nvSpPr>
          <p:cNvPr id="32773" name="Rectangle 2"/>
          <p:cNvSpPr>
            <a:spLocks noGrp="1" noRot="1" noChangeAspect="1" noChangeArrowheads="1" noTextEdit="1"/>
          </p:cNvSpPr>
          <p:nvPr>
            <p:ph type="sldImg"/>
          </p:nvPr>
        </p:nvSpPr>
        <p:spPr>
          <a:ln/>
        </p:spPr>
      </p:sp>
      <p:sp>
        <p:nvSpPr>
          <p:cNvPr id="327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3584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A9EB5C31-E7C6-0249-9B72-DDDF7155274A}" type="datetime3">
              <a:rPr lang="en-US" sz="1300">
                <a:latin typeface="Times New Roman" charset="0"/>
              </a:rPr>
              <a:pPr/>
              <a:t>21 January 2016</a:t>
            </a:fld>
            <a:endParaRPr lang="en-US" sz="1300">
              <a:latin typeface="Times New Roman" charset="0"/>
            </a:endParaRPr>
          </a:p>
        </p:txBody>
      </p:sp>
      <p:sp>
        <p:nvSpPr>
          <p:cNvPr id="3584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3584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55C7BE17-CBE3-7847-8CC8-CFD354BF3594}" type="slidenum">
              <a:rPr lang="en-US" sz="1300">
                <a:latin typeface="Times New Roman" charset="0"/>
              </a:rPr>
              <a:pPr/>
              <a:t>29</a:t>
            </a:fld>
            <a:endParaRPr lang="en-US" sz="1300">
              <a:latin typeface="Times New Roman" charset="0"/>
            </a:endParaRPr>
          </a:p>
        </p:txBody>
      </p:sp>
      <p:sp>
        <p:nvSpPr>
          <p:cNvPr id="35845" name="Rectangle 2"/>
          <p:cNvSpPr>
            <a:spLocks noGrp="1" noRot="1" noChangeAspect="1" noChangeArrowheads="1" noTextEdit="1"/>
          </p:cNvSpPr>
          <p:nvPr>
            <p:ph type="sldImg"/>
          </p:nvPr>
        </p:nvSpPr>
        <p:spPr>
          <a:ln/>
        </p:spPr>
      </p:sp>
      <p:sp>
        <p:nvSpPr>
          <p:cNvPr id="358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5EA5B2F9-577B-214D-B86A-22D7E04DB4D8}" type="slidenum">
              <a:rPr lang="en-US" sz="1400">
                <a:latin typeface="Times New Roman" charset="0"/>
                <a:ea typeface="MS PGothic" charset="0"/>
                <a:cs typeface="MS PGothic" charset="0"/>
              </a:rPr>
              <a:pPr/>
              <a:t>32</a:t>
            </a:fld>
            <a:endParaRPr lang="en-US" sz="1400">
              <a:latin typeface="Times New Roman" charset="0"/>
              <a:ea typeface="MS PGothic" charset="0"/>
              <a:cs typeface="MS PGothic" charset="0"/>
            </a:endParaRPr>
          </a:p>
        </p:txBody>
      </p:sp>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D8CF42CA-43DB-764C-95DA-5F953785F23B}" type="slidenum">
              <a:rPr lang="en-US" sz="1400">
                <a:latin typeface="Times New Roman" charset="0"/>
                <a:ea typeface="MS PGothic" charset="0"/>
                <a:cs typeface="MS PGothic" charset="0"/>
              </a:rPr>
              <a:pPr/>
              <a:t>33</a:t>
            </a:fld>
            <a:endParaRPr lang="en-US" sz="1400">
              <a:latin typeface="Times New Roman" charset="0"/>
              <a:ea typeface="MS PGothic" charset="0"/>
              <a:cs typeface="MS PGothic" charset="0"/>
            </a:endParaRPr>
          </a:p>
        </p:txBody>
      </p:sp>
      <p:sp>
        <p:nvSpPr>
          <p:cNvPr id="41986" name="Rectangle 2"/>
          <p:cNvSpPr>
            <a:spLocks noGrp="1" noRot="1" noChangeAspect="1" noChangeArrowheads="1" noTextEdit="1"/>
          </p:cNvSpPr>
          <p:nvPr>
            <p:ph type="sldImg"/>
          </p:nvPr>
        </p:nvSpPr>
        <p:spPr>
          <a:ln/>
        </p:spPr>
      </p:sp>
      <p:sp>
        <p:nvSpPr>
          <p:cNvPr id="41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450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88B68AF5-F064-DE42-BC27-EE48C9AD9F5A}" type="datetime3">
              <a:rPr lang="en-US" sz="1300">
                <a:latin typeface="Times New Roman" charset="0"/>
              </a:rPr>
              <a:pPr/>
              <a:t>21 January 2016</a:t>
            </a:fld>
            <a:endParaRPr lang="en-US" sz="1300">
              <a:latin typeface="Times New Roman" charset="0"/>
            </a:endParaRPr>
          </a:p>
        </p:txBody>
      </p:sp>
      <p:sp>
        <p:nvSpPr>
          <p:cNvPr id="450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450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A4481296-6C2C-0542-862F-7AB4F019C512}" type="slidenum">
              <a:rPr lang="en-US" sz="1300">
                <a:latin typeface="Times New Roman" charset="0"/>
              </a:rPr>
              <a:pPr/>
              <a:t>35</a:t>
            </a:fld>
            <a:endParaRPr lang="en-US" sz="1300">
              <a:latin typeface="Times New Roman" charset="0"/>
            </a:endParaRPr>
          </a:p>
        </p:txBody>
      </p:sp>
      <p:sp>
        <p:nvSpPr>
          <p:cNvPr id="45061" name="Rectangle 2"/>
          <p:cNvSpPr>
            <a:spLocks noGrp="1" noRot="1" noChangeAspect="1" noChangeArrowheads="1" noTextEdit="1"/>
          </p:cNvSpPr>
          <p:nvPr>
            <p:ph type="sldImg"/>
          </p:nvPr>
        </p:nvSpPr>
        <p:spPr>
          <a:ln/>
        </p:spPr>
      </p:sp>
      <p:sp>
        <p:nvSpPr>
          <p:cNvPr id="450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B22C9EED-4438-A14D-9442-B87E3D0B7EE8}" type="slidenum">
              <a:rPr lang="en-US" sz="1400">
                <a:latin typeface="Times New Roman" charset="0"/>
                <a:ea typeface="MS PGothic" charset="0"/>
                <a:cs typeface="MS PGothic" charset="0"/>
              </a:rPr>
              <a:pPr/>
              <a:t>36</a:t>
            </a:fld>
            <a:endParaRPr lang="en-US" sz="1400">
              <a:latin typeface="Times New Roman" charset="0"/>
              <a:ea typeface="MS PGothic" charset="0"/>
              <a:cs typeface="MS PGothic" charset="0"/>
            </a:endParaRPr>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29C0876B-F777-4D45-AE28-C60B124372D5}" type="slidenum">
              <a:rPr lang="en-US" sz="1400">
                <a:solidFill>
                  <a:srgbClr val="000000"/>
                </a:solidFill>
                <a:latin typeface="Times New Roman" charset="0"/>
                <a:ea typeface="MS PGothic" charset="0"/>
                <a:cs typeface="MS PGothic" charset="0"/>
              </a:rPr>
              <a:pPr/>
              <a:t>37</a:t>
            </a:fld>
            <a:endParaRPr lang="en-US" sz="1400">
              <a:solidFill>
                <a:srgbClr val="000000"/>
              </a:solidFill>
              <a:latin typeface="Times New Roman" charset="0"/>
              <a:ea typeface="MS PGothic" charset="0"/>
              <a:cs typeface="MS PGothic" charset="0"/>
            </a:endParaRPr>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E1D9D8F6-8735-2142-8EF1-5FCD7D061679}" type="slidenum">
              <a:rPr lang="en-US" sz="1400">
                <a:latin typeface="Times New Roman" charset="0"/>
                <a:ea typeface="MS PGothic" charset="0"/>
                <a:cs typeface="MS PGothic" charset="0"/>
              </a:rPr>
              <a:pPr/>
              <a:t>38</a:t>
            </a:fld>
            <a:endParaRPr lang="en-US" sz="1400">
              <a:latin typeface="Times New Roman" charset="0"/>
              <a:ea typeface="MS PGothic" charset="0"/>
              <a:cs typeface="MS PGothic" charset="0"/>
            </a:endParaRPr>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2E8E4040-F15D-584B-AD78-C430BD05E058}" type="slidenum">
              <a:rPr lang="en-US" sz="1400">
                <a:latin typeface="Times New Roman" charset="0"/>
                <a:ea typeface="MS PGothic" charset="0"/>
                <a:cs typeface="MS PGothic" charset="0"/>
              </a:rPr>
              <a:pPr/>
              <a:t>40</a:t>
            </a:fld>
            <a:endParaRPr lang="en-US" sz="1400">
              <a:latin typeface="Times New Roman" charset="0"/>
              <a:ea typeface="MS PGothic" charset="0"/>
              <a:cs typeface="MS PGothic" charset="0"/>
            </a:endParaRPr>
          </a:p>
        </p:txBody>
      </p:sp>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433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7C0844AB-E471-1843-A3C1-8E7DF560F778}" type="datetime3">
              <a:rPr lang="en-US" sz="1300">
                <a:latin typeface="Times New Roman" charset="0"/>
              </a:rPr>
              <a:pPr/>
              <a:t>21 January 2016</a:t>
            </a:fld>
            <a:endParaRPr lang="en-US" sz="1300">
              <a:latin typeface="Times New Roman" charset="0"/>
            </a:endParaRPr>
          </a:p>
        </p:txBody>
      </p:sp>
      <p:sp>
        <p:nvSpPr>
          <p:cNvPr id="1433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434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FCF23A34-7500-8A40-844A-6409D632714A}" type="slidenum">
              <a:rPr lang="en-US" sz="1300">
                <a:latin typeface="Times New Roman" charset="0"/>
              </a:rPr>
              <a:pPr/>
              <a:t>3</a:t>
            </a:fld>
            <a:endParaRPr lang="en-US" sz="1300">
              <a:latin typeface="Times New Roman" charset="0"/>
            </a:endParaRPr>
          </a:p>
        </p:txBody>
      </p:sp>
      <p:sp>
        <p:nvSpPr>
          <p:cNvPr id="14341" name="Rectangle 2"/>
          <p:cNvSpPr>
            <a:spLocks noGrp="1" noRot="1" noChangeAspect="1" noChangeArrowheads="1" noTextEdit="1"/>
          </p:cNvSpPr>
          <p:nvPr>
            <p:ph type="sldImg"/>
          </p:nvPr>
        </p:nvSpPr>
        <p:spPr>
          <a:ln/>
        </p:spPr>
      </p:sp>
      <p:sp>
        <p:nvSpPr>
          <p:cNvPr id="143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A876753F-74C7-6D4E-8C5F-A22C72DEF7B7}" type="slidenum">
              <a:rPr lang="en-US" sz="1400">
                <a:latin typeface="Times New Roman" charset="0"/>
                <a:ea typeface="MS PGothic" charset="0"/>
                <a:cs typeface="MS PGothic" charset="0"/>
              </a:rPr>
              <a:pPr/>
              <a:t>41</a:t>
            </a:fld>
            <a:endParaRPr lang="en-US" sz="1400">
              <a:latin typeface="Times New Roman" charset="0"/>
              <a:ea typeface="MS PGothic" charset="0"/>
              <a:cs typeface="MS PGothic" charset="0"/>
            </a:endParaRPr>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Times New Roman" charset="0"/>
                <a:ea typeface="MS PGothic" charset="0"/>
                <a:cs typeface="MS PGothic" charset="0"/>
              </a:rPr>
              <a:t>Two simple multiple access control techniques.</a:t>
            </a:r>
          </a:p>
          <a:p>
            <a:endParaRPr lang="en-US">
              <a:latin typeface="Times New Roman" charset="0"/>
              <a:ea typeface="MS PGothic" charset="0"/>
              <a:cs typeface="MS PGothic" charset="0"/>
            </a:endParaRPr>
          </a:p>
          <a:p>
            <a:r>
              <a:rPr lang="en-US">
                <a:latin typeface="Times New Roman" charset="0"/>
                <a:ea typeface="MS PGothic" charset="0"/>
                <a:cs typeface="MS PGothic" charset="0"/>
              </a:rPr>
              <a:t>Each mobile</a:t>
            </a:r>
            <a:r>
              <a:rPr lang="ja-JP" altLang="en-US">
                <a:latin typeface="Times New Roman" charset="0"/>
                <a:ea typeface="MS PGothic" charset="0"/>
                <a:cs typeface="MS PGothic" charset="0"/>
              </a:rPr>
              <a:t>’</a:t>
            </a:r>
            <a:r>
              <a:rPr lang="en-US" altLang="ja-JP">
                <a:latin typeface="Times New Roman" charset="0"/>
                <a:ea typeface="MS PGothic" charset="0"/>
                <a:cs typeface="MS PGothic" charset="0"/>
              </a:rPr>
              <a:t>s share of the bandwidth is divided into portions for the uplink and the downlink. Also, possibly, out of band signaling.</a:t>
            </a:r>
          </a:p>
          <a:p>
            <a:endParaRPr lang="en-US">
              <a:latin typeface="Times New Roman" charset="0"/>
              <a:ea typeface="MS PGothic" charset="0"/>
              <a:cs typeface="MS PGothic" charset="0"/>
            </a:endParaRPr>
          </a:p>
          <a:p>
            <a:r>
              <a:rPr lang="en-US">
                <a:latin typeface="Times New Roman" charset="0"/>
                <a:ea typeface="MS PGothic" charset="0"/>
                <a:cs typeface="MS PGothic" charset="0"/>
              </a:rPr>
              <a:t>As we will see, used in AMPS, GSM, IS-54/136</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9A7D87EE-0ADF-744D-A95E-98B082161E46}" type="slidenum">
              <a:rPr lang="en-US" sz="1400">
                <a:latin typeface="Times New Roman" charset="0"/>
                <a:ea typeface="MS PGothic" charset="0"/>
                <a:cs typeface="MS PGothic" charset="0"/>
              </a:rPr>
              <a:pPr/>
              <a:t>42</a:t>
            </a:fld>
            <a:endParaRPr lang="en-US" sz="1400">
              <a:latin typeface="Times New Roman" charset="0"/>
              <a:ea typeface="MS PGothic" charset="0"/>
              <a:cs typeface="MS PGothic"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9A7D87EE-0ADF-744D-A95E-98B082161E46}" type="slidenum">
              <a:rPr lang="en-US" sz="1400">
                <a:latin typeface="Times New Roman" charset="0"/>
                <a:ea typeface="MS PGothic" charset="0"/>
                <a:cs typeface="MS PGothic" charset="0"/>
              </a:rPr>
              <a:pPr/>
              <a:t>43</a:t>
            </a:fld>
            <a:endParaRPr lang="en-US" sz="1400">
              <a:latin typeface="Times New Roman" charset="0"/>
              <a:ea typeface="MS PGothic" charset="0"/>
              <a:cs typeface="MS PGothic" charset="0"/>
            </a:endParaRPr>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7168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89A663B-5859-2744-8A33-E021A72326C2}" type="datetime3">
              <a:rPr lang="en-US" sz="1300">
                <a:latin typeface="Times New Roman" charset="0"/>
              </a:rPr>
              <a:pPr/>
              <a:t>21 January 2016</a:t>
            </a:fld>
            <a:endParaRPr lang="en-US" sz="1300">
              <a:latin typeface="Times New Roman" charset="0"/>
            </a:endParaRPr>
          </a:p>
        </p:txBody>
      </p:sp>
      <p:sp>
        <p:nvSpPr>
          <p:cNvPr id="716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716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62C7136-DE3A-2349-9C19-3D42D3363D6A}" type="slidenum">
              <a:rPr lang="en-US" sz="1300">
                <a:latin typeface="Times New Roman" charset="0"/>
              </a:rPr>
              <a:pPr/>
              <a:t>44</a:t>
            </a:fld>
            <a:endParaRPr lang="en-US" sz="1300">
              <a:latin typeface="Times New Roman" charset="0"/>
            </a:endParaRPr>
          </a:p>
        </p:txBody>
      </p:sp>
      <p:sp>
        <p:nvSpPr>
          <p:cNvPr id="71685" name="Rectangle 2"/>
          <p:cNvSpPr>
            <a:spLocks noGrp="1" noRot="1" noChangeAspect="1" noChangeArrowheads="1" noTextEdit="1"/>
          </p:cNvSpPr>
          <p:nvPr>
            <p:ph type="sldImg"/>
          </p:nvPr>
        </p:nvSpPr>
        <p:spPr>
          <a:ln/>
        </p:spPr>
      </p:sp>
      <p:sp>
        <p:nvSpPr>
          <p:cNvPr id="716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5CA94FA5-116A-0B4B-A00E-C3D08BA8097E}" type="slidenum">
              <a:rPr lang="en-US" sz="1400">
                <a:solidFill>
                  <a:srgbClr val="000000"/>
                </a:solidFill>
                <a:latin typeface="Times New Roman" charset="0"/>
                <a:ea typeface="MS PGothic" charset="0"/>
                <a:cs typeface="MS PGothic" charset="0"/>
              </a:rPr>
              <a:pPr/>
              <a:t>45</a:t>
            </a:fld>
            <a:endParaRPr lang="en-US" sz="1400">
              <a:solidFill>
                <a:srgbClr val="000000"/>
              </a:solidFill>
              <a:latin typeface="Times New Roman" charset="0"/>
              <a:ea typeface="MS PGothic" charset="0"/>
              <a:cs typeface="MS PGothic" charset="0"/>
            </a:endParaRPr>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F7204AF0-DD6E-9845-9E38-1CEFA44431A2}" type="slidenum">
              <a:rPr lang="en-US" sz="1400">
                <a:solidFill>
                  <a:srgbClr val="000000"/>
                </a:solidFill>
                <a:latin typeface="Times New Roman" charset="0"/>
                <a:ea typeface="MS PGothic" charset="0"/>
                <a:cs typeface="MS PGothic" charset="0"/>
              </a:rPr>
              <a:pPr/>
              <a:t>46</a:t>
            </a:fld>
            <a:endParaRPr lang="en-US" sz="1400">
              <a:solidFill>
                <a:srgbClr val="000000"/>
              </a:solidFill>
              <a:latin typeface="Times New Roman" charset="0"/>
              <a:ea typeface="MS PGothic" charset="0"/>
              <a:cs typeface="MS PGothic" charset="0"/>
            </a:endParaRPr>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txBox="1">
            <a:spLocks noGrp="1" noChangeArrowheads="1"/>
          </p:cNvSpPr>
          <p:nvPr/>
        </p:nvSpPr>
        <p:spPr bwMode="auto">
          <a:xfrm>
            <a:off x="4145062" y="9123150"/>
            <a:ext cx="3170138" cy="47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20" tIns="49510" rIns="99020" bIns="49510" anchor="b"/>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pPr algn="r" eaLnBrk="1" hangingPunct="1"/>
            <a:fld id="{B3EFA773-DB9E-5645-A5B1-228AFC816A29}" type="slidenum">
              <a:rPr lang="en-US" sz="1400">
                <a:solidFill>
                  <a:srgbClr val="000000"/>
                </a:solidFill>
                <a:latin typeface="Times New Roman" charset="0"/>
                <a:ea typeface="MS PGothic" charset="0"/>
                <a:cs typeface="MS PGothic" charset="0"/>
              </a:rPr>
              <a:pPr algn="r" eaLnBrk="1" hangingPunct="1"/>
              <a:t>47</a:t>
            </a:fld>
            <a:endParaRPr lang="en-US" sz="1400">
              <a:solidFill>
                <a:srgbClr val="000000"/>
              </a:solidFill>
              <a:latin typeface="Times New Roman" charset="0"/>
              <a:ea typeface="MS PGothic" charset="0"/>
              <a:cs typeface="MS PGothic" charset="0"/>
            </a:endParaRPr>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686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DA0210CD-F875-8142-8ABA-73FFA1DFEEB5}" type="datetime3">
              <a:rPr lang="en-US" sz="1300">
                <a:latin typeface="Times New Roman" charset="0"/>
              </a:rPr>
              <a:pPr/>
              <a:t>21 January 2016</a:t>
            </a:fld>
            <a:endParaRPr lang="en-US" sz="1300">
              <a:latin typeface="Times New Roman" charset="0"/>
            </a:endParaRPr>
          </a:p>
        </p:txBody>
      </p:sp>
      <p:sp>
        <p:nvSpPr>
          <p:cNvPr id="686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686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29D1B074-ADA6-7D42-8A55-7FFE29FC2C52}" type="slidenum">
              <a:rPr lang="en-US" sz="1300">
                <a:latin typeface="Times New Roman" charset="0"/>
              </a:rPr>
              <a:pPr/>
              <a:t>48</a:t>
            </a:fld>
            <a:endParaRPr lang="en-US" sz="1300">
              <a:latin typeface="Times New Roman" charset="0"/>
            </a:endParaRPr>
          </a:p>
        </p:txBody>
      </p:sp>
      <p:sp>
        <p:nvSpPr>
          <p:cNvPr id="68613" name="Rectangle 2"/>
          <p:cNvSpPr>
            <a:spLocks noGrp="1" noRot="1" noChangeAspect="1" noChangeArrowheads="1" noTextEdit="1"/>
          </p:cNvSpPr>
          <p:nvPr>
            <p:ph type="sldImg"/>
          </p:nvPr>
        </p:nvSpPr>
        <p:spPr>
          <a:ln/>
        </p:spPr>
      </p:sp>
      <p:sp>
        <p:nvSpPr>
          <p:cNvPr id="686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7373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81796969-57C7-6348-B7BB-D837A39ECF20}" type="datetime3">
              <a:rPr lang="en-US" sz="1300">
                <a:latin typeface="Times New Roman" charset="0"/>
              </a:rPr>
              <a:pPr/>
              <a:t>21 January 2016</a:t>
            </a:fld>
            <a:endParaRPr lang="en-US" sz="1300">
              <a:latin typeface="Times New Roman" charset="0"/>
            </a:endParaRPr>
          </a:p>
        </p:txBody>
      </p:sp>
      <p:sp>
        <p:nvSpPr>
          <p:cNvPr id="737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737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6DC3212-DB0D-DC43-B261-455F118A54EB}" type="slidenum">
              <a:rPr lang="en-US" sz="1300">
                <a:latin typeface="Times New Roman" charset="0"/>
              </a:rPr>
              <a:pPr/>
              <a:t>50</a:t>
            </a:fld>
            <a:endParaRPr lang="en-US" sz="1300">
              <a:latin typeface="Times New Roman" charset="0"/>
            </a:endParaRPr>
          </a:p>
        </p:txBody>
      </p:sp>
      <p:sp>
        <p:nvSpPr>
          <p:cNvPr id="73733" name="Rectangle 2"/>
          <p:cNvSpPr>
            <a:spLocks noGrp="1" noRot="1" noChangeAspect="1" noChangeArrowheads="1" noTextEdit="1"/>
          </p:cNvSpPr>
          <p:nvPr>
            <p:ph type="sldImg"/>
          </p:nvPr>
        </p:nvSpPr>
        <p:spPr>
          <a:ln/>
        </p:spPr>
      </p:sp>
      <p:sp>
        <p:nvSpPr>
          <p:cNvPr id="737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7577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E53AB8DD-F99D-BD4E-83DB-C5B4393C84EC}" type="datetime3">
              <a:rPr lang="en-US" sz="1300">
                <a:latin typeface="Times New Roman" charset="0"/>
              </a:rPr>
              <a:pPr/>
              <a:t>21 January 2016</a:t>
            </a:fld>
            <a:endParaRPr lang="en-US" sz="1300">
              <a:latin typeface="Times New Roman" charset="0"/>
            </a:endParaRPr>
          </a:p>
        </p:txBody>
      </p:sp>
      <p:sp>
        <p:nvSpPr>
          <p:cNvPr id="757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757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88B5ECBB-0996-6142-97EF-9455FB796B7E}" type="slidenum">
              <a:rPr lang="en-US" sz="1300">
                <a:latin typeface="Times New Roman" charset="0"/>
              </a:rPr>
              <a:pPr/>
              <a:t>51</a:t>
            </a:fld>
            <a:endParaRPr lang="en-US" sz="1300">
              <a:latin typeface="Times New Roman" charset="0"/>
            </a:endParaRPr>
          </a:p>
        </p:txBody>
      </p:sp>
      <p:sp>
        <p:nvSpPr>
          <p:cNvPr id="75781" name="Rectangle 2"/>
          <p:cNvSpPr>
            <a:spLocks noGrp="1" noRot="1" noChangeAspect="1" noChangeArrowheads="1" noTextEdit="1"/>
          </p:cNvSpPr>
          <p:nvPr>
            <p:ph type="sldImg"/>
          </p:nvPr>
        </p:nvSpPr>
        <p:spPr>
          <a:ln/>
        </p:spPr>
      </p:sp>
      <p:sp>
        <p:nvSpPr>
          <p:cNvPr id="757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CC5F3AA6-9D28-EB49-AAF6-540BE6C03A9B}" type="slidenum">
              <a:rPr lang="en-US" sz="1300">
                <a:latin typeface="Times New Roman" charset="0"/>
              </a:rPr>
              <a:pPr/>
              <a:t>4</a:t>
            </a:fld>
            <a:endParaRPr lang="en-US" sz="1300">
              <a:latin typeface="Times New Roman"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7782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C4562B8-431E-894D-ADE0-07FF3C0FB8CB}" type="datetime3">
              <a:rPr lang="en-US" sz="1300">
                <a:latin typeface="Times New Roman" charset="0"/>
              </a:rPr>
              <a:pPr/>
              <a:t>21 January 2016</a:t>
            </a:fld>
            <a:endParaRPr lang="en-US" sz="1300">
              <a:latin typeface="Times New Roman" charset="0"/>
            </a:endParaRPr>
          </a:p>
        </p:txBody>
      </p:sp>
      <p:sp>
        <p:nvSpPr>
          <p:cNvPr id="778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778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CE0705C-20D4-AD44-903E-E81DA42A9C05}" type="slidenum">
              <a:rPr lang="en-US" sz="1300">
                <a:latin typeface="Times New Roman" charset="0"/>
              </a:rPr>
              <a:pPr/>
              <a:t>52</a:t>
            </a:fld>
            <a:endParaRPr lang="en-US" sz="1300">
              <a:latin typeface="Times New Roman" charset="0"/>
            </a:endParaRPr>
          </a:p>
        </p:txBody>
      </p:sp>
      <p:sp>
        <p:nvSpPr>
          <p:cNvPr id="77829" name="Rectangle 2"/>
          <p:cNvSpPr>
            <a:spLocks noGrp="1" noRot="1" noChangeAspect="1" noChangeArrowheads="1" noTextEdit="1"/>
          </p:cNvSpPr>
          <p:nvPr>
            <p:ph type="sldImg"/>
          </p:nvPr>
        </p:nvSpPr>
        <p:spPr>
          <a:ln/>
        </p:spPr>
      </p:sp>
      <p:sp>
        <p:nvSpPr>
          <p:cNvPr id="778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798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5E7B668-2D7D-AB46-8741-0ADB3CE3A6FB}" type="datetime3">
              <a:rPr lang="en-US" sz="1300">
                <a:latin typeface="Times New Roman" charset="0"/>
              </a:rPr>
              <a:pPr/>
              <a:t>21 January 2016</a:t>
            </a:fld>
            <a:endParaRPr lang="en-US" sz="1300">
              <a:latin typeface="Times New Roman" charset="0"/>
            </a:endParaRPr>
          </a:p>
        </p:txBody>
      </p:sp>
      <p:sp>
        <p:nvSpPr>
          <p:cNvPr id="798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798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F5F9D5A8-3E9E-B546-BFF2-A961ABB3C544}" type="slidenum">
              <a:rPr lang="en-US" sz="1300">
                <a:latin typeface="Times New Roman" charset="0"/>
              </a:rPr>
              <a:pPr/>
              <a:t>53</a:t>
            </a:fld>
            <a:endParaRPr lang="en-US" sz="1300">
              <a:latin typeface="Times New Roman" charset="0"/>
            </a:endParaRPr>
          </a:p>
        </p:txBody>
      </p:sp>
      <p:sp>
        <p:nvSpPr>
          <p:cNvPr id="79877" name="Rectangle 2"/>
          <p:cNvSpPr>
            <a:spLocks noGrp="1" noRot="1" noChangeAspect="1" noChangeArrowheads="1" noTextEdit="1"/>
          </p:cNvSpPr>
          <p:nvPr>
            <p:ph type="sldImg"/>
          </p:nvPr>
        </p:nvSpPr>
        <p:spPr>
          <a:ln/>
        </p:spPr>
      </p:sp>
      <p:sp>
        <p:nvSpPr>
          <p:cNvPr id="798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5C9F441B-7BA1-414F-AAF6-8DF139EEE72A}" type="slidenum">
              <a:rPr lang="en-US" sz="1400">
                <a:latin typeface="Times New Roman" charset="0"/>
                <a:ea typeface="MS PGothic" charset="0"/>
                <a:cs typeface="MS PGothic" charset="0"/>
              </a:rPr>
              <a:pPr/>
              <a:t>55</a:t>
            </a:fld>
            <a:endParaRPr lang="en-US" sz="1400">
              <a:latin typeface="Times New Roman" charset="0"/>
              <a:ea typeface="MS PGothic" charset="0"/>
              <a:cs typeface="MS PGothic" charset="0"/>
            </a:endParaRPr>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dirty="0" smtClean="0">
                <a:latin typeface="Times New Roman" charset="0"/>
                <a:ea typeface="MS PGothic" charset="0"/>
                <a:cs typeface="MS PGothic" charset="0"/>
              </a:rPr>
              <a:t>https://</a:t>
            </a:r>
            <a:r>
              <a:rPr lang="en-US" dirty="0" err="1" smtClean="0">
                <a:latin typeface="Times New Roman" charset="0"/>
                <a:ea typeface="MS PGothic" charset="0"/>
                <a:cs typeface="MS PGothic" charset="0"/>
              </a:rPr>
              <a:t>www.youtube.com</a:t>
            </a:r>
            <a:r>
              <a:rPr lang="en-US" dirty="0" smtClean="0">
                <a:latin typeface="Times New Roman" charset="0"/>
                <a:ea typeface="MS PGothic" charset="0"/>
                <a:cs typeface="MS PGothic" charset="0"/>
              </a:rPr>
              <a:t>/</a:t>
            </a:r>
            <a:r>
              <a:rPr lang="en-US" dirty="0" err="1" smtClean="0">
                <a:latin typeface="Times New Roman" charset="0"/>
                <a:ea typeface="MS PGothic" charset="0"/>
                <a:cs typeface="MS PGothic" charset="0"/>
              </a:rPr>
              <a:t>watch?v</a:t>
            </a:r>
            <a:r>
              <a:rPr lang="en-US" dirty="0" smtClean="0">
                <a:latin typeface="Times New Roman" charset="0"/>
                <a:ea typeface="MS PGothic" charset="0"/>
                <a:cs typeface="MS PGothic" charset="0"/>
              </a:rPr>
              <a:t>=2d7sPPlefok</a:t>
            </a:r>
          </a:p>
          <a:p>
            <a:endParaRPr lang="en-US" dirty="0">
              <a:latin typeface="Times New Roman" charset="0"/>
              <a:ea typeface="MS PGothic" charset="0"/>
              <a:cs typeface="MS PGothic"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2CD948E8-FB69-7A4B-A3C8-2EA1563F95B3}" type="slidenum">
              <a:rPr lang="en-US" sz="1400">
                <a:latin typeface="Times New Roman" charset="0"/>
                <a:ea typeface="MS PGothic" charset="0"/>
                <a:cs typeface="MS PGothic" charset="0"/>
              </a:rPr>
              <a:pPr/>
              <a:t>56</a:t>
            </a:fld>
            <a:endParaRPr lang="en-US" sz="1400">
              <a:latin typeface="Times New Roman" charset="0"/>
              <a:ea typeface="MS PGothic" charset="0"/>
              <a:cs typeface="MS PGothic" charset="0"/>
            </a:endParaRPr>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8912382D-6EA3-C74F-8B0B-1725B5B2D6B8}" type="slidenum">
              <a:rPr lang="en-US" sz="1400">
                <a:latin typeface="Times New Roman" charset="0"/>
                <a:ea typeface="MS PGothic" charset="0"/>
                <a:cs typeface="MS PGothic" charset="0"/>
              </a:rPr>
              <a:pPr/>
              <a:t>57</a:t>
            </a:fld>
            <a:endParaRPr lang="en-US" sz="1400">
              <a:latin typeface="Times New Roman" charset="0"/>
              <a:ea typeface="MS PGothic" charset="0"/>
              <a:cs typeface="MS PGothic" charset="0"/>
            </a:endParaRPr>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A0877550-A1FB-4A46-90B1-4BFE857F927A}" type="slidenum">
              <a:rPr lang="en-US" sz="1400">
                <a:latin typeface="Times New Roman" charset="0"/>
                <a:ea typeface="MS PGothic" charset="0"/>
                <a:cs typeface="MS PGothic" charset="0"/>
              </a:rPr>
              <a:pPr/>
              <a:t>58</a:t>
            </a:fld>
            <a:endParaRPr lang="en-US" sz="1400">
              <a:latin typeface="Times New Roman" charset="0"/>
              <a:ea typeface="MS PGothic" charset="0"/>
              <a:cs typeface="MS PGothic" charset="0"/>
            </a:endParaRPr>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89013" eaLnBrk="0" hangingPunct="0">
              <a:defRPr sz="3200">
                <a:solidFill>
                  <a:schemeClr val="tx1"/>
                </a:solidFill>
                <a:latin typeface="Arial Black" charset="0"/>
                <a:ea typeface="ＭＳ Ｐゴシック" charset="0"/>
                <a:cs typeface="ＭＳ Ｐゴシック" charset="0"/>
              </a:defRPr>
            </a:lvl1pPr>
            <a:lvl2pPr marL="742950" indent="-285750" defTabSz="989013" eaLnBrk="0" hangingPunct="0">
              <a:defRPr sz="3200">
                <a:solidFill>
                  <a:schemeClr val="tx1"/>
                </a:solidFill>
                <a:latin typeface="Arial Black" charset="0"/>
                <a:ea typeface="ＭＳ Ｐゴシック" charset="0"/>
              </a:defRPr>
            </a:lvl2pPr>
            <a:lvl3pPr marL="1143000" indent="-228600" defTabSz="989013" eaLnBrk="0" hangingPunct="0">
              <a:defRPr sz="3200">
                <a:solidFill>
                  <a:schemeClr val="tx1"/>
                </a:solidFill>
                <a:latin typeface="Arial Black" charset="0"/>
                <a:ea typeface="ＭＳ Ｐゴシック" charset="0"/>
              </a:defRPr>
            </a:lvl3pPr>
            <a:lvl4pPr marL="1600200" indent="-228600" defTabSz="989013" eaLnBrk="0" hangingPunct="0">
              <a:defRPr sz="3200">
                <a:solidFill>
                  <a:schemeClr val="tx1"/>
                </a:solidFill>
                <a:latin typeface="Arial Black" charset="0"/>
                <a:ea typeface="ＭＳ Ｐゴシック" charset="0"/>
              </a:defRPr>
            </a:lvl4pPr>
            <a:lvl5pPr marL="2057400" indent="-228600" defTabSz="989013" eaLnBrk="0" hangingPunct="0">
              <a:defRPr sz="3200">
                <a:solidFill>
                  <a:schemeClr val="tx1"/>
                </a:solidFill>
                <a:latin typeface="Arial Black" charset="0"/>
                <a:ea typeface="ＭＳ Ｐゴシック" charset="0"/>
              </a:defRPr>
            </a:lvl5pPr>
            <a:lvl6pPr marL="2514600" indent="-228600" defTabSz="989013"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89013"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89013"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89013" eaLnBrk="0" fontAlgn="base" hangingPunct="0">
              <a:spcBef>
                <a:spcPct val="0"/>
              </a:spcBef>
              <a:spcAft>
                <a:spcPct val="0"/>
              </a:spcAft>
              <a:defRPr sz="3200">
                <a:solidFill>
                  <a:schemeClr val="tx1"/>
                </a:solidFill>
                <a:latin typeface="Arial Black" charset="0"/>
                <a:ea typeface="ＭＳ Ｐゴシック" charset="0"/>
              </a:defRPr>
            </a:lvl9pPr>
          </a:lstStyle>
          <a:p>
            <a:fld id="{91F5D815-04E3-6D49-88FE-6DB4EE5E00BE}" type="slidenum">
              <a:rPr lang="en-US" sz="1400">
                <a:latin typeface="Times New Roman" charset="0"/>
                <a:ea typeface="MS PGothic" charset="0"/>
                <a:cs typeface="MS PGothic" charset="0"/>
              </a:rPr>
              <a:pPr/>
              <a:t>59</a:t>
            </a:fld>
            <a:endParaRPr lang="en-US" sz="1400">
              <a:latin typeface="Times New Roman" charset="0"/>
              <a:ea typeface="MS PGothic" charset="0"/>
              <a:cs typeface="MS PGothic" charset="0"/>
            </a:endParaRPr>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cs typeface="MS PGothic"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9318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A5604A4-FE8A-E84F-85D9-8C8DFA59DBCF}" type="datetime3">
              <a:rPr lang="en-US" sz="1300">
                <a:latin typeface="Times New Roman" charset="0"/>
              </a:rPr>
              <a:pPr/>
              <a:t>21 January 2016</a:t>
            </a:fld>
            <a:endParaRPr lang="en-US" sz="1300">
              <a:latin typeface="Times New Roman" charset="0"/>
            </a:endParaRPr>
          </a:p>
        </p:txBody>
      </p:sp>
      <p:sp>
        <p:nvSpPr>
          <p:cNvPr id="9318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9318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CC6763B-A301-584B-A1C3-7D6967F8C362}" type="slidenum">
              <a:rPr lang="en-US" sz="1300">
                <a:latin typeface="Times New Roman" charset="0"/>
              </a:rPr>
              <a:pPr/>
              <a:t>60</a:t>
            </a:fld>
            <a:endParaRPr lang="en-US" sz="1300">
              <a:latin typeface="Times New Roman" charset="0"/>
            </a:endParaRPr>
          </a:p>
        </p:txBody>
      </p:sp>
      <p:sp>
        <p:nvSpPr>
          <p:cNvPr id="93189" name="Rectangle 2"/>
          <p:cNvSpPr>
            <a:spLocks noGrp="1" noRot="1" noChangeAspect="1" noChangeArrowheads="1" noTextEdit="1"/>
          </p:cNvSpPr>
          <p:nvPr>
            <p:ph type="sldImg"/>
          </p:nvPr>
        </p:nvSpPr>
        <p:spPr>
          <a:ln/>
        </p:spPr>
      </p:sp>
      <p:sp>
        <p:nvSpPr>
          <p:cNvPr id="931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9523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F2E7E77-3D6B-174E-AD6C-0D1884A374D1}" type="datetime3">
              <a:rPr lang="en-US" sz="1300">
                <a:latin typeface="Times New Roman" charset="0"/>
              </a:rPr>
              <a:pPr/>
              <a:t>21 January 2016</a:t>
            </a:fld>
            <a:endParaRPr lang="en-US" sz="1300">
              <a:latin typeface="Times New Roman" charset="0"/>
            </a:endParaRPr>
          </a:p>
        </p:txBody>
      </p:sp>
      <p:sp>
        <p:nvSpPr>
          <p:cNvPr id="9523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9523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D2BDFD8E-9848-A545-BA98-BF5AD9F44F9B}" type="slidenum">
              <a:rPr lang="en-US" sz="1300">
                <a:latin typeface="Times New Roman" charset="0"/>
              </a:rPr>
              <a:pPr/>
              <a:t>61</a:t>
            </a:fld>
            <a:endParaRPr lang="en-US" sz="1300">
              <a:latin typeface="Times New Roman" charset="0"/>
            </a:endParaRPr>
          </a:p>
        </p:txBody>
      </p:sp>
      <p:sp>
        <p:nvSpPr>
          <p:cNvPr id="95237" name="Rectangle 2"/>
          <p:cNvSpPr>
            <a:spLocks noGrp="1" noRot="1" noChangeAspect="1" noChangeArrowheads="1" noTextEdit="1"/>
          </p:cNvSpPr>
          <p:nvPr>
            <p:ph type="sldImg"/>
          </p:nvPr>
        </p:nvSpPr>
        <p:spPr>
          <a:ln/>
        </p:spPr>
      </p:sp>
      <p:sp>
        <p:nvSpPr>
          <p:cNvPr id="952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9728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C0CB995-DBBD-E84B-9597-4E0D30FBFEF7}" type="datetime3">
              <a:rPr lang="en-US" sz="1300">
                <a:latin typeface="Times New Roman" charset="0"/>
              </a:rPr>
              <a:pPr/>
              <a:t>21 January 2016</a:t>
            </a:fld>
            <a:endParaRPr lang="en-US" sz="1300">
              <a:latin typeface="Times New Roman" charset="0"/>
            </a:endParaRPr>
          </a:p>
        </p:txBody>
      </p:sp>
      <p:sp>
        <p:nvSpPr>
          <p:cNvPr id="9728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9728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3E32C5CF-868C-F94B-9584-4C8EC072E298}" type="slidenum">
              <a:rPr lang="en-US" sz="1300">
                <a:latin typeface="Times New Roman" charset="0"/>
              </a:rPr>
              <a:pPr/>
              <a:t>62</a:t>
            </a:fld>
            <a:endParaRPr lang="en-US" sz="1300">
              <a:latin typeface="Times New Roman" charset="0"/>
            </a:endParaRPr>
          </a:p>
        </p:txBody>
      </p:sp>
      <p:sp>
        <p:nvSpPr>
          <p:cNvPr id="97285" name="Rectangle 2"/>
          <p:cNvSpPr>
            <a:spLocks noGrp="1" noRot="1" noChangeAspect="1" noChangeArrowheads="1" noTextEdit="1"/>
          </p:cNvSpPr>
          <p:nvPr>
            <p:ph type="sldImg"/>
          </p:nvPr>
        </p:nvSpPr>
        <p:spPr>
          <a:ln/>
        </p:spPr>
      </p:sp>
      <p:sp>
        <p:nvSpPr>
          <p:cNvPr id="972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74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35F0167-46C3-0343-A239-67D6A09AE6DA}" type="datetime3">
              <a:rPr lang="en-US" sz="1300">
                <a:latin typeface="Times New Roman" charset="0"/>
              </a:rPr>
              <a:pPr/>
              <a:t>21 January 2016</a:t>
            </a:fld>
            <a:endParaRPr lang="en-US" sz="1300">
              <a:latin typeface="Times New Roman" charset="0"/>
            </a:endParaRPr>
          </a:p>
        </p:txBody>
      </p:sp>
      <p:sp>
        <p:nvSpPr>
          <p:cNvPr id="174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74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FDAE62A5-07B8-D44B-A56B-95C1654C9EA5}" type="slidenum">
              <a:rPr lang="en-US" sz="1300">
                <a:latin typeface="Times New Roman" charset="0"/>
              </a:rPr>
              <a:pPr/>
              <a:t>5</a:t>
            </a:fld>
            <a:endParaRPr lang="en-US" sz="1300">
              <a:latin typeface="Times New Roman" charset="0"/>
            </a:endParaRPr>
          </a:p>
        </p:txBody>
      </p:sp>
      <p:sp>
        <p:nvSpPr>
          <p:cNvPr id="17413" name="Rectangle 2"/>
          <p:cNvSpPr>
            <a:spLocks noGrp="1" noRot="1" noChangeAspect="1" noChangeArrowheads="1" noTextEdit="1"/>
          </p:cNvSpPr>
          <p:nvPr>
            <p:ph type="sldImg"/>
          </p:nvPr>
        </p:nvSpPr>
        <p:spPr>
          <a:ln/>
        </p:spPr>
      </p:sp>
      <p:sp>
        <p:nvSpPr>
          <p:cNvPr id="174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9933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C0EA618B-330C-E248-82D7-4C1D4200DCE2}" type="datetime3">
              <a:rPr lang="en-US" sz="1300">
                <a:latin typeface="Times New Roman" charset="0"/>
              </a:rPr>
              <a:pPr/>
              <a:t>21 January 2016</a:t>
            </a:fld>
            <a:endParaRPr lang="en-US" sz="1300">
              <a:latin typeface="Times New Roman" charset="0"/>
            </a:endParaRPr>
          </a:p>
        </p:txBody>
      </p:sp>
      <p:sp>
        <p:nvSpPr>
          <p:cNvPr id="9933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9933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ED2BBA38-888A-5643-8967-496451E047A9}" type="slidenum">
              <a:rPr lang="en-US" sz="1300">
                <a:latin typeface="Times New Roman" charset="0"/>
              </a:rPr>
              <a:pPr/>
              <a:t>63</a:t>
            </a:fld>
            <a:endParaRPr lang="en-US" sz="1300">
              <a:latin typeface="Times New Roman" charset="0"/>
            </a:endParaRPr>
          </a:p>
        </p:txBody>
      </p:sp>
      <p:sp>
        <p:nvSpPr>
          <p:cNvPr id="99333" name="Rectangle 2"/>
          <p:cNvSpPr>
            <a:spLocks noGrp="1" noRot="1" noChangeAspect="1" noChangeArrowheads="1" noTextEdit="1"/>
          </p:cNvSpPr>
          <p:nvPr>
            <p:ph type="sldImg"/>
          </p:nvPr>
        </p:nvSpPr>
        <p:spPr>
          <a:ln/>
        </p:spPr>
      </p:sp>
      <p:sp>
        <p:nvSpPr>
          <p:cNvPr id="993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137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54A6FC2E-E88F-1B4D-A805-8B68EED24FC7}" type="datetime3">
              <a:rPr lang="en-US" sz="1300">
                <a:latin typeface="Times New Roman" charset="0"/>
              </a:rPr>
              <a:pPr/>
              <a:t>21 January 2016</a:t>
            </a:fld>
            <a:endParaRPr lang="en-US" sz="1300">
              <a:latin typeface="Times New Roman" charset="0"/>
            </a:endParaRPr>
          </a:p>
        </p:txBody>
      </p:sp>
      <p:sp>
        <p:nvSpPr>
          <p:cNvPr id="10137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138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D4265477-C0D5-0B41-97C6-2DBFB3F41510}" type="slidenum">
              <a:rPr lang="en-US" sz="1300">
                <a:latin typeface="Times New Roman" charset="0"/>
              </a:rPr>
              <a:pPr/>
              <a:t>64</a:t>
            </a:fld>
            <a:endParaRPr lang="en-US" sz="1300">
              <a:latin typeface="Times New Roman" charset="0"/>
            </a:endParaRPr>
          </a:p>
        </p:txBody>
      </p:sp>
      <p:sp>
        <p:nvSpPr>
          <p:cNvPr id="101381" name="Rectangle 2"/>
          <p:cNvSpPr>
            <a:spLocks noGrp="1" noRot="1" noChangeAspect="1" noChangeArrowheads="1" noTextEdit="1"/>
          </p:cNvSpPr>
          <p:nvPr>
            <p:ph type="sldImg"/>
          </p:nvPr>
        </p:nvSpPr>
        <p:spPr>
          <a:ln/>
        </p:spPr>
      </p:sp>
      <p:sp>
        <p:nvSpPr>
          <p:cNvPr id="1013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342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61E1285-4C1B-454B-8A90-97F0FA7A0348}" type="datetime3">
              <a:rPr lang="en-US" sz="1300">
                <a:latin typeface="Times New Roman" charset="0"/>
              </a:rPr>
              <a:pPr/>
              <a:t>21 January 2016</a:t>
            </a:fld>
            <a:endParaRPr lang="en-US" sz="1300">
              <a:latin typeface="Times New Roman" charset="0"/>
            </a:endParaRPr>
          </a:p>
        </p:txBody>
      </p:sp>
      <p:sp>
        <p:nvSpPr>
          <p:cNvPr id="10342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342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8C4590D-4C2B-8E4E-8F93-F194B98901CC}" type="slidenum">
              <a:rPr lang="en-US" sz="1300">
                <a:latin typeface="Times New Roman" charset="0"/>
              </a:rPr>
              <a:pPr/>
              <a:t>65</a:t>
            </a:fld>
            <a:endParaRPr lang="en-US" sz="1300">
              <a:latin typeface="Times New Roman" charset="0"/>
            </a:endParaRPr>
          </a:p>
        </p:txBody>
      </p:sp>
      <p:sp>
        <p:nvSpPr>
          <p:cNvPr id="103429" name="Rectangle 2"/>
          <p:cNvSpPr>
            <a:spLocks noGrp="1" noRot="1" noChangeAspect="1" noChangeArrowheads="1" noTextEdit="1"/>
          </p:cNvSpPr>
          <p:nvPr>
            <p:ph type="sldImg"/>
          </p:nvPr>
        </p:nvSpPr>
        <p:spPr>
          <a:ln/>
        </p:spPr>
      </p:sp>
      <p:sp>
        <p:nvSpPr>
          <p:cNvPr id="1034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54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6225F5BF-84B8-EC47-87AA-B4CE87C3B247}" type="datetime3">
              <a:rPr lang="en-US" sz="1300">
                <a:latin typeface="Times New Roman" charset="0"/>
              </a:rPr>
              <a:pPr/>
              <a:t>21 January 2016</a:t>
            </a:fld>
            <a:endParaRPr lang="en-US" sz="1300">
              <a:latin typeface="Times New Roman" charset="0"/>
            </a:endParaRPr>
          </a:p>
        </p:txBody>
      </p:sp>
      <p:sp>
        <p:nvSpPr>
          <p:cNvPr id="10547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547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BB2BD27-05B4-6947-AF42-5E12DDAE0E2E}" type="slidenum">
              <a:rPr lang="en-US" sz="1300">
                <a:latin typeface="Times New Roman" charset="0"/>
              </a:rPr>
              <a:pPr/>
              <a:t>66</a:t>
            </a:fld>
            <a:endParaRPr lang="en-US" sz="1300">
              <a:latin typeface="Times New Roman" charset="0"/>
            </a:endParaRPr>
          </a:p>
        </p:txBody>
      </p:sp>
      <p:sp>
        <p:nvSpPr>
          <p:cNvPr id="105477" name="Rectangle 2"/>
          <p:cNvSpPr>
            <a:spLocks noGrp="1" noRot="1" noChangeAspect="1" noChangeArrowheads="1" noTextEdit="1"/>
          </p:cNvSpPr>
          <p:nvPr>
            <p:ph type="sldImg"/>
          </p:nvPr>
        </p:nvSpPr>
        <p:spPr>
          <a:ln/>
        </p:spPr>
      </p:sp>
      <p:sp>
        <p:nvSpPr>
          <p:cNvPr id="1054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75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ECB8522-C483-1346-87D0-73A4B03C5645}" type="datetime3">
              <a:rPr lang="en-US" sz="1300">
                <a:latin typeface="Times New Roman" charset="0"/>
              </a:rPr>
              <a:pPr/>
              <a:t>21 January 2016</a:t>
            </a:fld>
            <a:endParaRPr lang="en-US" sz="1300">
              <a:latin typeface="Times New Roman" charset="0"/>
            </a:endParaRPr>
          </a:p>
        </p:txBody>
      </p:sp>
      <p:sp>
        <p:nvSpPr>
          <p:cNvPr id="10752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752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412C9D5-CCB1-2448-B0B6-6AABFF4F918E}" type="slidenum">
              <a:rPr lang="en-US" sz="1300">
                <a:latin typeface="Times New Roman" charset="0"/>
              </a:rPr>
              <a:pPr/>
              <a:t>67</a:t>
            </a:fld>
            <a:endParaRPr lang="en-US" sz="1300">
              <a:latin typeface="Times New Roman" charset="0"/>
            </a:endParaRPr>
          </a:p>
        </p:txBody>
      </p:sp>
      <p:sp>
        <p:nvSpPr>
          <p:cNvPr id="107525" name="Rectangle 2"/>
          <p:cNvSpPr>
            <a:spLocks noGrp="1" noRot="1" noChangeAspect="1" noChangeArrowheads="1" noTextEdit="1"/>
          </p:cNvSpPr>
          <p:nvPr>
            <p:ph type="sldImg"/>
          </p:nvPr>
        </p:nvSpPr>
        <p:spPr>
          <a:ln/>
        </p:spPr>
      </p:sp>
      <p:sp>
        <p:nvSpPr>
          <p:cNvPr id="1075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095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3F8227A8-F62E-0345-959C-4477F733D153}" type="datetime3">
              <a:rPr lang="en-US" sz="1300">
                <a:latin typeface="Times New Roman" charset="0"/>
              </a:rPr>
              <a:pPr/>
              <a:t>21 January 2016</a:t>
            </a:fld>
            <a:endParaRPr lang="en-US" sz="1300">
              <a:latin typeface="Times New Roman" charset="0"/>
            </a:endParaRPr>
          </a:p>
        </p:txBody>
      </p:sp>
      <p:sp>
        <p:nvSpPr>
          <p:cNvPr id="10957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0957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3F7F6924-5DF3-1144-96AF-4E80839BE63F}" type="slidenum">
              <a:rPr lang="en-US" sz="1300">
                <a:latin typeface="Times New Roman" charset="0"/>
              </a:rPr>
              <a:pPr/>
              <a:t>68</a:t>
            </a:fld>
            <a:endParaRPr lang="en-US" sz="1300">
              <a:latin typeface="Times New Roman" charset="0"/>
            </a:endParaRPr>
          </a:p>
        </p:txBody>
      </p:sp>
      <p:sp>
        <p:nvSpPr>
          <p:cNvPr id="109573" name="Rectangle 2"/>
          <p:cNvSpPr>
            <a:spLocks noGrp="1" noRot="1" noChangeAspect="1" noChangeArrowheads="1" noTextEdit="1"/>
          </p:cNvSpPr>
          <p:nvPr>
            <p:ph type="sldImg"/>
          </p:nvPr>
        </p:nvSpPr>
        <p:spPr>
          <a:ln/>
        </p:spPr>
      </p:sp>
      <p:sp>
        <p:nvSpPr>
          <p:cNvPr id="1095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1161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00B17D91-2731-0341-AE81-5902BE572AFD}" type="datetime3">
              <a:rPr lang="en-US" sz="1300">
                <a:latin typeface="Times New Roman" charset="0"/>
              </a:rPr>
              <a:pPr/>
              <a:t>21 January 2016</a:t>
            </a:fld>
            <a:endParaRPr lang="en-US" sz="1300">
              <a:latin typeface="Times New Roman" charset="0"/>
            </a:endParaRPr>
          </a:p>
        </p:txBody>
      </p:sp>
      <p:sp>
        <p:nvSpPr>
          <p:cNvPr id="11161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1162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AE60FAF5-2E2B-5046-9745-A6B936B32EA7}" type="slidenum">
              <a:rPr lang="en-US" sz="1300">
                <a:latin typeface="Times New Roman" charset="0"/>
              </a:rPr>
              <a:pPr/>
              <a:t>69</a:t>
            </a:fld>
            <a:endParaRPr lang="en-US" sz="1300">
              <a:latin typeface="Times New Roman" charset="0"/>
            </a:endParaRPr>
          </a:p>
        </p:txBody>
      </p:sp>
      <p:sp>
        <p:nvSpPr>
          <p:cNvPr id="111621" name="Rectangle 2"/>
          <p:cNvSpPr>
            <a:spLocks noGrp="1" noRot="1" noChangeAspect="1" noChangeArrowheads="1" noTextEdit="1"/>
          </p:cNvSpPr>
          <p:nvPr>
            <p:ph type="sldImg"/>
          </p:nvPr>
        </p:nvSpPr>
        <p:spPr>
          <a:ln/>
        </p:spPr>
      </p:sp>
      <p:sp>
        <p:nvSpPr>
          <p:cNvPr id="1116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1366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7D5C7F7-E983-154B-8ACB-C63C3E4CCE56}" type="datetime3">
              <a:rPr lang="en-US" sz="1300">
                <a:latin typeface="Times New Roman" charset="0"/>
              </a:rPr>
              <a:pPr/>
              <a:t>21 January 2016</a:t>
            </a:fld>
            <a:endParaRPr lang="en-US" sz="1300">
              <a:latin typeface="Times New Roman" charset="0"/>
            </a:endParaRPr>
          </a:p>
        </p:txBody>
      </p:sp>
      <p:sp>
        <p:nvSpPr>
          <p:cNvPr id="11366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1366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ADC3F444-54F0-ED46-A7E8-D7A422DC9F5D}" type="slidenum">
              <a:rPr lang="en-US" sz="1300">
                <a:latin typeface="Times New Roman" charset="0"/>
              </a:rPr>
              <a:pPr/>
              <a:t>70</a:t>
            </a:fld>
            <a:endParaRPr lang="en-US" sz="1300">
              <a:latin typeface="Times New Roman" charset="0"/>
            </a:endParaRPr>
          </a:p>
        </p:txBody>
      </p:sp>
      <p:sp>
        <p:nvSpPr>
          <p:cNvPr id="113669" name="Rectangle 2"/>
          <p:cNvSpPr>
            <a:spLocks noGrp="1" noRot="1" noChangeAspect="1" noChangeArrowheads="1" noTextEdit="1"/>
          </p:cNvSpPr>
          <p:nvPr>
            <p:ph type="sldImg"/>
          </p:nvPr>
        </p:nvSpPr>
        <p:spPr>
          <a:ln/>
        </p:spPr>
      </p:sp>
      <p:sp>
        <p:nvSpPr>
          <p:cNvPr id="1136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157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EBB69ECC-D385-6E4D-B4A9-C89AD0CE1C76}" type="datetime3">
              <a:rPr lang="en-US" sz="1300">
                <a:latin typeface="Times New Roman" charset="0"/>
              </a:rPr>
              <a:pPr/>
              <a:t>21 January 2016</a:t>
            </a:fld>
            <a:endParaRPr lang="en-US" sz="1300">
              <a:latin typeface="Times New Roman" charset="0"/>
            </a:endParaRPr>
          </a:p>
        </p:txBody>
      </p:sp>
      <p:sp>
        <p:nvSpPr>
          <p:cNvPr id="115715"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1571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92EC1E55-8F3A-CD45-AE63-9698E8F470C4}" type="slidenum">
              <a:rPr lang="en-US" sz="1300">
                <a:latin typeface="Times New Roman" charset="0"/>
              </a:rPr>
              <a:pPr/>
              <a:t>71</a:t>
            </a:fld>
            <a:endParaRPr lang="en-US" sz="1300">
              <a:latin typeface="Times New Roman" charset="0"/>
            </a:endParaRPr>
          </a:p>
        </p:txBody>
      </p:sp>
      <p:sp>
        <p:nvSpPr>
          <p:cNvPr id="115717" name="Rectangle 2"/>
          <p:cNvSpPr>
            <a:spLocks noGrp="1" noRot="1" noChangeAspect="1" noChangeArrowheads="1" noTextEdit="1"/>
          </p:cNvSpPr>
          <p:nvPr>
            <p:ph type="sldImg"/>
          </p:nvPr>
        </p:nvSpPr>
        <p:spPr>
          <a:ln/>
        </p:spPr>
      </p:sp>
      <p:sp>
        <p:nvSpPr>
          <p:cNvPr id="1157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177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7A5287A8-EB45-D245-9D35-8B572923FF93}" type="datetime3">
              <a:rPr lang="en-US" sz="1300">
                <a:latin typeface="Times New Roman" charset="0"/>
              </a:rPr>
              <a:pPr/>
              <a:t>21 January 2016</a:t>
            </a:fld>
            <a:endParaRPr lang="en-US" sz="1300">
              <a:latin typeface="Times New Roman" charset="0"/>
            </a:endParaRPr>
          </a:p>
        </p:txBody>
      </p:sp>
      <p:sp>
        <p:nvSpPr>
          <p:cNvPr id="117763"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1776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CFBC439E-5FB1-0C43-A22F-64A2F98512C8}" type="slidenum">
              <a:rPr lang="en-US" sz="1300">
                <a:latin typeface="Times New Roman" charset="0"/>
              </a:rPr>
              <a:pPr/>
              <a:t>72</a:t>
            </a:fld>
            <a:endParaRPr lang="en-US" sz="1300">
              <a:latin typeface="Times New Roman" charset="0"/>
            </a:endParaRPr>
          </a:p>
        </p:txBody>
      </p:sp>
      <p:sp>
        <p:nvSpPr>
          <p:cNvPr id="117765" name="Rectangle 2"/>
          <p:cNvSpPr>
            <a:spLocks noGrp="1" noRot="1" noChangeAspect="1" noChangeArrowheads="1" noTextEdit="1"/>
          </p:cNvSpPr>
          <p:nvPr>
            <p:ph type="sldImg"/>
          </p:nvPr>
        </p:nvSpPr>
        <p:spPr>
          <a:ln/>
        </p:spPr>
      </p:sp>
      <p:sp>
        <p:nvSpPr>
          <p:cNvPr id="1177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94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9F61CCF5-3C82-6F49-89A2-1F9632B93F70}" type="datetime3">
              <a:rPr lang="en-US" sz="1300">
                <a:latin typeface="Times New Roman" charset="0"/>
              </a:rPr>
              <a:pPr/>
              <a:t>21 January 2016</a:t>
            </a:fld>
            <a:endParaRPr lang="en-US" sz="1300">
              <a:latin typeface="Times New Roman" charset="0"/>
            </a:endParaRPr>
          </a:p>
        </p:txBody>
      </p:sp>
      <p:sp>
        <p:nvSpPr>
          <p:cNvPr id="194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94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4265E596-5F6E-7C42-B654-78F732757850}" type="slidenum">
              <a:rPr lang="en-US" sz="1300">
                <a:latin typeface="Times New Roman" charset="0"/>
              </a:rPr>
              <a:pPr/>
              <a:t>6</a:t>
            </a:fld>
            <a:endParaRPr lang="en-US" sz="1300">
              <a:latin typeface="Times New Roman" charset="0"/>
            </a:endParaRPr>
          </a:p>
        </p:txBody>
      </p:sp>
      <p:sp>
        <p:nvSpPr>
          <p:cNvPr id="19461" name="Rectangle 2"/>
          <p:cNvSpPr>
            <a:spLocks noGrp="1" noRot="1" noChangeAspect="1" noChangeArrowheads="1" noTextEdit="1"/>
          </p:cNvSpPr>
          <p:nvPr>
            <p:ph type="sldImg"/>
          </p:nvPr>
        </p:nvSpPr>
        <p:spPr>
          <a:ln/>
        </p:spPr>
      </p:sp>
      <p:sp>
        <p:nvSpPr>
          <p:cNvPr id="194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1981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F95A28F0-21E6-5945-B590-BD563DBFC168}" type="datetime3">
              <a:rPr lang="en-US" sz="1300">
                <a:latin typeface="Times New Roman" charset="0"/>
              </a:rPr>
              <a:pPr/>
              <a:t>21 January 2016</a:t>
            </a:fld>
            <a:endParaRPr lang="en-US" sz="1300">
              <a:latin typeface="Times New Roman" charset="0"/>
            </a:endParaRPr>
          </a:p>
        </p:txBody>
      </p:sp>
      <p:sp>
        <p:nvSpPr>
          <p:cNvPr id="119811"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1981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A8487867-8B13-6047-ACFC-25E35170770D}" type="slidenum">
              <a:rPr lang="en-US" sz="1300">
                <a:latin typeface="Times New Roman" charset="0"/>
              </a:rPr>
              <a:pPr/>
              <a:t>73</a:t>
            </a:fld>
            <a:endParaRPr lang="en-US" sz="1300">
              <a:latin typeface="Times New Roman" charset="0"/>
            </a:endParaRPr>
          </a:p>
        </p:txBody>
      </p:sp>
      <p:sp>
        <p:nvSpPr>
          <p:cNvPr id="119813" name="Rectangle 2"/>
          <p:cNvSpPr>
            <a:spLocks noGrp="1" noRot="1" noChangeAspect="1" noChangeArrowheads="1" noTextEdit="1"/>
          </p:cNvSpPr>
          <p:nvPr>
            <p:ph type="sldImg"/>
          </p:nvPr>
        </p:nvSpPr>
        <p:spPr>
          <a:ln/>
        </p:spPr>
      </p:sp>
      <p:sp>
        <p:nvSpPr>
          <p:cNvPr id="1198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218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B332879C-5B66-DB47-9BA0-4C5542D5D9FF}" type="datetime3">
              <a:rPr lang="en-US" sz="1300">
                <a:latin typeface="Times New Roman" charset="0"/>
              </a:rPr>
              <a:pPr/>
              <a:t>21 January 2016</a:t>
            </a:fld>
            <a:endParaRPr lang="en-US" sz="1300">
              <a:latin typeface="Times New Roman" charset="0"/>
            </a:endParaRPr>
          </a:p>
        </p:txBody>
      </p:sp>
      <p:sp>
        <p:nvSpPr>
          <p:cNvPr id="121859"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2186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1C03BAD3-582A-5A4B-825A-E9CF3810E027}" type="slidenum">
              <a:rPr lang="en-US" sz="1300">
                <a:latin typeface="Times New Roman" charset="0"/>
              </a:rPr>
              <a:pPr/>
              <a:t>74</a:t>
            </a:fld>
            <a:endParaRPr lang="en-US" sz="1300">
              <a:latin typeface="Times New Roman" charset="0"/>
            </a:endParaRPr>
          </a:p>
        </p:txBody>
      </p:sp>
      <p:sp>
        <p:nvSpPr>
          <p:cNvPr id="121861" name="Rectangle 2"/>
          <p:cNvSpPr>
            <a:spLocks noGrp="1" noRot="1" noChangeAspect="1" noChangeArrowheads="1" noTextEdit="1"/>
          </p:cNvSpPr>
          <p:nvPr>
            <p:ph type="sldImg"/>
          </p:nvPr>
        </p:nvSpPr>
        <p:spPr>
          <a:ln/>
        </p:spPr>
      </p:sp>
      <p:sp>
        <p:nvSpPr>
          <p:cNvPr id="1218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The University of Adelaide, School of Computer Science</a:t>
            </a:r>
          </a:p>
        </p:txBody>
      </p:sp>
      <p:sp>
        <p:nvSpPr>
          <p:cNvPr id="12390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002AB4E7-BD66-E844-A5C9-F9A0706D6B12}" type="datetime3">
              <a:rPr lang="en-US" sz="1300">
                <a:latin typeface="Times New Roman" charset="0"/>
              </a:rPr>
              <a:pPr/>
              <a:t>21 January 2016</a:t>
            </a:fld>
            <a:endParaRPr lang="en-US" sz="1300">
              <a:latin typeface="Times New Roman" charset="0"/>
            </a:endParaRPr>
          </a:p>
        </p:txBody>
      </p:sp>
      <p:sp>
        <p:nvSpPr>
          <p:cNvPr id="123907"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r>
              <a:rPr lang="en-US" sz="1300">
                <a:latin typeface="Times New Roman" charset="0"/>
              </a:rPr>
              <a:t>Chapter 2 — Instructions: Language of the Computer</a:t>
            </a:r>
          </a:p>
        </p:txBody>
      </p:sp>
      <p:sp>
        <p:nvSpPr>
          <p:cNvPr id="12390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eaLnBrk="0" hangingPunct="0">
              <a:defRPr sz="3200">
                <a:solidFill>
                  <a:schemeClr val="tx1"/>
                </a:solidFill>
                <a:latin typeface="Arial Black" charset="0"/>
                <a:ea typeface="ＭＳ Ｐゴシック" charset="0"/>
                <a:cs typeface="ＭＳ Ｐゴシック" charset="0"/>
              </a:defRPr>
            </a:lvl1pPr>
            <a:lvl2pPr marL="742950" indent="-285750" defTabSz="966788" eaLnBrk="0" hangingPunct="0">
              <a:defRPr sz="3200">
                <a:solidFill>
                  <a:schemeClr val="tx1"/>
                </a:solidFill>
                <a:latin typeface="Arial Black" charset="0"/>
                <a:ea typeface="ＭＳ Ｐゴシック" charset="0"/>
              </a:defRPr>
            </a:lvl2pPr>
            <a:lvl3pPr marL="1143000" indent="-228600" defTabSz="966788" eaLnBrk="0" hangingPunct="0">
              <a:defRPr sz="3200">
                <a:solidFill>
                  <a:schemeClr val="tx1"/>
                </a:solidFill>
                <a:latin typeface="Arial Black" charset="0"/>
                <a:ea typeface="ＭＳ Ｐゴシック" charset="0"/>
              </a:defRPr>
            </a:lvl3pPr>
            <a:lvl4pPr marL="1600200" indent="-228600" defTabSz="966788" eaLnBrk="0" hangingPunct="0">
              <a:defRPr sz="3200">
                <a:solidFill>
                  <a:schemeClr val="tx1"/>
                </a:solidFill>
                <a:latin typeface="Arial Black" charset="0"/>
                <a:ea typeface="ＭＳ Ｐゴシック" charset="0"/>
              </a:defRPr>
            </a:lvl4pPr>
            <a:lvl5pPr marL="2057400" indent="-228600" defTabSz="966788" eaLnBrk="0" hangingPunct="0">
              <a:defRPr sz="3200">
                <a:solidFill>
                  <a:schemeClr val="tx1"/>
                </a:solidFill>
                <a:latin typeface="Arial Black" charset="0"/>
                <a:ea typeface="ＭＳ Ｐゴシック" charset="0"/>
              </a:defRPr>
            </a:lvl5pPr>
            <a:lvl6pPr marL="2514600" indent="-228600" defTabSz="966788"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defTabSz="966788"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defTabSz="966788"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defTabSz="966788" eaLnBrk="0" fontAlgn="base" hangingPunct="0">
              <a:spcBef>
                <a:spcPct val="0"/>
              </a:spcBef>
              <a:spcAft>
                <a:spcPct val="0"/>
              </a:spcAft>
              <a:defRPr sz="3200">
                <a:solidFill>
                  <a:schemeClr val="tx1"/>
                </a:solidFill>
                <a:latin typeface="Arial Black" charset="0"/>
                <a:ea typeface="ＭＳ Ｐゴシック" charset="0"/>
              </a:defRPr>
            </a:lvl9pPr>
          </a:lstStyle>
          <a:p>
            <a:fld id="{7F50B486-D7F2-384F-A548-B7DF95B3980D}" type="slidenum">
              <a:rPr lang="en-US" sz="1300">
                <a:latin typeface="Times New Roman" charset="0"/>
              </a:rPr>
              <a:pPr/>
              <a:t>75</a:t>
            </a:fld>
            <a:endParaRPr lang="en-US" sz="1300">
              <a:latin typeface="Times New Roman" charset="0"/>
            </a:endParaRPr>
          </a:p>
        </p:txBody>
      </p:sp>
      <p:sp>
        <p:nvSpPr>
          <p:cNvPr id="123909" name="Rectangle 2"/>
          <p:cNvSpPr>
            <a:spLocks noGrp="1" noRot="1" noChangeAspect="1" noChangeArrowheads="1" noTextEdit="1"/>
          </p:cNvSpPr>
          <p:nvPr>
            <p:ph type="sldImg"/>
          </p:nvPr>
        </p:nvSpPr>
        <p:spPr>
          <a:ln/>
        </p:spPr>
      </p:sp>
      <p:sp>
        <p:nvSpPr>
          <p:cNvPr id="1239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AU">
              <a:latin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1513E878-39ED-E44B-805E-A67606F9A822}" type="slidenum">
              <a:rPr lang="en-US" sz="1300">
                <a:latin typeface="Times New Roman" charset="0"/>
              </a:rPr>
              <a:pPr/>
              <a:t>7</a:t>
            </a:fld>
            <a:endParaRPr lang="en-US" sz="1300">
              <a:latin typeface="Times New Roman"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F3A1A65B-851F-1643-A5AC-E5BDE69C23C6}" type="slidenum">
              <a:rPr lang="en-US" sz="1300">
                <a:latin typeface="Times New Roman" charset="0"/>
              </a:rPr>
              <a:pPr/>
              <a:t>8</a:t>
            </a:fld>
            <a:endParaRPr lang="en-US" sz="1300">
              <a:latin typeface="Times New Roman"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621">
              <a:defRPr sz="2500">
                <a:solidFill>
                  <a:schemeClr val="tx1"/>
                </a:solidFill>
                <a:latin typeface="Arial" charset="0"/>
                <a:ea typeface="MS PGothic" charset="0"/>
                <a:cs typeface="MS PGothic" charset="0"/>
              </a:defRPr>
            </a:lvl1pPr>
            <a:lvl2pPr marL="770662" indent="-296408" defTabSz="966621">
              <a:defRPr sz="2500">
                <a:solidFill>
                  <a:schemeClr val="tx1"/>
                </a:solidFill>
                <a:latin typeface="Arial" charset="0"/>
                <a:ea typeface="MS PGothic" charset="0"/>
                <a:cs typeface="MS PGothic" charset="0"/>
              </a:defRPr>
            </a:lvl2pPr>
            <a:lvl3pPr marL="1185634" indent="-237127" defTabSz="966621">
              <a:defRPr sz="2500">
                <a:solidFill>
                  <a:schemeClr val="tx1"/>
                </a:solidFill>
                <a:latin typeface="Arial" charset="0"/>
                <a:ea typeface="MS PGothic" charset="0"/>
                <a:cs typeface="MS PGothic" charset="0"/>
              </a:defRPr>
            </a:lvl3pPr>
            <a:lvl4pPr marL="1659887" indent="-237127" defTabSz="966621">
              <a:defRPr sz="2500">
                <a:solidFill>
                  <a:schemeClr val="tx1"/>
                </a:solidFill>
                <a:latin typeface="Arial" charset="0"/>
                <a:ea typeface="MS PGothic" charset="0"/>
                <a:cs typeface="MS PGothic" charset="0"/>
              </a:defRPr>
            </a:lvl4pPr>
            <a:lvl5pPr marL="2134141" indent="-237127" defTabSz="966621">
              <a:defRPr sz="2500">
                <a:solidFill>
                  <a:schemeClr val="tx1"/>
                </a:solidFill>
                <a:latin typeface="Arial" charset="0"/>
                <a:ea typeface="MS PGothic" charset="0"/>
                <a:cs typeface="MS PGothic" charset="0"/>
              </a:defRPr>
            </a:lvl5pPr>
            <a:lvl6pPr marL="260839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6pPr>
            <a:lvl7pPr marL="3082648"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7pPr>
            <a:lvl8pPr marL="3556902"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8pPr>
            <a:lvl9pPr marL="4031155" indent="-237127" defTabSz="966621" eaLnBrk="0" fontAlgn="base" hangingPunct="0">
              <a:spcBef>
                <a:spcPct val="0"/>
              </a:spcBef>
              <a:spcAft>
                <a:spcPct val="0"/>
              </a:spcAft>
              <a:defRPr sz="2500">
                <a:solidFill>
                  <a:schemeClr val="tx1"/>
                </a:solidFill>
                <a:latin typeface="Arial" charset="0"/>
                <a:ea typeface="MS PGothic" charset="0"/>
                <a:cs typeface="MS PGothic" charset="0"/>
              </a:defRPr>
            </a:lvl9pPr>
          </a:lstStyle>
          <a:p>
            <a:fld id="{6F4BB2F5-D4F5-C64D-9E32-B9ECDF382D4B}" type="slidenum">
              <a:rPr lang="en-US" sz="1300">
                <a:latin typeface="Times New Roman" charset="0"/>
              </a:rPr>
              <a:pPr/>
              <a:t>9</a:t>
            </a:fld>
            <a:endParaRPr lang="en-US" sz="1300">
              <a:latin typeface="Times New Roman"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Times New Roman" charset="0"/>
              <a:ea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FFAC714C-8002-463C-9D31-30135197C358}" type="datetime1">
              <a:rPr lang="en-US" altLang="ko-KR" smtClean="0"/>
              <a:pPr/>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E9F14B67-8079-4B05-B683-0975D47881F2}" type="datetime1">
              <a:rPr lang="en-US" altLang="ko-KR" smtClean="0"/>
              <a:pPr/>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pic>
        <p:nvPicPr>
          <p:cNvPr id="2" name="Picture 20" descr="Peterson"/>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79388" y="1412875"/>
            <a:ext cx="1871662"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7"/>
          <p:cNvSpPr>
            <a:spLocks noChangeArrowheads="1"/>
          </p:cNvSpPr>
          <p:nvPr userDrawn="1"/>
        </p:nvSpPr>
        <p:spPr bwMode="auto">
          <a:xfrm>
            <a:off x="0" y="0"/>
            <a:ext cx="9144000" cy="765175"/>
          </a:xfrm>
          <a:prstGeom prst="rect">
            <a:avLst/>
          </a:prstGeom>
          <a:solidFill>
            <a:srgbClr val="767D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eaLnBrk="0" hangingPunct="0"/>
            <a:endParaRPr lang="en-GB" sz="2400">
              <a:solidFill>
                <a:schemeClr val="bg1"/>
              </a:solidFill>
              <a:latin typeface="Arial" charset="0"/>
            </a:endParaRPr>
          </a:p>
        </p:txBody>
      </p:sp>
      <p:sp>
        <p:nvSpPr>
          <p:cNvPr id="4" name="Rectangle 9"/>
          <p:cNvSpPr>
            <a:spLocks noChangeArrowheads="1"/>
          </p:cNvSpPr>
          <p:nvPr userDrawn="1"/>
        </p:nvSpPr>
        <p:spPr bwMode="auto">
          <a:xfrm>
            <a:off x="0" y="765175"/>
            <a:ext cx="91440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pic>
        <p:nvPicPr>
          <p:cNvPr id="5" name="Picture 17" descr="MK_logo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7950" y="50800"/>
            <a:ext cx="12287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9"/>
          <p:cNvSpPr>
            <a:spLocks noChangeArrowheads="1"/>
          </p:cNvSpPr>
          <p:nvPr userDrawn="1"/>
        </p:nvSpPr>
        <p:spPr bwMode="auto">
          <a:xfrm>
            <a:off x="2197100" y="765175"/>
            <a:ext cx="46038" cy="5732463"/>
          </a:xfrm>
          <a:prstGeom prst="rect">
            <a:avLst/>
          </a:prstGeom>
          <a:gradFill rotWithShape="1">
            <a:gsLst>
              <a:gs pos="0">
                <a:srgbClr val="808080"/>
              </a:gs>
              <a:gs pos="100000">
                <a:srgbClr val="FF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sp>
        <p:nvSpPr>
          <p:cNvPr id="7" name="Rectangle 20"/>
          <p:cNvSpPr>
            <a:spLocks noChangeArrowheads="1"/>
          </p:cNvSpPr>
          <p:nvPr userDrawn="1"/>
        </p:nvSpPr>
        <p:spPr bwMode="auto">
          <a:xfrm>
            <a:off x="2559050" y="1195388"/>
            <a:ext cx="46038" cy="3816350"/>
          </a:xfrm>
          <a:prstGeom prst="rect">
            <a:avLst/>
          </a:prstGeom>
          <a:gradFill rotWithShape="1">
            <a:gsLst>
              <a:gs pos="0">
                <a:srgbClr val="767D79"/>
              </a:gs>
              <a:gs pos="100000">
                <a:schemeClr val="bg1"/>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sp>
        <p:nvSpPr>
          <p:cNvPr id="8" name="Rectangle 21"/>
          <p:cNvSpPr>
            <a:spLocks noChangeArrowheads="1"/>
          </p:cNvSpPr>
          <p:nvPr userDrawn="1"/>
        </p:nvSpPr>
        <p:spPr bwMode="auto">
          <a:xfrm>
            <a:off x="2341563" y="1916113"/>
            <a:ext cx="6623050" cy="46037"/>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sp>
        <p:nvSpPr>
          <p:cNvPr id="9" name="Rectangle 38"/>
          <p:cNvSpPr>
            <a:spLocks noChangeArrowheads="1"/>
          </p:cNvSpPr>
          <p:nvPr userDrawn="1"/>
        </p:nvSpPr>
        <p:spPr bwMode="auto">
          <a:xfrm>
            <a:off x="0" y="6308725"/>
            <a:ext cx="9144000" cy="549275"/>
          </a:xfrm>
          <a:prstGeom prst="rect">
            <a:avLst/>
          </a:prstGeom>
          <a:solidFill>
            <a:srgbClr val="767D7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sp>
        <p:nvSpPr>
          <p:cNvPr id="10" name="Rectangle 39"/>
          <p:cNvSpPr>
            <a:spLocks noChangeArrowheads="1"/>
          </p:cNvSpPr>
          <p:nvPr userDrawn="1"/>
        </p:nvSpPr>
        <p:spPr bwMode="auto">
          <a:xfrm>
            <a:off x="0" y="6308725"/>
            <a:ext cx="9144000"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spcBef>
                <a:spcPct val="20000"/>
              </a:spcBef>
              <a:buClr>
                <a:schemeClr val="tx1"/>
              </a:buClr>
              <a:buSzPct val="60000"/>
              <a:buFont typeface="Wingdings" charset="0"/>
              <a:buNone/>
            </a:pPr>
            <a:endParaRPr lang="en-US"/>
          </a:p>
        </p:txBody>
      </p:sp>
      <p:pic>
        <p:nvPicPr>
          <p:cNvPr id="11" name="Picture 41" descr="MK_logo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9388" y="6381750"/>
            <a:ext cx="7921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42"/>
          <p:cNvSpPr txBox="1">
            <a:spLocks noChangeArrowheads="1"/>
          </p:cNvSpPr>
          <p:nvPr userDrawn="1"/>
        </p:nvSpPr>
        <p:spPr bwMode="auto">
          <a:xfrm>
            <a:off x="8388350" y="6497638"/>
            <a:ext cx="576263" cy="274637"/>
          </a:xfrm>
          <a:prstGeom prst="rect">
            <a:avLst/>
          </a:prstGeom>
          <a:noFill/>
          <a:ln w="9525">
            <a:noFill/>
            <a:miter lim="800000"/>
            <a:headEnd/>
            <a:tailEnd/>
          </a:ln>
          <a:effectLst/>
        </p:spPr>
        <p:txBody>
          <a:bodyPr>
            <a:spAutoFit/>
          </a:bodyPr>
          <a:lstStyle>
            <a:lvl1pPr eaLnBrk="0" hangingPunct="0">
              <a:defRPr sz="3200">
                <a:solidFill>
                  <a:schemeClr val="tx1"/>
                </a:solidFill>
                <a:latin typeface="Arial Black" charset="0"/>
                <a:ea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r" eaLnBrk="1" hangingPunct="1">
              <a:defRPr/>
            </a:pPr>
            <a:fld id="{027EC3D0-8ED0-0A4C-9BBC-A249A744488B}" type="slidenum">
              <a:rPr lang="en-AU" sz="1200" b="1" smtClean="0">
                <a:latin typeface="Arial" charset="0"/>
                <a:cs typeface="+mn-cs"/>
              </a:rPr>
              <a:pPr algn="r" eaLnBrk="1" hangingPunct="1">
                <a:defRPr/>
              </a:pPr>
              <a:t>‹#›</a:t>
            </a:fld>
            <a:endParaRPr lang="en-GB" sz="1200" smtClean="0">
              <a:latin typeface="Arial" charset="0"/>
              <a:cs typeface="+mn-cs"/>
            </a:endParaRPr>
          </a:p>
        </p:txBody>
      </p:sp>
    </p:spTree>
    <p:extLst>
      <p:ext uri="{BB962C8B-B14F-4D97-AF65-F5344CB8AC3E}">
        <p14:creationId xmlns:p14="http://schemas.microsoft.com/office/powerpoint/2010/main" val="3057686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SmartArt Placeholder 2"/>
          <p:cNvSpPr>
            <a:spLocks noGrp="1"/>
          </p:cNvSpPr>
          <p:nvPr>
            <p:ph type="dgm" idx="1"/>
          </p:nvPr>
        </p:nvSpPr>
        <p:spPr>
          <a:xfrm>
            <a:off x="684213" y="1125538"/>
            <a:ext cx="8270875" cy="5111750"/>
          </a:xfrm>
        </p:spPr>
        <p:txBody>
          <a:bodyPr/>
          <a:lstStyle/>
          <a:p>
            <a:pPr lvl="0"/>
            <a:endParaRPr lang="en-US" noProof="0" smtClean="0"/>
          </a:p>
        </p:txBody>
      </p:sp>
    </p:spTree>
    <p:extLst>
      <p:ext uri="{BB962C8B-B14F-4D97-AF65-F5344CB8AC3E}">
        <p14:creationId xmlns:p14="http://schemas.microsoft.com/office/powerpoint/2010/main" val="1084486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1188" y="115888"/>
            <a:ext cx="8281987" cy="7016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4213" y="1125538"/>
            <a:ext cx="4059237"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95850" y="1125538"/>
            <a:ext cx="4059238" cy="51117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8177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2800"/>
            </a:lvl1pPr>
            <a:lvl2pPr>
              <a:defRPr sz="2400"/>
            </a:lvl2pPr>
            <a:lvl3pPr>
              <a:defRPr sz="2000"/>
            </a:lvl3pPr>
            <a:lvl4pPr>
              <a:defRPr sz="16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AAD3066E-7EB5-4720-B299-1FAAE9B38C69}" type="datetime1">
              <a:rPr lang="en-US" altLang="ko-KR" smtClean="0"/>
              <a:pPr/>
              <a:t>1/21/16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27F463F6-F0A6-44F6-8F6C-697E198DA132}" type="datetime1">
              <a:rPr lang="en-US" altLang="ko-KR" smtClean="0"/>
              <a:pPr/>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413EC812-4A8F-43AC-A81F-F7CCDC1BE638}" type="datetime1">
              <a:rPr lang="en-US" altLang="ko-KR" smtClean="0"/>
              <a:pPr/>
              <a:t>1/21/16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4BA5B57E-5AC4-4CCF-B8AF-5C7CA49F2124}" type="datetime1">
              <a:rPr lang="en-US" altLang="ko-KR" smtClean="0"/>
              <a:pPr/>
              <a:t>1/21/16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F341B90-E999-423A-9325-27F0C2370E9C}" type="datetime1">
              <a:rPr lang="en-US" altLang="ko-KR" smtClean="0"/>
              <a:pPr/>
              <a:t>1/21/16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9B73D785-E532-4302-96F7-283B0CBF1682}" type="datetime1">
              <a:rPr lang="en-US" altLang="ko-KR" smtClean="0"/>
              <a:pPr/>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096ACE6-8B56-41CB-9F58-21BE5B6DE0FA}" type="datetime1">
              <a:rPr lang="en-US" altLang="ko-KR" smtClean="0"/>
              <a:pPr/>
              <a:t>1/21/16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44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jpeg"/><Relationship Id="rId3"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emf"/><Relationship Id="rId7"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pn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oleObject" Target="../embeddings/oleObject1.bin"/><Relationship Id="rId8" Type="http://schemas.openxmlformats.org/officeDocument/2006/relationships/image" Target="../media/image3.png"/><Relationship Id="rId9" Type="http://schemas.openxmlformats.org/officeDocument/2006/relationships/image" Target="../media/image7.png"/><Relationship Id="rId10" Type="http://schemas.openxmlformats.org/officeDocument/2006/relationships/image" Target="../media/image8.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1"/>
          <p:cNvSpPr>
            <a:spLocks noChangeArrowheads="1"/>
          </p:cNvSpPr>
          <p:nvPr/>
        </p:nvSpPr>
        <p:spPr bwMode="auto">
          <a:xfrm>
            <a:off x="2843213" y="1254125"/>
            <a:ext cx="49879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20000"/>
              </a:spcBef>
              <a:buClr>
                <a:schemeClr val="tx1"/>
              </a:buClr>
              <a:buSzPct val="60000"/>
              <a:buFont typeface="Wingdings" charset="0"/>
              <a:buNone/>
            </a:pPr>
            <a:r>
              <a:rPr lang="en-AU">
                <a:solidFill>
                  <a:srgbClr val="000099"/>
                </a:solidFill>
                <a:latin typeface="Arial" charset="0"/>
              </a:rPr>
              <a:t>01 Foundation (Chapter 1)</a:t>
            </a:r>
            <a:endParaRPr lang="en-GB">
              <a:solidFill>
                <a:srgbClr val="000099"/>
              </a:solidFill>
              <a:latin typeface="Arial" charset="0"/>
            </a:endParaRPr>
          </a:p>
        </p:txBody>
      </p:sp>
      <p:sp>
        <p:nvSpPr>
          <p:cNvPr id="3075" name="Rectangle 12"/>
          <p:cNvSpPr>
            <a:spLocks noChangeArrowheads="1"/>
          </p:cNvSpPr>
          <p:nvPr/>
        </p:nvSpPr>
        <p:spPr bwMode="auto">
          <a:xfrm>
            <a:off x="2843213" y="2060575"/>
            <a:ext cx="5832475" cy="2062163"/>
          </a:xfrm>
          <a:prstGeom prst="rect">
            <a:avLst/>
          </a:prstGeom>
          <a:noFill/>
          <a:ln w="9525" algn="ctr">
            <a:noFill/>
            <a:miter lim="800000"/>
            <a:headEnd/>
            <a:tailEnd/>
          </a:ln>
        </p:spPr>
        <p:txBody>
          <a:bodyPr>
            <a:spAutoFit/>
          </a:bodyPr>
          <a:lstStyle/>
          <a:p>
            <a:pPr>
              <a:spcBef>
                <a:spcPct val="20000"/>
              </a:spcBef>
              <a:buClr>
                <a:schemeClr val="tx1"/>
              </a:buClr>
              <a:buSzPct val="60000"/>
              <a:buFont typeface="Wingdings" pitchFamily="2" charset="2"/>
              <a:buNone/>
              <a:defRPr/>
            </a:pPr>
            <a:r>
              <a:rPr lang="en-US" i="1" dirty="0">
                <a:solidFill>
                  <a:srgbClr val="FF0000"/>
                </a:solidFill>
                <a:latin typeface="+mn-lt"/>
                <a:ea typeface="+mn-ea"/>
                <a:cs typeface="+mn-cs"/>
              </a:rPr>
              <a:t>This chapter describes applications and their requirements to set the stage for the rest of the material.</a:t>
            </a:r>
            <a:endParaRPr lang="en-GB" i="1" dirty="0">
              <a:solidFill>
                <a:srgbClr val="FF0000"/>
              </a:solidFill>
              <a:latin typeface="+mn-lt"/>
              <a:ea typeface="+mn-ea"/>
              <a:cs typeface="+mn-cs"/>
            </a:endParaRPr>
          </a:p>
        </p:txBody>
      </p:sp>
      <p:sp>
        <p:nvSpPr>
          <p:cNvPr id="5123" name="Text Box 13"/>
          <p:cNvSpPr txBox="1">
            <a:spLocks noChangeArrowheads="1"/>
          </p:cNvSpPr>
          <p:nvPr/>
        </p:nvSpPr>
        <p:spPr bwMode="auto">
          <a:xfrm>
            <a:off x="1638300" y="-74613"/>
            <a:ext cx="68040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spcBef>
                <a:spcPct val="20000"/>
              </a:spcBef>
              <a:buClr>
                <a:schemeClr val="tx1"/>
              </a:buClr>
              <a:buSzPct val="60000"/>
              <a:buFont typeface="Wingdings" charset="0"/>
              <a:buNone/>
            </a:pPr>
            <a:r>
              <a:rPr lang="en-US" sz="2800">
                <a:solidFill>
                  <a:schemeClr val="bg1"/>
                </a:solidFill>
                <a:latin typeface="Times New Roman" charset="0"/>
              </a:rPr>
              <a:t>Computer Networks: A Systems Approach, 5e</a:t>
            </a:r>
          </a:p>
          <a:p>
            <a:pPr algn="ctr" eaLnBrk="1" hangingPunct="1">
              <a:spcBef>
                <a:spcPct val="20000"/>
              </a:spcBef>
              <a:buClr>
                <a:schemeClr val="tx1"/>
              </a:buClr>
              <a:buSzPct val="60000"/>
              <a:buFont typeface="Wingdings" charset="0"/>
              <a:buNone/>
            </a:pPr>
            <a:r>
              <a:rPr lang="en-US" sz="2000">
                <a:solidFill>
                  <a:schemeClr val="bg1"/>
                </a:solidFill>
                <a:latin typeface="Arial" charset="0"/>
              </a:rPr>
              <a:t>Larry L. Peterson and Bruce S. Davie</a:t>
            </a:r>
            <a:endParaRPr lang="en-GB" sz="2000">
              <a:solidFill>
                <a:schemeClr val="bg1"/>
              </a:solidFill>
              <a:latin typeface="Arial" charset="0"/>
            </a:endParaRPr>
          </a:p>
        </p:txBody>
      </p:sp>
      <p:sp>
        <p:nvSpPr>
          <p:cNvPr id="5124" name="Rectangle 40"/>
          <p:cNvSpPr txBox="1">
            <a:spLocks noChangeArrowheads="1"/>
          </p:cNvSpPr>
          <p:nvPr/>
        </p:nvSpPr>
        <p:spPr bwMode="auto">
          <a:xfrm>
            <a:off x="1044575" y="6454775"/>
            <a:ext cx="7272338"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spcBef>
                <a:spcPct val="20000"/>
              </a:spcBef>
              <a:buClr>
                <a:schemeClr val="tx1"/>
              </a:buClr>
              <a:buSzPct val="60000"/>
              <a:buFont typeface="Wingdings" charset="0"/>
              <a:buNone/>
            </a:pPr>
            <a:r>
              <a:rPr lang="en-AU" sz="1200" b="1">
                <a:solidFill>
                  <a:schemeClr val="bg1"/>
                </a:solidFill>
                <a:latin typeface="Arial" charset="0"/>
              </a:rPr>
              <a:t>Copyright © 2010, Elsevier Inc. All rights Reserved</a:t>
            </a:r>
          </a:p>
        </p:txBody>
      </p:sp>
    </p:spTree>
    <p:extLst>
      <p:ext uri="{BB962C8B-B14F-4D97-AF65-F5344CB8AC3E}">
        <p14:creationId xmlns:p14="http://schemas.microsoft.com/office/powerpoint/2010/main" val="278393878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457200" y="152400"/>
            <a:ext cx="8096250" cy="650875"/>
          </a:xfrm>
        </p:spPr>
        <p:txBody>
          <a:bodyPr>
            <a:normAutofit fontScale="90000"/>
          </a:bodyPr>
          <a:lstStyle/>
          <a:p>
            <a:pPr eaLnBrk="1" hangingPunct="1"/>
            <a:r>
              <a:rPr lang="en-US" sz="3600" dirty="0">
                <a:latin typeface="Arial"/>
                <a:ea typeface="MS PGothic" charset="0"/>
                <a:cs typeface="Arial"/>
              </a:rPr>
              <a:t>Internet structure: network of networks</a:t>
            </a:r>
            <a:endParaRPr lang="en-US" dirty="0">
              <a:latin typeface="Arial"/>
              <a:ea typeface="MS PGothic" charset="0"/>
              <a:cs typeface="Arial"/>
            </a:endParaRPr>
          </a:p>
        </p:txBody>
      </p:sp>
      <p:grpSp>
        <p:nvGrpSpPr>
          <p:cNvPr id="43012" name="Group 5"/>
          <p:cNvGrpSpPr>
            <a:grpSpLocks/>
          </p:cNvGrpSpPr>
          <p:nvPr/>
        </p:nvGrpSpPr>
        <p:grpSpPr bwMode="auto">
          <a:xfrm>
            <a:off x="450850" y="1849438"/>
            <a:ext cx="8437563" cy="4559300"/>
            <a:chOff x="154891" y="1905681"/>
            <a:chExt cx="8436427" cy="4559651"/>
          </a:xfrm>
        </p:grpSpPr>
        <p:grpSp>
          <p:nvGrpSpPr>
            <p:cNvPr id="43112" name="Group 2"/>
            <p:cNvGrpSpPr>
              <a:grpSpLocks/>
            </p:cNvGrpSpPr>
            <p:nvPr/>
          </p:nvGrpSpPr>
          <p:grpSpPr bwMode="auto">
            <a:xfrm>
              <a:off x="1529396" y="2297655"/>
              <a:ext cx="648422" cy="418253"/>
              <a:chOff x="3053396" y="4304255"/>
              <a:chExt cx="648422" cy="418253"/>
            </a:xfrm>
          </p:grpSpPr>
          <p:sp>
            <p:nvSpPr>
              <p:cNvPr id="4316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65"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3" name="Group 131"/>
            <p:cNvGrpSpPr>
              <a:grpSpLocks/>
            </p:cNvGrpSpPr>
            <p:nvPr/>
          </p:nvGrpSpPr>
          <p:grpSpPr bwMode="auto">
            <a:xfrm>
              <a:off x="373696" y="3097755"/>
              <a:ext cx="648422" cy="418253"/>
              <a:chOff x="3053396" y="4304255"/>
              <a:chExt cx="648422" cy="418253"/>
            </a:xfrm>
          </p:grpSpPr>
          <p:sp>
            <p:nvSpPr>
              <p:cNvPr id="4316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63"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4" name="Group 135"/>
            <p:cNvGrpSpPr>
              <a:grpSpLocks/>
            </p:cNvGrpSpPr>
            <p:nvPr/>
          </p:nvGrpSpPr>
          <p:grpSpPr bwMode="auto">
            <a:xfrm>
              <a:off x="6037896" y="2551655"/>
              <a:ext cx="648422" cy="418253"/>
              <a:chOff x="3053396" y="4304255"/>
              <a:chExt cx="648422" cy="418253"/>
            </a:xfrm>
          </p:grpSpPr>
          <p:sp>
            <p:nvSpPr>
              <p:cNvPr id="4316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61"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5" name="Group 138"/>
            <p:cNvGrpSpPr>
              <a:grpSpLocks/>
            </p:cNvGrpSpPr>
            <p:nvPr/>
          </p:nvGrpSpPr>
          <p:grpSpPr bwMode="auto">
            <a:xfrm>
              <a:off x="945196" y="5409155"/>
              <a:ext cx="648422" cy="418253"/>
              <a:chOff x="3053396" y="4304255"/>
              <a:chExt cx="648422" cy="418253"/>
            </a:xfrm>
          </p:grpSpPr>
          <p:sp>
            <p:nvSpPr>
              <p:cNvPr id="431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59"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6" name="Group 141"/>
            <p:cNvGrpSpPr>
              <a:grpSpLocks/>
            </p:cNvGrpSpPr>
            <p:nvPr/>
          </p:nvGrpSpPr>
          <p:grpSpPr bwMode="auto">
            <a:xfrm>
              <a:off x="526096" y="4786855"/>
              <a:ext cx="648422" cy="418253"/>
              <a:chOff x="3053396" y="4304255"/>
              <a:chExt cx="648422" cy="418253"/>
            </a:xfrm>
          </p:grpSpPr>
          <p:sp>
            <p:nvSpPr>
              <p:cNvPr id="431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57"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7" name="Group 144"/>
            <p:cNvGrpSpPr>
              <a:grpSpLocks/>
            </p:cNvGrpSpPr>
            <p:nvPr/>
          </p:nvGrpSpPr>
          <p:grpSpPr bwMode="auto">
            <a:xfrm>
              <a:off x="297496" y="4126455"/>
              <a:ext cx="648422" cy="418253"/>
              <a:chOff x="3053396" y="4304255"/>
              <a:chExt cx="648422" cy="418253"/>
            </a:xfrm>
          </p:grpSpPr>
          <p:sp>
            <p:nvSpPr>
              <p:cNvPr id="431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55"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8" name="Group 147"/>
            <p:cNvGrpSpPr>
              <a:grpSpLocks/>
            </p:cNvGrpSpPr>
            <p:nvPr/>
          </p:nvGrpSpPr>
          <p:grpSpPr bwMode="auto">
            <a:xfrm>
              <a:off x="6787196" y="2983455"/>
              <a:ext cx="648422" cy="418253"/>
              <a:chOff x="3053396" y="4304255"/>
              <a:chExt cx="648422" cy="418253"/>
            </a:xfrm>
          </p:grpSpPr>
          <p:sp>
            <p:nvSpPr>
              <p:cNvPr id="431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53"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19" name="Group 150"/>
            <p:cNvGrpSpPr>
              <a:grpSpLocks/>
            </p:cNvGrpSpPr>
            <p:nvPr/>
          </p:nvGrpSpPr>
          <p:grpSpPr bwMode="auto">
            <a:xfrm>
              <a:off x="3129596" y="2056355"/>
              <a:ext cx="648422" cy="418253"/>
              <a:chOff x="3053396" y="4304255"/>
              <a:chExt cx="648422" cy="418253"/>
            </a:xfrm>
          </p:grpSpPr>
          <p:sp>
            <p:nvSpPr>
              <p:cNvPr id="431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51"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0" name="Group 153"/>
            <p:cNvGrpSpPr>
              <a:grpSpLocks/>
            </p:cNvGrpSpPr>
            <p:nvPr/>
          </p:nvGrpSpPr>
          <p:grpSpPr bwMode="auto">
            <a:xfrm>
              <a:off x="754696" y="2704055"/>
              <a:ext cx="648422" cy="418253"/>
              <a:chOff x="3053396" y="4304255"/>
              <a:chExt cx="648422" cy="418253"/>
            </a:xfrm>
          </p:grpSpPr>
          <p:sp>
            <p:nvSpPr>
              <p:cNvPr id="431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49"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1" name="Group 156"/>
            <p:cNvGrpSpPr>
              <a:grpSpLocks/>
            </p:cNvGrpSpPr>
            <p:nvPr/>
          </p:nvGrpSpPr>
          <p:grpSpPr bwMode="auto">
            <a:xfrm>
              <a:off x="4043996" y="2030955"/>
              <a:ext cx="648422" cy="418253"/>
              <a:chOff x="3053396" y="4304255"/>
              <a:chExt cx="648422" cy="418253"/>
            </a:xfrm>
          </p:grpSpPr>
          <p:sp>
            <p:nvSpPr>
              <p:cNvPr id="431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47"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2" name="Group 160"/>
            <p:cNvGrpSpPr>
              <a:grpSpLocks/>
            </p:cNvGrpSpPr>
            <p:nvPr/>
          </p:nvGrpSpPr>
          <p:grpSpPr bwMode="auto">
            <a:xfrm>
              <a:off x="7104696" y="5663155"/>
              <a:ext cx="648422" cy="418253"/>
              <a:chOff x="3053396" y="4304255"/>
              <a:chExt cx="648422" cy="418253"/>
            </a:xfrm>
          </p:grpSpPr>
          <p:sp>
            <p:nvSpPr>
              <p:cNvPr id="431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45"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3" name="Group 163"/>
            <p:cNvGrpSpPr>
              <a:grpSpLocks/>
            </p:cNvGrpSpPr>
            <p:nvPr/>
          </p:nvGrpSpPr>
          <p:grpSpPr bwMode="auto">
            <a:xfrm>
              <a:off x="7942896" y="5015455"/>
              <a:ext cx="648422" cy="418253"/>
              <a:chOff x="3053396" y="4304255"/>
              <a:chExt cx="648422" cy="418253"/>
            </a:xfrm>
          </p:grpSpPr>
          <p:sp>
            <p:nvSpPr>
              <p:cNvPr id="431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43"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4" name="Group 166"/>
            <p:cNvGrpSpPr>
              <a:grpSpLocks/>
            </p:cNvGrpSpPr>
            <p:nvPr/>
          </p:nvGrpSpPr>
          <p:grpSpPr bwMode="auto">
            <a:xfrm>
              <a:off x="7714296" y="4101055"/>
              <a:ext cx="648422" cy="418253"/>
              <a:chOff x="3053396" y="4304255"/>
              <a:chExt cx="648422" cy="418253"/>
            </a:xfrm>
          </p:grpSpPr>
          <p:sp>
            <p:nvSpPr>
              <p:cNvPr id="431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41"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5" name="Group 169"/>
            <p:cNvGrpSpPr>
              <a:grpSpLocks/>
            </p:cNvGrpSpPr>
            <p:nvPr/>
          </p:nvGrpSpPr>
          <p:grpSpPr bwMode="auto">
            <a:xfrm>
              <a:off x="4869496" y="5904455"/>
              <a:ext cx="648422" cy="418253"/>
              <a:chOff x="3053396" y="4304255"/>
              <a:chExt cx="648422" cy="418253"/>
            </a:xfrm>
          </p:grpSpPr>
          <p:sp>
            <p:nvSpPr>
              <p:cNvPr id="431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39"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6" name="Group 172"/>
            <p:cNvGrpSpPr>
              <a:grpSpLocks/>
            </p:cNvGrpSpPr>
            <p:nvPr/>
          </p:nvGrpSpPr>
          <p:grpSpPr bwMode="auto">
            <a:xfrm>
              <a:off x="3955096" y="6044155"/>
              <a:ext cx="648422" cy="418253"/>
              <a:chOff x="3053396" y="4304255"/>
              <a:chExt cx="648422" cy="418253"/>
            </a:xfrm>
          </p:grpSpPr>
          <p:sp>
            <p:nvSpPr>
              <p:cNvPr id="431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37"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3127" name="Group 175"/>
            <p:cNvGrpSpPr>
              <a:grpSpLocks/>
            </p:cNvGrpSpPr>
            <p:nvPr/>
          </p:nvGrpSpPr>
          <p:grpSpPr bwMode="auto">
            <a:xfrm>
              <a:off x="2735896" y="5891755"/>
              <a:ext cx="648422" cy="418253"/>
              <a:chOff x="3053396" y="4304255"/>
              <a:chExt cx="648422" cy="418253"/>
            </a:xfrm>
          </p:grpSpPr>
          <p:sp>
            <p:nvSpPr>
              <p:cNvPr id="431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3135"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sp>
          <p:nvSpPr>
            <p:cNvPr id="43128"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3129"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3130"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3131"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3132"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3133"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grpSp>
      <p:sp>
        <p:nvSpPr>
          <p:cNvPr id="43013"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Wingdings" charset="0"/>
              <a:buNone/>
            </a:pPr>
            <a:r>
              <a:rPr lang="en-US" i="1" dirty="0">
                <a:solidFill>
                  <a:srgbClr val="CC0000"/>
                </a:solidFill>
                <a:latin typeface="Arial"/>
                <a:cs typeface="Arial"/>
              </a:rPr>
              <a:t>Option: </a:t>
            </a:r>
            <a:r>
              <a:rPr lang="en-US" i="1" dirty="0">
                <a:latin typeface="Arial"/>
                <a:cs typeface="Arial"/>
              </a:rPr>
              <a:t>connect each access ISP to a global transit ISP? </a:t>
            </a:r>
            <a:r>
              <a:rPr lang="en-US" i="1" dirty="0">
                <a:solidFill>
                  <a:srgbClr val="C00000"/>
                </a:solidFill>
                <a:latin typeface="Arial"/>
                <a:cs typeface="Arial"/>
              </a:rPr>
              <a:t>Customer</a:t>
            </a:r>
            <a:r>
              <a:rPr lang="en-US" i="1" dirty="0">
                <a:latin typeface="Arial"/>
                <a:cs typeface="Arial"/>
              </a:rPr>
              <a:t> and </a:t>
            </a:r>
            <a:r>
              <a:rPr lang="en-US" i="1" dirty="0">
                <a:solidFill>
                  <a:srgbClr val="C00000"/>
                </a:solidFill>
                <a:latin typeface="Arial"/>
                <a:cs typeface="Arial"/>
              </a:rPr>
              <a:t>provider </a:t>
            </a:r>
            <a:r>
              <a:rPr lang="en-US" i="1" dirty="0">
                <a:latin typeface="Arial"/>
                <a:cs typeface="Arial"/>
              </a:rPr>
              <a:t>ISPs have economic agreement.</a:t>
            </a:r>
            <a:endParaRPr lang="en-US" dirty="0">
              <a:latin typeface="Arial"/>
              <a:cs typeface="Arial"/>
            </a:endParaRPr>
          </a:p>
        </p:txBody>
      </p:sp>
      <p:sp>
        <p:nvSpPr>
          <p:cNvPr id="43014" name="Oval 3"/>
          <p:cNvSpPr>
            <a:spLocks noChangeArrowheads="1"/>
          </p:cNvSpPr>
          <p:nvPr/>
        </p:nvSpPr>
        <p:spPr bwMode="auto">
          <a:xfrm>
            <a:off x="2716213" y="3192463"/>
            <a:ext cx="3709987" cy="1862137"/>
          </a:xfrm>
          <a:prstGeom prst="ellipse">
            <a:avLst/>
          </a:prstGeom>
          <a:solidFill>
            <a:schemeClr val="accent1"/>
          </a:solidFill>
          <a:ln w="9525">
            <a:solidFill>
              <a:schemeClr val="tx1"/>
            </a:solidFill>
            <a:round/>
            <a:headEnd/>
            <a:tailEnd/>
          </a:ln>
        </p:spPr>
        <p:txBody>
          <a:bodyPr/>
          <a:lstStyle/>
          <a:p>
            <a:endParaRPr lang="en-US"/>
          </a:p>
        </p:txBody>
      </p:sp>
      <p:grpSp>
        <p:nvGrpSpPr>
          <p:cNvPr id="43015" name="Group 133"/>
          <p:cNvGrpSpPr>
            <a:grpSpLocks/>
          </p:cNvGrpSpPr>
          <p:nvPr/>
        </p:nvGrpSpPr>
        <p:grpSpPr bwMode="auto">
          <a:xfrm>
            <a:off x="3138488" y="4392613"/>
            <a:ext cx="617537" cy="250825"/>
            <a:chOff x="2356" y="1300"/>
            <a:chExt cx="555" cy="194"/>
          </a:xfrm>
        </p:grpSpPr>
        <p:sp>
          <p:nvSpPr>
            <p:cNvPr id="431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1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1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107" name="Group 137"/>
            <p:cNvGrpSpPr>
              <a:grpSpLocks/>
            </p:cNvGrpSpPr>
            <p:nvPr/>
          </p:nvGrpSpPr>
          <p:grpSpPr bwMode="auto">
            <a:xfrm>
              <a:off x="2468" y="1332"/>
              <a:ext cx="310" cy="60"/>
              <a:chOff x="2468" y="1332"/>
              <a:chExt cx="310" cy="60"/>
            </a:xfrm>
          </p:grpSpPr>
          <p:sp>
            <p:nvSpPr>
              <p:cNvPr id="431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1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10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0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16" name="Group 133"/>
          <p:cNvGrpSpPr>
            <a:grpSpLocks/>
          </p:cNvGrpSpPr>
          <p:nvPr/>
        </p:nvGrpSpPr>
        <p:grpSpPr bwMode="auto">
          <a:xfrm>
            <a:off x="4132263" y="3706813"/>
            <a:ext cx="617537" cy="250825"/>
            <a:chOff x="2356" y="1300"/>
            <a:chExt cx="555" cy="194"/>
          </a:xfrm>
        </p:grpSpPr>
        <p:sp>
          <p:nvSpPr>
            <p:cNvPr id="430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99" name="Group 137"/>
            <p:cNvGrpSpPr>
              <a:grpSpLocks/>
            </p:cNvGrpSpPr>
            <p:nvPr/>
          </p:nvGrpSpPr>
          <p:grpSpPr bwMode="auto">
            <a:xfrm>
              <a:off x="2468" y="1332"/>
              <a:ext cx="310" cy="60"/>
              <a:chOff x="2468" y="1332"/>
              <a:chExt cx="310" cy="60"/>
            </a:xfrm>
          </p:grpSpPr>
          <p:sp>
            <p:nvSpPr>
              <p:cNvPr id="431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1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10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0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17" name="Group 133"/>
          <p:cNvGrpSpPr>
            <a:grpSpLocks/>
          </p:cNvGrpSpPr>
          <p:nvPr/>
        </p:nvGrpSpPr>
        <p:grpSpPr bwMode="auto">
          <a:xfrm>
            <a:off x="4706938" y="4013200"/>
            <a:ext cx="617537" cy="250825"/>
            <a:chOff x="2356" y="1300"/>
            <a:chExt cx="555" cy="194"/>
          </a:xfrm>
        </p:grpSpPr>
        <p:sp>
          <p:nvSpPr>
            <p:cNvPr id="430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91" name="Group 137"/>
            <p:cNvGrpSpPr>
              <a:grpSpLocks/>
            </p:cNvGrpSpPr>
            <p:nvPr/>
          </p:nvGrpSpPr>
          <p:grpSpPr bwMode="auto">
            <a:xfrm>
              <a:off x="2468" y="1332"/>
              <a:ext cx="310" cy="60"/>
              <a:chOff x="2468" y="1332"/>
              <a:chExt cx="310" cy="60"/>
            </a:xfrm>
          </p:grpSpPr>
          <p:sp>
            <p:nvSpPr>
              <p:cNvPr id="430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9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9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18" name="Group 133"/>
          <p:cNvGrpSpPr>
            <a:grpSpLocks/>
          </p:cNvGrpSpPr>
          <p:nvPr/>
        </p:nvGrpSpPr>
        <p:grpSpPr bwMode="auto">
          <a:xfrm>
            <a:off x="5245100" y="3538538"/>
            <a:ext cx="617538" cy="250825"/>
            <a:chOff x="2356" y="1300"/>
            <a:chExt cx="555" cy="194"/>
          </a:xfrm>
        </p:grpSpPr>
        <p:sp>
          <p:nvSpPr>
            <p:cNvPr id="430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83" name="Group 137"/>
            <p:cNvGrpSpPr>
              <a:grpSpLocks/>
            </p:cNvGrpSpPr>
            <p:nvPr/>
          </p:nvGrpSpPr>
          <p:grpSpPr bwMode="auto">
            <a:xfrm>
              <a:off x="2468" y="1332"/>
              <a:ext cx="310" cy="60"/>
              <a:chOff x="2468" y="1332"/>
              <a:chExt cx="310" cy="60"/>
            </a:xfrm>
          </p:grpSpPr>
          <p:sp>
            <p:nvSpPr>
              <p:cNvPr id="430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84"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85"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19" name="Group 133"/>
          <p:cNvGrpSpPr>
            <a:grpSpLocks/>
          </p:cNvGrpSpPr>
          <p:nvPr/>
        </p:nvGrpSpPr>
        <p:grpSpPr bwMode="auto">
          <a:xfrm>
            <a:off x="3813175" y="4121150"/>
            <a:ext cx="617538" cy="250825"/>
            <a:chOff x="2356" y="1300"/>
            <a:chExt cx="555" cy="194"/>
          </a:xfrm>
        </p:grpSpPr>
        <p:sp>
          <p:nvSpPr>
            <p:cNvPr id="430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75" name="Group 137"/>
            <p:cNvGrpSpPr>
              <a:grpSpLocks/>
            </p:cNvGrpSpPr>
            <p:nvPr/>
          </p:nvGrpSpPr>
          <p:grpSpPr bwMode="auto">
            <a:xfrm>
              <a:off x="2468" y="1332"/>
              <a:ext cx="310" cy="60"/>
              <a:chOff x="2468" y="1332"/>
              <a:chExt cx="310" cy="60"/>
            </a:xfrm>
          </p:grpSpPr>
          <p:sp>
            <p:nvSpPr>
              <p:cNvPr id="4307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7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76"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77"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20" name="Group 133"/>
          <p:cNvGrpSpPr>
            <a:grpSpLocks/>
          </p:cNvGrpSpPr>
          <p:nvPr/>
        </p:nvGrpSpPr>
        <p:grpSpPr bwMode="auto">
          <a:xfrm>
            <a:off x="4368800" y="4610100"/>
            <a:ext cx="617538" cy="250825"/>
            <a:chOff x="2356" y="1300"/>
            <a:chExt cx="555" cy="194"/>
          </a:xfrm>
        </p:grpSpPr>
        <p:sp>
          <p:nvSpPr>
            <p:cNvPr id="430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67" name="Group 137"/>
            <p:cNvGrpSpPr>
              <a:grpSpLocks/>
            </p:cNvGrpSpPr>
            <p:nvPr/>
          </p:nvGrpSpPr>
          <p:grpSpPr bwMode="auto">
            <a:xfrm>
              <a:off x="2468" y="1332"/>
              <a:ext cx="310" cy="60"/>
              <a:chOff x="2468" y="1332"/>
              <a:chExt cx="310" cy="60"/>
            </a:xfrm>
          </p:grpSpPr>
          <p:sp>
            <p:nvSpPr>
              <p:cNvPr id="4307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7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68"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9"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21" name="Group 133"/>
          <p:cNvGrpSpPr>
            <a:grpSpLocks/>
          </p:cNvGrpSpPr>
          <p:nvPr/>
        </p:nvGrpSpPr>
        <p:grpSpPr bwMode="auto">
          <a:xfrm>
            <a:off x="5389563" y="4411663"/>
            <a:ext cx="617537" cy="250825"/>
            <a:chOff x="2356" y="1300"/>
            <a:chExt cx="555" cy="194"/>
          </a:xfrm>
        </p:grpSpPr>
        <p:sp>
          <p:nvSpPr>
            <p:cNvPr id="4305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5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5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59" name="Group 137"/>
            <p:cNvGrpSpPr>
              <a:grpSpLocks/>
            </p:cNvGrpSpPr>
            <p:nvPr/>
          </p:nvGrpSpPr>
          <p:grpSpPr bwMode="auto">
            <a:xfrm>
              <a:off x="2468" y="1332"/>
              <a:ext cx="310" cy="60"/>
              <a:chOff x="2468" y="1332"/>
              <a:chExt cx="310" cy="60"/>
            </a:xfrm>
          </p:grpSpPr>
          <p:sp>
            <p:nvSpPr>
              <p:cNvPr id="4306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6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60"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61"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3022" name="Group 133"/>
          <p:cNvGrpSpPr>
            <a:grpSpLocks/>
          </p:cNvGrpSpPr>
          <p:nvPr/>
        </p:nvGrpSpPr>
        <p:grpSpPr bwMode="auto">
          <a:xfrm>
            <a:off x="3502025" y="3351213"/>
            <a:ext cx="617538" cy="250825"/>
            <a:chOff x="2356" y="1300"/>
            <a:chExt cx="555" cy="194"/>
          </a:xfrm>
        </p:grpSpPr>
        <p:sp>
          <p:nvSpPr>
            <p:cNvPr id="4304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304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305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3051" name="Group 137"/>
            <p:cNvGrpSpPr>
              <a:grpSpLocks/>
            </p:cNvGrpSpPr>
            <p:nvPr/>
          </p:nvGrpSpPr>
          <p:grpSpPr bwMode="auto">
            <a:xfrm>
              <a:off x="2468" y="1332"/>
              <a:ext cx="310" cy="60"/>
              <a:chOff x="2468" y="1332"/>
              <a:chExt cx="310" cy="60"/>
            </a:xfrm>
          </p:grpSpPr>
          <p:sp>
            <p:nvSpPr>
              <p:cNvPr id="4305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305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3052" name="Line 140"/>
            <p:cNvSpPr>
              <a:spLocks noChangeShapeType="1"/>
            </p:cNvSpPr>
            <p:nvPr/>
          </p:nvSpPr>
          <p:spPr bwMode="auto">
            <a:xfrm>
              <a:off x="2357" y="1361"/>
              <a:ext cx="0" cy="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053" name="Line 141"/>
            <p:cNvSpPr>
              <a:spLocks noChangeShapeType="1"/>
            </p:cNvSpPr>
            <p:nvPr/>
          </p:nvSpPr>
          <p:spPr bwMode="auto">
            <a:xfrm>
              <a:off x="2907" y="1363"/>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3023" name="Straight Connector 10"/>
          <p:cNvCxnSpPr>
            <a:cxnSpLocks noChangeShapeType="1"/>
            <a:stCxn id="43053" idx="0"/>
            <a:endCxn id="43084" idx="0"/>
          </p:cNvCxnSpPr>
          <p:nvPr/>
        </p:nvCxnSpPr>
        <p:spPr bwMode="auto">
          <a:xfrm>
            <a:off x="4114800" y="3432175"/>
            <a:ext cx="1131888" cy="18573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4" name="Straight Connector 297"/>
          <p:cNvCxnSpPr>
            <a:cxnSpLocks noChangeShapeType="1"/>
            <a:endCxn id="43090" idx="1"/>
          </p:cNvCxnSpPr>
          <p:nvPr/>
        </p:nvCxnSpPr>
        <p:spPr bwMode="auto">
          <a:xfrm>
            <a:off x="4656138" y="3924300"/>
            <a:ext cx="139700" cy="1127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5" name="Straight Connector 298"/>
          <p:cNvCxnSpPr>
            <a:cxnSpLocks noChangeShapeType="1"/>
            <a:endCxn id="43092" idx="1"/>
          </p:cNvCxnSpPr>
          <p:nvPr/>
        </p:nvCxnSpPr>
        <p:spPr bwMode="auto">
          <a:xfrm flipV="1">
            <a:off x="4425950" y="4200525"/>
            <a:ext cx="280988" cy="6191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6" name="Straight Connector 299"/>
          <p:cNvCxnSpPr>
            <a:cxnSpLocks noChangeShapeType="1"/>
          </p:cNvCxnSpPr>
          <p:nvPr/>
        </p:nvCxnSpPr>
        <p:spPr bwMode="auto">
          <a:xfrm flipV="1">
            <a:off x="4083050" y="3962400"/>
            <a:ext cx="223838" cy="14922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7" name="Straight Connector 300"/>
          <p:cNvCxnSpPr>
            <a:cxnSpLocks noChangeShapeType="1"/>
          </p:cNvCxnSpPr>
          <p:nvPr/>
        </p:nvCxnSpPr>
        <p:spPr bwMode="auto">
          <a:xfrm flipV="1">
            <a:off x="3738563" y="4367213"/>
            <a:ext cx="222250" cy="14763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8" name="Straight Connector 301"/>
          <p:cNvCxnSpPr>
            <a:cxnSpLocks noChangeShapeType="1"/>
            <a:stCxn id="43066" idx="0"/>
          </p:cNvCxnSpPr>
          <p:nvPr/>
        </p:nvCxnSpPr>
        <p:spPr bwMode="auto">
          <a:xfrm flipV="1">
            <a:off x="4675188" y="4267200"/>
            <a:ext cx="292100" cy="3429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29" name="Straight Connector 302"/>
          <p:cNvCxnSpPr>
            <a:cxnSpLocks noChangeShapeType="1"/>
          </p:cNvCxnSpPr>
          <p:nvPr/>
        </p:nvCxnSpPr>
        <p:spPr bwMode="auto">
          <a:xfrm flipH="1" flipV="1">
            <a:off x="5243513" y="4248150"/>
            <a:ext cx="412750" cy="1682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30" name="Straight Connector 303"/>
          <p:cNvCxnSpPr>
            <a:cxnSpLocks noChangeShapeType="1"/>
          </p:cNvCxnSpPr>
          <p:nvPr/>
        </p:nvCxnSpPr>
        <p:spPr bwMode="auto">
          <a:xfrm flipV="1">
            <a:off x="5227638" y="3776663"/>
            <a:ext cx="328612" cy="2667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31" name="Straight Connector 304"/>
          <p:cNvCxnSpPr>
            <a:cxnSpLocks noChangeShapeType="1"/>
            <a:endCxn id="43048" idx="4"/>
          </p:cNvCxnSpPr>
          <p:nvPr/>
        </p:nvCxnSpPr>
        <p:spPr bwMode="auto">
          <a:xfrm flipH="1" flipV="1">
            <a:off x="3810000" y="3602038"/>
            <a:ext cx="476250" cy="117475"/>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3032" name="Straight Connector 22"/>
          <p:cNvCxnSpPr>
            <a:cxnSpLocks noChangeShapeType="1"/>
            <a:endCxn id="43050" idx="1"/>
          </p:cNvCxnSpPr>
          <p:nvPr/>
        </p:nvCxnSpPr>
        <p:spPr bwMode="auto">
          <a:xfrm>
            <a:off x="2362200" y="2578100"/>
            <a:ext cx="1230313" cy="796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3" name="Straight Connector 305"/>
          <p:cNvCxnSpPr>
            <a:cxnSpLocks noChangeShapeType="1"/>
            <a:endCxn id="43052" idx="0"/>
          </p:cNvCxnSpPr>
          <p:nvPr/>
        </p:nvCxnSpPr>
        <p:spPr bwMode="auto">
          <a:xfrm>
            <a:off x="1617663" y="2909888"/>
            <a:ext cx="1885950" cy="5191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4" name="Straight Connector 306"/>
          <p:cNvCxnSpPr>
            <a:cxnSpLocks noChangeShapeType="1"/>
            <a:endCxn id="43052" idx="1"/>
          </p:cNvCxnSpPr>
          <p:nvPr/>
        </p:nvCxnSpPr>
        <p:spPr bwMode="auto">
          <a:xfrm>
            <a:off x="1230313" y="3278188"/>
            <a:ext cx="2273300" cy="2603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5" name="Straight Connector 307"/>
          <p:cNvCxnSpPr>
            <a:cxnSpLocks noChangeShapeType="1"/>
            <a:endCxn id="43108" idx="0"/>
          </p:cNvCxnSpPr>
          <p:nvPr/>
        </p:nvCxnSpPr>
        <p:spPr bwMode="auto">
          <a:xfrm>
            <a:off x="1166813" y="4260850"/>
            <a:ext cx="1971675" cy="211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6" name="Straight Connector 308"/>
          <p:cNvCxnSpPr>
            <a:cxnSpLocks noChangeShapeType="1"/>
            <a:endCxn id="43104" idx="2"/>
          </p:cNvCxnSpPr>
          <p:nvPr/>
        </p:nvCxnSpPr>
        <p:spPr bwMode="auto">
          <a:xfrm flipV="1">
            <a:off x="1393825" y="4573588"/>
            <a:ext cx="1744663" cy="411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7" name="Straight Connector 309"/>
          <p:cNvCxnSpPr>
            <a:cxnSpLocks noChangeShapeType="1"/>
            <a:endCxn id="43104" idx="3"/>
          </p:cNvCxnSpPr>
          <p:nvPr/>
        </p:nvCxnSpPr>
        <p:spPr bwMode="auto">
          <a:xfrm flipV="1">
            <a:off x="1797050" y="4622800"/>
            <a:ext cx="1431925" cy="755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8" name="Straight Connector 310"/>
          <p:cNvCxnSpPr>
            <a:cxnSpLocks noChangeShapeType="1"/>
            <a:stCxn id="43135" idx="0"/>
            <a:endCxn id="43104" idx="4"/>
          </p:cNvCxnSpPr>
          <p:nvPr/>
        </p:nvCxnSpPr>
        <p:spPr bwMode="auto">
          <a:xfrm flipV="1">
            <a:off x="3389313" y="4643438"/>
            <a:ext cx="57150" cy="1211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39" name="Straight Connector 311"/>
          <p:cNvCxnSpPr>
            <a:cxnSpLocks noChangeShapeType="1"/>
          </p:cNvCxnSpPr>
          <p:nvPr/>
        </p:nvCxnSpPr>
        <p:spPr bwMode="auto">
          <a:xfrm flipV="1">
            <a:off x="4616450" y="4872038"/>
            <a:ext cx="6350" cy="11350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0" name="Straight Connector 312"/>
          <p:cNvCxnSpPr>
            <a:cxnSpLocks noChangeShapeType="1"/>
            <a:stCxn id="43138" idx="1"/>
          </p:cNvCxnSpPr>
          <p:nvPr/>
        </p:nvCxnSpPr>
        <p:spPr bwMode="auto">
          <a:xfrm flipH="1" flipV="1">
            <a:off x="4924425" y="4821238"/>
            <a:ext cx="506413" cy="1058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1" name="Straight Connector 313"/>
          <p:cNvCxnSpPr>
            <a:cxnSpLocks noChangeShapeType="1"/>
          </p:cNvCxnSpPr>
          <p:nvPr/>
        </p:nvCxnSpPr>
        <p:spPr bwMode="auto">
          <a:xfrm flipH="1" flipV="1">
            <a:off x="5832475" y="4648200"/>
            <a:ext cx="1722438" cy="1020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2" name="Straight Connector 314"/>
          <p:cNvCxnSpPr>
            <a:cxnSpLocks noChangeShapeType="1"/>
            <a:endCxn id="43061" idx="1"/>
          </p:cNvCxnSpPr>
          <p:nvPr/>
        </p:nvCxnSpPr>
        <p:spPr bwMode="auto">
          <a:xfrm flipH="1" flipV="1">
            <a:off x="6002338" y="4600575"/>
            <a:ext cx="2244725"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3" name="Straight Connector 315"/>
          <p:cNvCxnSpPr>
            <a:cxnSpLocks noChangeShapeType="1"/>
            <a:endCxn id="43061" idx="0"/>
          </p:cNvCxnSpPr>
          <p:nvPr/>
        </p:nvCxnSpPr>
        <p:spPr bwMode="auto">
          <a:xfrm flipH="1">
            <a:off x="6002338" y="4295775"/>
            <a:ext cx="2017712" cy="196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4" name="Straight Connector 316"/>
          <p:cNvCxnSpPr>
            <a:cxnSpLocks noChangeShapeType="1"/>
          </p:cNvCxnSpPr>
          <p:nvPr/>
        </p:nvCxnSpPr>
        <p:spPr bwMode="auto">
          <a:xfrm flipH="1">
            <a:off x="5861050" y="3227388"/>
            <a:ext cx="1422400" cy="454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5" name="Straight Connector 317"/>
          <p:cNvCxnSpPr>
            <a:cxnSpLocks noChangeShapeType="1"/>
          </p:cNvCxnSpPr>
          <p:nvPr/>
        </p:nvCxnSpPr>
        <p:spPr bwMode="auto">
          <a:xfrm flipH="1">
            <a:off x="5684838" y="2803525"/>
            <a:ext cx="898525" cy="7286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3046" name="Straight Connector 318"/>
          <p:cNvCxnSpPr>
            <a:cxnSpLocks noChangeShapeType="1"/>
            <a:stCxn id="43146" idx="9"/>
          </p:cNvCxnSpPr>
          <p:nvPr/>
        </p:nvCxnSpPr>
        <p:spPr bwMode="auto">
          <a:xfrm>
            <a:off x="4849813" y="2381250"/>
            <a:ext cx="555625" cy="1125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3047" name="TextBox 39958"/>
          <p:cNvSpPr txBox="1">
            <a:spLocks noChangeArrowheads="1"/>
          </p:cNvSpPr>
          <p:nvPr/>
        </p:nvSpPr>
        <p:spPr bwMode="auto">
          <a:xfrm>
            <a:off x="2887663" y="3584575"/>
            <a:ext cx="10080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i="1" dirty="0"/>
              <a:t>global</a:t>
            </a:r>
            <a:br>
              <a:rPr lang="en-US" i="1" dirty="0"/>
            </a:br>
            <a:r>
              <a:rPr lang="en-US" i="1" dirty="0"/>
              <a:t>ISP</a:t>
            </a:r>
          </a:p>
        </p:txBody>
      </p:sp>
    </p:spTree>
    <p:extLst>
      <p:ext uri="{BB962C8B-B14F-4D97-AF65-F5344CB8AC3E}">
        <p14:creationId xmlns:p14="http://schemas.microsoft.com/office/powerpoint/2010/main" val="25815276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6" name="Group 5"/>
          <p:cNvGrpSpPr>
            <a:grpSpLocks/>
          </p:cNvGrpSpPr>
          <p:nvPr/>
        </p:nvGrpSpPr>
        <p:grpSpPr bwMode="auto">
          <a:xfrm>
            <a:off x="450850" y="1849438"/>
            <a:ext cx="8437563" cy="4559300"/>
            <a:chOff x="154891" y="1905681"/>
            <a:chExt cx="8436427" cy="4559651"/>
          </a:xfrm>
        </p:grpSpPr>
        <p:grpSp>
          <p:nvGrpSpPr>
            <p:cNvPr id="44306" name="Group 2"/>
            <p:cNvGrpSpPr>
              <a:grpSpLocks/>
            </p:cNvGrpSpPr>
            <p:nvPr/>
          </p:nvGrpSpPr>
          <p:grpSpPr bwMode="auto">
            <a:xfrm>
              <a:off x="1529396" y="2297655"/>
              <a:ext cx="648422" cy="418253"/>
              <a:chOff x="3053396" y="4304255"/>
              <a:chExt cx="648422" cy="418253"/>
            </a:xfrm>
          </p:grpSpPr>
          <p:sp>
            <p:nvSpPr>
              <p:cNvPr id="4435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07" name="Group 131"/>
            <p:cNvGrpSpPr>
              <a:grpSpLocks/>
            </p:cNvGrpSpPr>
            <p:nvPr/>
          </p:nvGrpSpPr>
          <p:grpSpPr bwMode="auto">
            <a:xfrm>
              <a:off x="373696" y="3097755"/>
              <a:ext cx="648422" cy="418253"/>
              <a:chOff x="3053396" y="4304255"/>
              <a:chExt cx="648422" cy="418253"/>
            </a:xfrm>
          </p:grpSpPr>
          <p:sp>
            <p:nvSpPr>
              <p:cNvPr id="4435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08" name="Group 135"/>
            <p:cNvGrpSpPr>
              <a:grpSpLocks/>
            </p:cNvGrpSpPr>
            <p:nvPr/>
          </p:nvGrpSpPr>
          <p:grpSpPr bwMode="auto">
            <a:xfrm>
              <a:off x="6037896" y="2551655"/>
              <a:ext cx="648422" cy="418253"/>
              <a:chOff x="3053396" y="4304255"/>
              <a:chExt cx="648422" cy="418253"/>
            </a:xfrm>
          </p:grpSpPr>
          <p:sp>
            <p:nvSpPr>
              <p:cNvPr id="4435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09" name="Group 138"/>
            <p:cNvGrpSpPr>
              <a:grpSpLocks/>
            </p:cNvGrpSpPr>
            <p:nvPr/>
          </p:nvGrpSpPr>
          <p:grpSpPr bwMode="auto">
            <a:xfrm>
              <a:off x="945196" y="5409155"/>
              <a:ext cx="648422" cy="418253"/>
              <a:chOff x="3053396" y="4304255"/>
              <a:chExt cx="648422" cy="418253"/>
            </a:xfrm>
          </p:grpSpPr>
          <p:sp>
            <p:nvSpPr>
              <p:cNvPr id="4435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0" name="Group 141"/>
            <p:cNvGrpSpPr>
              <a:grpSpLocks/>
            </p:cNvGrpSpPr>
            <p:nvPr/>
          </p:nvGrpSpPr>
          <p:grpSpPr bwMode="auto">
            <a:xfrm>
              <a:off x="526096" y="4786855"/>
              <a:ext cx="648422" cy="418253"/>
              <a:chOff x="3053396" y="4304255"/>
              <a:chExt cx="648422" cy="418253"/>
            </a:xfrm>
          </p:grpSpPr>
          <p:sp>
            <p:nvSpPr>
              <p:cNvPr id="4435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5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1" name="Group 144"/>
            <p:cNvGrpSpPr>
              <a:grpSpLocks/>
            </p:cNvGrpSpPr>
            <p:nvPr/>
          </p:nvGrpSpPr>
          <p:grpSpPr bwMode="auto">
            <a:xfrm>
              <a:off x="297496" y="4126455"/>
              <a:ext cx="648422" cy="418253"/>
              <a:chOff x="3053396" y="4304255"/>
              <a:chExt cx="648422" cy="418253"/>
            </a:xfrm>
          </p:grpSpPr>
          <p:sp>
            <p:nvSpPr>
              <p:cNvPr id="4434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2" name="Group 147"/>
            <p:cNvGrpSpPr>
              <a:grpSpLocks/>
            </p:cNvGrpSpPr>
            <p:nvPr/>
          </p:nvGrpSpPr>
          <p:grpSpPr bwMode="auto">
            <a:xfrm>
              <a:off x="6787196" y="2983455"/>
              <a:ext cx="648422" cy="418253"/>
              <a:chOff x="3053396" y="4304255"/>
              <a:chExt cx="648422" cy="418253"/>
            </a:xfrm>
          </p:grpSpPr>
          <p:sp>
            <p:nvSpPr>
              <p:cNvPr id="4434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3" name="Group 150"/>
            <p:cNvGrpSpPr>
              <a:grpSpLocks/>
            </p:cNvGrpSpPr>
            <p:nvPr/>
          </p:nvGrpSpPr>
          <p:grpSpPr bwMode="auto">
            <a:xfrm>
              <a:off x="3129596" y="2056355"/>
              <a:ext cx="648422" cy="418253"/>
              <a:chOff x="3053396" y="4304255"/>
              <a:chExt cx="648422" cy="418253"/>
            </a:xfrm>
          </p:grpSpPr>
          <p:sp>
            <p:nvSpPr>
              <p:cNvPr id="4434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4" name="Group 153"/>
            <p:cNvGrpSpPr>
              <a:grpSpLocks/>
            </p:cNvGrpSpPr>
            <p:nvPr/>
          </p:nvGrpSpPr>
          <p:grpSpPr bwMode="auto">
            <a:xfrm>
              <a:off x="754696" y="2704055"/>
              <a:ext cx="648422" cy="418253"/>
              <a:chOff x="3053396" y="4304255"/>
              <a:chExt cx="648422" cy="418253"/>
            </a:xfrm>
          </p:grpSpPr>
          <p:sp>
            <p:nvSpPr>
              <p:cNvPr id="4434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5" name="Group 156"/>
            <p:cNvGrpSpPr>
              <a:grpSpLocks/>
            </p:cNvGrpSpPr>
            <p:nvPr/>
          </p:nvGrpSpPr>
          <p:grpSpPr bwMode="auto">
            <a:xfrm>
              <a:off x="4043996" y="2030955"/>
              <a:ext cx="648422" cy="418253"/>
              <a:chOff x="3053396" y="4304255"/>
              <a:chExt cx="648422" cy="418253"/>
            </a:xfrm>
          </p:grpSpPr>
          <p:sp>
            <p:nvSpPr>
              <p:cNvPr id="4434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4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6" name="Group 160"/>
            <p:cNvGrpSpPr>
              <a:grpSpLocks/>
            </p:cNvGrpSpPr>
            <p:nvPr/>
          </p:nvGrpSpPr>
          <p:grpSpPr bwMode="auto">
            <a:xfrm>
              <a:off x="7104696" y="5663155"/>
              <a:ext cx="648422" cy="418253"/>
              <a:chOff x="3053396" y="4304255"/>
              <a:chExt cx="648422" cy="418253"/>
            </a:xfrm>
          </p:grpSpPr>
          <p:sp>
            <p:nvSpPr>
              <p:cNvPr id="4433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3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7" name="Group 163"/>
            <p:cNvGrpSpPr>
              <a:grpSpLocks/>
            </p:cNvGrpSpPr>
            <p:nvPr/>
          </p:nvGrpSpPr>
          <p:grpSpPr bwMode="auto">
            <a:xfrm>
              <a:off x="7942896" y="5015455"/>
              <a:ext cx="648422" cy="418253"/>
              <a:chOff x="3053396" y="4304255"/>
              <a:chExt cx="648422" cy="418253"/>
            </a:xfrm>
          </p:grpSpPr>
          <p:sp>
            <p:nvSpPr>
              <p:cNvPr id="4433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3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8" name="Group 166"/>
            <p:cNvGrpSpPr>
              <a:grpSpLocks/>
            </p:cNvGrpSpPr>
            <p:nvPr/>
          </p:nvGrpSpPr>
          <p:grpSpPr bwMode="auto">
            <a:xfrm>
              <a:off x="7714296" y="4101055"/>
              <a:ext cx="648422" cy="418253"/>
              <a:chOff x="3053396" y="4304255"/>
              <a:chExt cx="648422" cy="418253"/>
            </a:xfrm>
          </p:grpSpPr>
          <p:sp>
            <p:nvSpPr>
              <p:cNvPr id="4433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35"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19" name="Group 169"/>
            <p:cNvGrpSpPr>
              <a:grpSpLocks/>
            </p:cNvGrpSpPr>
            <p:nvPr/>
          </p:nvGrpSpPr>
          <p:grpSpPr bwMode="auto">
            <a:xfrm>
              <a:off x="4869496" y="5904455"/>
              <a:ext cx="648422" cy="418253"/>
              <a:chOff x="3053396" y="4304255"/>
              <a:chExt cx="648422" cy="418253"/>
            </a:xfrm>
          </p:grpSpPr>
          <p:sp>
            <p:nvSpPr>
              <p:cNvPr id="4433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33"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20" name="Group 172"/>
            <p:cNvGrpSpPr>
              <a:grpSpLocks/>
            </p:cNvGrpSpPr>
            <p:nvPr/>
          </p:nvGrpSpPr>
          <p:grpSpPr bwMode="auto">
            <a:xfrm>
              <a:off x="3955096" y="6044155"/>
              <a:ext cx="648422" cy="418253"/>
              <a:chOff x="3053396" y="4304255"/>
              <a:chExt cx="648422" cy="418253"/>
            </a:xfrm>
          </p:grpSpPr>
          <p:sp>
            <p:nvSpPr>
              <p:cNvPr id="4433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31"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4321" name="Group 175"/>
            <p:cNvGrpSpPr>
              <a:grpSpLocks/>
            </p:cNvGrpSpPr>
            <p:nvPr/>
          </p:nvGrpSpPr>
          <p:grpSpPr bwMode="auto">
            <a:xfrm>
              <a:off x="2735896" y="5891755"/>
              <a:ext cx="648422" cy="418253"/>
              <a:chOff x="3053396" y="4304255"/>
              <a:chExt cx="648422" cy="418253"/>
            </a:xfrm>
          </p:grpSpPr>
          <p:sp>
            <p:nvSpPr>
              <p:cNvPr id="443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4329"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sp>
          <p:nvSpPr>
            <p:cNvPr id="44322"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4323"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4324"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4325"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4326"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4327"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grpSp>
      <p:sp>
        <p:nvSpPr>
          <p:cNvPr id="44037" name="Rectangle 3"/>
          <p:cNvSpPr txBox="1">
            <a:spLocks noChangeArrowheads="1"/>
          </p:cNvSpPr>
          <p:nvPr/>
        </p:nvSpPr>
        <p:spPr bwMode="auto">
          <a:xfrm>
            <a:off x="228600" y="1066800"/>
            <a:ext cx="9051926"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Wingdings" charset="0"/>
              <a:buNone/>
            </a:pPr>
            <a:r>
              <a:rPr lang="en-US" dirty="0">
                <a:latin typeface="Arial"/>
                <a:cs typeface="Arial"/>
              </a:rPr>
              <a:t>But if one global ISP is viable business, there will be competitors ….</a:t>
            </a:r>
          </a:p>
        </p:txBody>
      </p:sp>
      <p:grpSp>
        <p:nvGrpSpPr>
          <p:cNvPr id="44038" name="Group 8"/>
          <p:cNvGrpSpPr>
            <a:grpSpLocks/>
          </p:cNvGrpSpPr>
          <p:nvPr/>
        </p:nvGrpSpPr>
        <p:grpSpPr bwMode="auto">
          <a:xfrm>
            <a:off x="4546600" y="3746500"/>
            <a:ext cx="3225800" cy="1117600"/>
            <a:chOff x="7848600" y="2044700"/>
            <a:chExt cx="3200399" cy="1371600"/>
          </a:xfrm>
        </p:grpSpPr>
        <p:sp>
          <p:nvSpPr>
            <p:cNvPr id="44223"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4224" name="Group 133"/>
            <p:cNvGrpSpPr>
              <a:grpSpLocks/>
            </p:cNvGrpSpPr>
            <p:nvPr/>
          </p:nvGrpSpPr>
          <p:grpSpPr bwMode="auto">
            <a:xfrm>
              <a:off x="8526482" y="2160804"/>
              <a:ext cx="532759" cy="184809"/>
              <a:chOff x="2356" y="1300"/>
              <a:chExt cx="555" cy="194"/>
            </a:xfrm>
          </p:grpSpPr>
          <p:sp>
            <p:nvSpPr>
              <p:cNvPr id="4429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9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30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301" name="Group 137"/>
              <p:cNvGrpSpPr>
                <a:grpSpLocks/>
              </p:cNvGrpSpPr>
              <p:nvPr/>
            </p:nvGrpSpPr>
            <p:grpSpPr bwMode="auto">
              <a:xfrm>
                <a:off x="2468" y="1332"/>
                <a:ext cx="310" cy="60"/>
                <a:chOff x="2468" y="1332"/>
                <a:chExt cx="310" cy="60"/>
              </a:xfrm>
            </p:grpSpPr>
            <p:sp>
              <p:nvSpPr>
                <p:cNvPr id="4430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0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302"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303"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225" name="Straight Connector 10"/>
            <p:cNvCxnSpPr>
              <a:cxnSpLocks noChangeShapeType="1"/>
              <a:stCxn id="4430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26"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27"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28"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29"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30"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31"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32"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233" name="Straight Connector 304"/>
            <p:cNvCxnSpPr>
              <a:cxnSpLocks noChangeShapeType="1"/>
              <a:endCxn id="4429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234"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B</a:t>
              </a:r>
            </a:p>
          </p:txBody>
        </p:sp>
        <p:grpSp>
          <p:nvGrpSpPr>
            <p:cNvPr id="44235" name="Group 133"/>
            <p:cNvGrpSpPr>
              <a:grpSpLocks/>
            </p:cNvGrpSpPr>
            <p:nvPr/>
          </p:nvGrpSpPr>
          <p:grpSpPr bwMode="auto">
            <a:xfrm>
              <a:off x="9555206" y="2650627"/>
              <a:ext cx="532759" cy="184809"/>
              <a:chOff x="2356" y="1300"/>
              <a:chExt cx="555" cy="194"/>
            </a:xfrm>
          </p:grpSpPr>
          <p:sp>
            <p:nvSpPr>
              <p:cNvPr id="4429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9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9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93" name="Group 137"/>
              <p:cNvGrpSpPr>
                <a:grpSpLocks/>
              </p:cNvGrpSpPr>
              <p:nvPr/>
            </p:nvGrpSpPr>
            <p:grpSpPr bwMode="auto">
              <a:xfrm>
                <a:off x="2468" y="1332"/>
                <a:ext cx="310" cy="60"/>
                <a:chOff x="2468" y="1332"/>
                <a:chExt cx="310" cy="60"/>
              </a:xfrm>
            </p:grpSpPr>
            <p:sp>
              <p:nvSpPr>
                <p:cNvPr id="4429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9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9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9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36" name="Group 133"/>
            <p:cNvGrpSpPr>
              <a:grpSpLocks/>
            </p:cNvGrpSpPr>
            <p:nvPr/>
          </p:nvGrpSpPr>
          <p:grpSpPr bwMode="auto">
            <a:xfrm>
              <a:off x="8772607" y="2725609"/>
              <a:ext cx="532759" cy="184809"/>
              <a:chOff x="2356" y="1300"/>
              <a:chExt cx="555" cy="194"/>
            </a:xfrm>
          </p:grpSpPr>
          <p:sp>
            <p:nvSpPr>
              <p:cNvPr id="4428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8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8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85" name="Group 137"/>
              <p:cNvGrpSpPr>
                <a:grpSpLocks/>
              </p:cNvGrpSpPr>
              <p:nvPr/>
            </p:nvGrpSpPr>
            <p:grpSpPr bwMode="auto">
              <a:xfrm>
                <a:off x="2468" y="1332"/>
                <a:ext cx="310" cy="60"/>
                <a:chOff x="2468" y="1332"/>
                <a:chExt cx="310" cy="60"/>
              </a:xfrm>
            </p:grpSpPr>
            <p:sp>
              <p:nvSpPr>
                <p:cNvPr id="4428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8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86"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87"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37" name="Group 133"/>
            <p:cNvGrpSpPr>
              <a:grpSpLocks/>
            </p:cNvGrpSpPr>
            <p:nvPr/>
          </p:nvGrpSpPr>
          <p:grpSpPr bwMode="auto">
            <a:xfrm>
              <a:off x="9060908" y="2428111"/>
              <a:ext cx="532759" cy="184809"/>
              <a:chOff x="2356" y="1300"/>
              <a:chExt cx="555" cy="194"/>
            </a:xfrm>
          </p:grpSpPr>
          <p:sp>
            <p:nvSpPr>
              <p:cNvPr id="4427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7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7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77" name="Group 137"/>
              <p:cNvGrpSpPr>
                <a:grpSpLocks/>
              </p:cNvGrpSpPr>
              <p:nvPr/>
            </p:nvGrpSpPr>
            <p:grpSpPr bwMode="auto">
              <a:xfrm>
                <a:off x="2468" y="1332"/>
                <a:ext cx="310" cy="60"/>
                <a:chOff x="2468" y="1332"/>
                <a:chExt cx="310" cy="60"/>
              </a:xfrm>
            </p:grpSpPr>
            <p:sp>
              <p:nvSpPr>
                <p:cNvPr id="4428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8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78"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79"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38" name="Group 133"/>
            <p:cNvGrpSpPr>
              <a:grpSpLocks/>
            </p:cNvGrpSpPr>
            <p:nvPr/>
          </p:nvGrpSpPr>
          <p:grpSpPr bwMode="auto">
            <a:xfrm>
              <a:off x="10005281" y="2289952"/>
              <a:ext cx="532759" cy="184809"/>
              <a:chOff x="2356" y="1300"/>
              <a:chExt cx="555" cy="194"/>
            </a:xfrm>
          </p:grpSpPr>
          <p:sp>
            <p:nvSpPr>
              <p:cNvPr id="4426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6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6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69" name="Group 137"/>
              <p:cNvGrpSpPr>
                <a:grpSpLocks/>
              </p:cNvGrpSpPr>
              <p:nvPr/>
            </p:nvGrpSpPr>
            <p:grpSpPr bwMode="auto">
              <a:xfrm>
                <a:off x="2468" y="1332"/>
                <a:ext cx="310" cy="60"/>
                <a:chOff x="2468" y="1332"/>
                <a:chExt cx="310" cy="60"/>
              </a:xfrm>
            </p:grpSpPr>
            <p:sp>
              <p:nvSpPr>
                <p:cNvPr id="4427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7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70"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7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39" name="Group 133"/>
            <p:cNvGrpSpPr>
              <a:grpSpLocks/>
            </p:cNvGrpSpPr>
            <p:nvPr/>
          </p:nvGrpSpPr>
          <p:grpSpPr bwMode="auto">
            <a:xfrm>
              <a:off x="10232661" y="2882876"/>
              <a:ext cx="532759" cy="184809"/>
              <a:chOff x="2356" y="1300"/>
              <a:chExt cx="555" cy="194"/>
            </a:xfrm>
          </p:grpSpPr>
          <p:sp>
            <p:nvSpPr>
              <p:cNvPr id="4425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5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6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61" name="Group 137"/>
              <p:cNvGrpSpPr>
                <a:grpSpLocks/>
              </p:cNvGrpSpPr>
              <p:nvPr/>
            </p:nvGrpSpPr>
            <p:grpSpPr bwMode="auto">
              <a:xfrm>
                <a:off x="2468" y="1332"/>
                <a:ext cx="310" cy="60"/>
                <a:chOff x="2468" y="1332"/>
                <a:chExt cx="310" cy="60"/>
              </a:xfrm>
            </p:grpSpPr>
            <p:sp>
              <p:nvSpPr>
                <p:cNvPr id="4426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6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6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6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40" name="Group 133"/>
            <p:cNvGrpSpPr>
              <a:grpSpLocks/>
            </p:cNvGrpSpPr>
            <p:nvPr/>
          </p:nvGrpSpPr>
          <p:grpSpPr bwMode="auto">
            <a:xfrm>
              <a:off x="9330660" y="3072767"/>
              <a:ext cx="532759" cy="184809"/>
              <a:chOff x="2356" y="1300"/>
              <a:chExt cx="555" cy="194"/>
            </a:xfrm>
          </p:grpSpPr>
          <p:sp>
            <p:nvSpPr>
              <p:cNvPr id="4425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5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5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53" name="Group 137"/>
              <p:cNvGrpSpPr>
                <a:grpSpLocks/>
              </p:cNvGrpSpPr>
              <p:nvPr/>
            </p:nvGrpSpPr>
            <p:grpSpPr bwMode="auto">
              <a:xfrm>
                <a:off x="2468" y="1332"/>
                <a:ext cx="310" cy="60"/>
                <a:chOff x="2468" y="1332"/>
                <a:chExt cx="310" cy="60"/>
              </a:xfrm>
            </p:grpSpPr>
            <p:sp>
              <p:nvSpPr>
                <p:cNvPr id="4425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5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54"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55"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241" name="Group 133"/>
            <p:cNvGrpSpPr>
              <a:grpSpLocks/>
            </p:cNvGrpSpPr>
            <p:nvPr/>
          </p:nvGrpSpPr>
          <p:grpSpPr bwMode="auto">
            <a:xfrm>
              <a:off x="8438032" y="3018963"/>
              <a:ext cx="532759" cy="184809"/>
              <a:chOff x="2356" y="1300"/>
              <a:chExt cx="555" cy="194"/>
            </a:xfrm>
          </p:grpSpPr>
          <p:sp>
            <p:nvSpPr>
              <p:cNvPr id="4424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4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4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45" name="Group 137"/>
              <p:cNvGrpSpPr>
                <a:grpSpLocks/>
              </p:cNvGrpSpPr>
              <p:nvPr/>
            </p:nvGrpSpPr>
            <p:grpSpPr bwMode="auto">
              <a:xfrm>
                <a:off x="2468" y="1332"/>
                <a:ext cx="310" cy="60"/>
                <a:chOff x="2468" y="1332"/>
                <a:chExt cx="310" cy="60"/>
              </a:xfrm>
            </p:grpSpPr>
            <p:sp>
              <p:nvSpPr>
                <p:cNvPr id="4424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4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4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47"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4039" name="Group 331"/>
          <p:cNvGrpSpPr>
            <a:grpSpLocks/>
          </p:cNvGrpSpPr>
          <p:nvPr/>
        </p:nvGrpSpPr>
        <p:grpSpPr bwMode="auto">
          <a:xfrm>
            <a:off x="1803400" y="2755900"/>
            <a:ext cx="3467100" cy="1193800"/>
            <a:chOff x="7848600" y="2044700"/>
            <a:chExt cx="3200399" cy="1371600"/>
          </a:xfrm>
        </p:grpSpPr>
        <p:sp>
          <p:nvSpPr>
            <p:cNvPr id="44140"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4141" name="Group 133"/>
            <p:cNvGrpSpPr>
              <a:grpSpLocks/>
            </p:cNvGrpSpPr>
            <p:nvPr/>
          </p:nvGrpSpPr>
          <p:grpSpPr bwMode="auto">
            <a:xfrm>
              <a:off x="8526482" y="2160804"/>
              <a:ext cx="532759" cy="184809"/>
              <a:chOff x="2356" y="1300"/>
              <a:chExt cx="555" cy="194"/>
            </a:xfrm>
          </p:grpSpPr>
          <p:sp>
            <p:nvSpPr>
              <p:cNvPr id="4421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1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1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18" name="Group 137"/>
              <p:cNvGrpSpPr>
                <a:grpSpLocks/>
              </p:cNvGrpSpPr>
              <p:nvPr/>
            </p:nvGrpSpPr>
            <p:grpSpPr bwMode="auto">
              <a:xfrm>
                <a:off x="2468" y="1332"/>
                <a:ext cx="310" cy="60"/>
                <a:chOff x="2468" y="1332"/>
                <a:chExt cx="310" cy="60"/>
              </a:xfrm>
            </p:grpSpPr>
            <p:sp>
              <p:nvSpPr>
                <p:cNvPr id="4422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2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19"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20"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142" name="Straight Connector 334"/>
            <p:cNvCxnSpPr>
              <a:cxnSpLocks noChangeShapeType="1"/>
              <a:stCxn id="4422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3"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4"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5"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6"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7"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8"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49"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150" name="Straight Connector 342"/>
            <p:cNvCxnSpPr>
              <a:cxnSpLocks noChangeShapeType="1"/>
              <a:endCxn id="4421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151"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A</a:t>
              </a:r>
            </a:p>
          </p:txBody>
        </p:sp>
        <p:grpSp>
          <p:nvGrpSpPr>
            <p:cNvPr id="44152" name="Group 133"/>
            <p:cNvGrpSpPr>
              <a:grpSpLocks/>
            </p:cNvGrpSpPr>
            <p:nvPr/>
          </p:nvGrpSpPr>
          <p:grpSpPr bwMode="auto">
            <a:xfrm>
              <a:off x="9555206" y="2650627"/>
              <a:ext cx="532759" cy="184809"/>
              <a:chOff x="2356" y="1300"/>
              <a:chExt cx="555" cy="194"/>
            </a:xfrm>
          </p:grpSpPr>
          <p:sp>
            <p:nvSpPr>
              <p:cNvPr id="4420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0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0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10" name="Group 137"/>
              <p:cNvGrpSpPr>
                <a:grpSpLocks/>
              </p:cNvGrpSpPr>
              <p:nvPr/>
            </p:nvGrpSpPr>
            <p:grpSpPr bwMode="auto">
              <a:xfrm>
                <a:off x="2468" y="1332"/>
                <a:ext cx="310" cy="60"/>
                <a:chOff x="2468" y="1332"/>
                <a:chExt cx="310" cy="60"/>
              </a:xfrm>
            </p:grpSpPr>
            <p:sp>
              <p:nvSpPr>
                <p:cNvPr id="4421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1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1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12"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3" name="Group 133"/>
            <p:cNvGrpSpPr>
              <a:grpSpLocks/>
            </p:cNvGrpSpPr>
            <p:nvPr/>
          </p:nvGrpSpPr>
          <p:grpSpPr bwMode="auto">
            <a:xfrm>
              <a:off x="8772607" y="2725609"/>
              <a:ext cx="532759" cy="184809"/>
              <a:chOff x="2356" y="1300"/>
              <a:chExt cx="555" cy="194"/>
            </a:xfrm>
          </p:grpSpPr>
          <p:sp>
            <p:nvSpPr>
              <p:cNvPr id="4419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20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20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202" name="Group 137"/>
              <p:cNvGrpSpPr>
                <a:grpSpLocks/>
              </p:cNvGrpSpPr>
              <p:nvPr/>
            </p:nvGrpSpPr>
            <p:grpSpPr bwMode="auto">
              <a:xfrm>
                <a:off x="2468" y="1332"/>
                <a:ext cx="310" cy="60"/>
                <a:chOff x="2468" y="1332"/>
                <a:chExt cx="310" cy="60"/>
              </a:xfrm>
            </p:grpSpPr>
            <p:sp>
              <p:nvSpPr>
                <p:cNvPr id="4420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0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20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20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4" name="Group 133"/>
            <p:cNvGrpSpPr>
              <a:grpSpLocks/>
            </p:cNvGrpSpPr>
            <p:nvPr/>
          </p:nvGrpSpPr>
          <p:grpSpPr bwMode="auto">
            <a:xfrm>
              <a:off x="9060908" y="2428111"/>
              <a:ext cx="532759" cy="184809"/>
              <a:chOff x="2356" y="1300"/>
              <a:chExt cx="555" cy="194"/>
            </a:xfrm>
          </p:grpSpPr>
          <p:sp>
            <p:nvSpPr>
              <p:cNvPr id="4419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9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9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94" name="Group 137"/>
              <p:cNvGrpSpPr>
                <a:grpSpLocks/>
              </p:cNvGrpSpPr>
              <p:nvPr/>
            </p:nvGrpSpPr>
            <p:grpSpPr bwMode="auto">
              <a:xfrm>
                <a:off x="2468" y="1332"/>
                <a:ext cx="310" cy="60"/>
                <a:chOff x="2468" y="1332"/>
                <a:chExt cx="310" cy="60"/>
              </a:xfrm>
            </p:grpSpPr>
            <p:sp>
              <p:nvSpPr>
                <p:cNvPr id="4419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9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9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9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5" name="Group 133"/>
            <p:cNvGrpSpPr>
              <a:grpSpLocks/>
            </p:cNvGrpSpPr>
            <p:nvPr/>
          </p:nvGrpSpPr>
          <p:grpSpPr bwMode="auto">
            <a:xfrm>
              <a:off x="10005281" y="2289952"/>
              <a:ext cx="532759" cy="184809"/>
              <a:chOff x="2356" y="1300"/>
              <a:chExt cx="555" cy="194"/>
            </a:xfrm>
          </p:grpSpPr>
          <p:sp>
            <p:nvSpPr>
              <p:cNvPr id="4418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8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8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86" name="Group 137"/>
              <p:cNvGrpSpPr>
                <a:grpSpLocks/>
              </p:cNvGrpSpPr>
              <p:nvPr/>
            </p:nvGrpSpPr>
            <p:grpSpPr bwMode="auto">
              <a:xfrm>
                <a:off x="2468" y="1332"/>
                <a:ext cx="310" cy="60"/>
                <a:chOff x="2468" y="1332"/>
                <a:chExt cx="310" cy="60"/>
              </a:xfrm>
            </p:grpSpPr>
            <p:sp>
              <p:nvSpPr>
                <p:cNvPr id="4418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9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87"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88"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6" name="Group 133"/>
            <p:cNvGrpSpPr>
              <a:grpSpLocks/>
            </p:cNvGrpSpPr>
            <p:nvPr/>
          </p:nvGrpSpPr>
          <p:grpSpPr bwMode="auto">
            <a:xfrm>
              <a:off x="10232661" y="2882876"/>
              <a:ext cx="532759" cy="184809"/>
              <a:chOff x="2356" y="1300"/>
              <a:chExt cx="555" cy="194"/>
            </a:xfrm>
          </p:grpSpPr>
          <p:sp>
            <p:nvSpPr>
              <p:cNvPr id="4417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7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7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78" name="Group 137"/>
              <p:cNvGrpSpPr>
                <a:grpSpLocks/>
              </p:cNvGrpSpPr>
              <p:nvPr/>
            </p:nvGrpSpPr>
            <p:grpSpPr bwMode="auto">
              <a:xfrm>
                <a:off x="2468" y="1332"/>
                <a:ext cx="310" cy="60"/>
                <a:chOff x="2468" y="1332"/>
                <a:chExt cx="310" cy="60"/>
              </a:xfrm>
            </p:grpSpPr>
            <p:sp>
              <p:nvSpPr>
                <p:cNvPr id="4418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8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79"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80"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7" name="Group 133"/>
            <p:cNvGrpSpPr>
              <a:grpSpLocks/>
            </p:cNvGrpSpPr>
            <p:nvPr/>
          </p:nvGrpSpPr>
          <p:grpSpPr bwMode="auto">
            <a:xfrm>
              <a:off x="9330660" y="3072767"/>
              <a:ext cx="532759" cy="184809"/>
              <a:chOff x="2356" y="1300"/>
              <a:chExt cx="555" cy="194"/>
            </a:xfrm>
          </p:grpSpPr>
          <p:sp>
            <p:nvSpPr>
              <p:cNvPr id="4416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6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6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70" name="Group 137"/>
              <p:cNvGrpSpPr>
                <a:grpSpLocks/>
              </p:cNvGrpSpPr>
              <p:nvPr/>
            </p:nvGrpSpPr>
            <p:grpSpPr bwMode="auto">
              <a:xfrm>
                <a:off x="2468" y="1332"/>
                <a:ext cx="310" cy="60"/>
                <a:chOff x="2468" y="1332"/>
                <a:chExt cx="310" cy="60"/>
              </a:xfrm>
            </p:grpSpPr>
            <p:sp>
              <p:nvSpPr>
                <p:cNvPr id="4417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7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71"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72"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158" name="Group 133"/>
            <p:cNvGrpSpPr>
              <a:grpSpLocks/>
            </p:cNvGrpSpPr>
            <p:nvPr/>
          </p:nvGrpSpPr>
          <p:grpSpPr bwMode="auto">
            <a:xfrm>
              <a:off x="8438032" y="3018963"/>
              <a:ext cx="532759" cy="184809"/>
              <a:chOff x="2356" y="1300"/>
              <a:chExt cx="555" cy="194"/>
            </a:xfrm>
          </p:grpSpPr>
          <p:sp>
            <p:nvSpPr>
              <p:cNvPr id="4415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6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6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62" name="Group 137"/>
              <p:cNvGrpSpPr>
                <a:grpSpLocks/>
              </p:cNvGrpSpPr>
              <p:nvPr/>
            </p:nvGrpSpPr>
            <p:grpSpPr bwMode="auto">
              <a:xfrm>
                <a:off x="2468" y="1332"/>
                <a:ext cx="310" cy="60"/>
                <a:chOff x="2468" y="1332"/>
                <a:chExt cx="310" cy="60"/>
              </a:xfrm>
            </p:grpSpPr>
            <p:sp>
              <p:nvSpPr>
                <p:cNvPr id="4416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6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63"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64"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4040" name="Group 416"/>
          <p:cNvGrpSpPr>
            <a:grpSpLocks/>
          </p:cNvGrpSpPr>
          <p:nvPr/>
        </p:nvGrpSpPr>
        <p:grpSpPr bwMode="auto">
          <a:xfrm>
            <a:off x="1498600" y="4165600"/>
            <a:ext cx="3086100" cy="1168400"/>
            <a:chOff x="7848600" y="2044700"/>
            <a:chExt cx="3200399" cy="1371600"/>
          </a:xfrm>
        </p:grpSpPr>
        <p:sp>
          <p:nvSpPr>
            <p:cNvPr id="44057"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4058" name="Group 133"/>
            <p:cNvGrpSpPr>
              <a:grpSpLocks/>
            </p:cNvGrpSpPr>
            <p:nvPr/>
          </p:nvGrpSpPr>
          <p:grpSpPr bwMode="auto">
            <a:xfrm>
              <a:off x="8526482" y="2160804"/>
              <a:ext cx="532759" cy="184809"/>
              <a:chOff x="2356" y="1300"/>
              <a:chExt cx="555" cy="194"/>
            </a:xfrm>
          </p:grpSpPr>
          <p:sp>
            <p:nvSpPr>
              <p:cNvPr id="44132"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3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3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35" name="Group 137"/>
              <p:cNvGrpSpPr>
                <a:grpSpLocks/>
              </p:cNvGrpSpPr>
              <p:nvPr/>
            </p:nvGrpSpPr>
            <p:grpSpPr bwMode="auto">
              <a:xfrm>
                <a:off x="2468" y="1332"/>
                <a:ext cx="310" cy="60"/>
                <a:chOff x="2468" y="1332"/>
                <a:chExt cx="310" cy="60"/>
              </a:xfrm>
            </p:grpSpPr>
            <p:sp>
              <p:nvSpPr>
                <p:cNvPr id="4413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3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36"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37"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4059" name="Straight Connector 419"/>
            <p:cNvCxnSpPr>
              <a:cxnSpLocks noChangeShapeType="1"/>
              <a:stCxn id="4413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0"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1"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2"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3"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4"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5"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6"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4067" name="Straight Connector 427"/>
            <p:cNvCxnSpPr>
              <a:cxnSpLocks noChangeShapeType="1"/>
              <a:endCxn id="4413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4068"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C</a:t>
              </a:r>
            </a:p>
          </p:txBody>
        </p:sp>
        <p:grpSp>
          <p:nvGrpSpPr>
            <p:cNvPr id="44069" name="Group 133"/>
            <p:cNvGrpSpPr>
              <a:grpSpLocks/>
            </p:cNvGrpSpPr>
            <p:nvPr/>
          </p:nvGrpSpPr>
          <p:grpSpPr bwMode="auto">
            <a:xfrm>
              <a:off x="9555206" y="2650627"/>
              <a:ext cx="532759" cy="184809"/>
              <a:chOff x="2356" y="1300"/>
              <a:chExt cx="555" cy="194"/>
            </a:xfrm>
          </p:grpSpPr>
          <p:sp>
            <p:nvSpPr>
              <p:cNvPr id="4412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2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2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27" name="Group 137"/>
              <p:cNvGrpSpPr>
                <a:grpSpLocks/>
              </p:cNvGrpSpPr>
              <p:nvPr/>
            </p:nvGrpSpPr>
            <p:grpSpPr bwMode="auto">
              <a:xfrm>
                <a:off x="2468" y="1332"/>
                <a:ext cx="310" cy="60"/>
                <a:chOff x="2468" y="1332"/>
                <a:chExt cx="310" cy="60"/>
              </a:xfrm>
            </p:grpSpPr>
            <p:sp>
              <p:nvSpPr>
                <p:cNvPr id="4413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3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2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0" name="Group 133"/>
            <p:cNvGrpSpPr>
              <a:grpSpLocks/>
            </p:cNvGrpSpPr>
            <p:nvPr/>
          </p:nvGrpSpPr>
          <p:grpSpPr bwMode="auto">
            <a:xfrm>
              <a:off x="8772607" y="2725609"/>
              <a:ext cx="532759" cy="184809"/>
              <a:chOff x="2356" y="1300"/>
              <a:chExt cx="555" cy="194"/>
            </a:xfrm>
          </p:grpSpPr>
          <p:sp>
            <p:nvSpPr>
              <p:cNvPr id="4411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1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1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19" name="Group 137"/>
              <p:cNvGrpSpPr>
                <a:grpSpLocks/>
              </p:cNvGrpSpPr>
              <p:nvPr/>
            </p:nvGrpSpPr>
            <p:grpSpPr bwMode="auto">
              <a:xfrm>
                <a:off x="2468" y="1332"/>
                <a:ext cx="310" cy="60"/>
                <a:chOff x="2468" y="1332"/>
                <a:chExt cx="310" cy="60"/>
              </a:xfrm>
            </p:grpSpPr>
            <p:sp>
              <p:nvSpPr>
                <p:cNvPr id="4412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2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20"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21"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1" name="Group 133"/>
            <p:cNvGrpSpPr>
              <a:grpSpLocks/>
            </p:cNvGrpSpPr>
            <p:nvPr/>
          </p:nvGrpSpPr>
          <p:grpSpPr bwMode="auto">
            <a:xfrm>
              <a:off x="9060908" y="2428111"/>
              <a:ext cx="532759" cy="184809"/>
              <a:chOff x="2356" y="1300"/>
              <a:chExt cx="555" cy="194"/>
            </a:xfrm>
          </p:grpSpPr>
          <p:sp>
            <p:nvSpPr>
              <p:cNvPr id="4410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0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1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11" name="Group 137"/>
              <p:cNvGrpSpPr>
                <a:grpSpLocks/>
              </p:cNvGrpSpPr>
              <p:nvPr/>
            </p:nvGrpSpPr>
            <p:grpSpPr bwMode="auto">
              <a:xfrm>
                <a:off x="2468" y="1332"/>
                <a:ext cx="310" cy="60"/>
                <a:chOff x="2468" y="1332"/>
                <a:chExt cx="310" cy="60"/>
              </a:xfrm>
            </p:grpSpPr>
            <p:sp>
              <p:nvSpPr>
                <p:cNvPr id="4411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1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1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1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2" name="Group 133"/>
            <p:cNvGrpSpPr>
              <a:grpSpLocks/>
            </p:cNvGrpSpPr>
            <p:nvPr/>
          </p:nvGrpSpPr>
          <p:grpSpPr bwMode="auto">
            <a:xfrm>
              <a:off x="10005281" y="2289952"/>
              <a:ext cx="532759" cy="184809"/>
              <a:chOff x="2356" y="1300"/>
              <a:chExt cx="555" cy="194"/>
            </a:xfrm>
          </p:grpSpPr>
          <p:sp>
            <p:nvSpPr>
              <p:cNvPr id="4410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10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10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103" name="Group 137"/>
              <p:cNvGrpSpPr>
                <a:grpSpLocks/>
              </p:cNvGrpSpPr>
              <p:nvPr/>
            </p:nvGrpSpPr>
            <p:grpSpPr bwMode="auto">
              <a:xfrm>
                <a:off x="2468" y="1332"/>
                <a:ext cx="310" cy="60"/>
                <a:chOff x="2468" y="1332"/>
                <a:chExt cx="310" cy="60"/>
              </a:xfrm>
            </p:grpSpPr>
            <p:sp>
              <p:nvSpPr>
                <p:cNvPr id="4410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0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10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10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3" name="Group 133"/>
            <p:cNvGrpSpPr>
              <a:grpSpLocks/>
            </p:cNvGrpSpPr>
            <p:nvPr/>
          </p:nvGrpSpPr>
          <p:grpSpPr bwMode="auto">
            <a:xfrm>
              <a:off x="10232661" y="2882876"/>
              <a:ext cx="532759" cy="184809"/>
              <a:chOff x="2356" y="1300"/>
              <a:chExt cx="555" cy="194"/>
            </a:xfrm>
          </p:grpSpPr>
          <p:sp>
            <p:nvSpPr>
              <p:cNvPr id="4409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09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09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095" name="Group 137"/>
              <p:cNvGrpSpPr>
                <a:grpSpLocks/>
              </p:cNvGrpSpPr>
              <p:nvPr/>
            </p:nvGrpSpPr>
            <p:grpSpPr bwMode="auto">
              <a:xfrm>
                <a:off x="2468" y="1332"/>
                <a:ext cx="310" cy="60"/>
                <a:chOff x="2468" y="1332"/>
                <a:chExt cx="310" cy="60"/>
              </a:xfrm>
            </p:grpSpPr>
            <p:sp>
              <p:nvSpPr>
                <p:cNvPr id="4409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9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09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9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4" name="Group 133"/>
            <p:cNvGrpSpPr>
              <a:grpSpLocks/>
            </p:cNvGrpSpPr>
            <p:nvPr/>
          </p:nvGrpSpPr>
          <p:grpSpPr bwMode="auto">
            <a:xfrm>
              <a:off x="9330660" y="3072767"/>
              <a:ext cx="532759" cy="184809"/>
              <a:chOff x="2356" y="1300"/>
              <a:chExt cx="555" cy="194"/>
            </a:xfrm>
          </p:grpSpPr>
          <p:sp>
            <p:nvSpPr>
              <p:cNvPr id="4408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08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08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087" name="Group 137"/>
              <p:cNvGrpSpPr>
                <a:grpSpLocks/>
              </p:cNvGrpSpPr>
              <p:nvPr/>
            </p:nvGrpSpPr>
            <p:grpSpPr bwMode="auto">
              <a:xfrm>
                <a:off x="2468" y="1332"/>
                <a:ext cx="310" cy="60"/>
                <a:chOff x="2468" y="1332"/>
                <a:chExt cx="310" cy="60"/>
              </a:xfrm>
            </p:grpSpPr>
            <p:sp>
              <p:nvSpPr>
                <p:cNvPr id="4409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9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08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4075" name="Group 133"/>
            <p:cNvGrpSpPr>
              <a:grpSpLocks/>
            </p:cNvGrpSpPr>
            <p:nvPr/>
          </p:nvGrpSpPr>
          <p:grpSpPr bwMode="auto">
            <a:xfrm>
              <a:off x="8438032" y="3018963"/>
              <a:ext cx="532759" cy="184809"/>
              <a:chOff x="2356" y="1300"/>
              <a:chExt cx="555" cy="194"/>
            </a:xfrm>
          </p:grpSpPr>
          <p:sp>
            <p:nvSpPr>
              <p:cNvPr id="4407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407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407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4079" name="Group 137"/>
              <p:cNvGrpSpPr>
                <a:grpSpLocks/>
              </p:cNvGrpSpPr>
              <p:nvPr/>
            </p:nvGrpSpPr>
            <p:grpSpPr bwMode="auto">
              <a:xfrm>
                <a:off x="2468" y="1332"/>
                <a:ext cx="310" cy="60"/>
                <a:chOff x="2468" y="1332"/>
                <a:chExt cx="310" cy="60"/>
              </a:xfrm>
            </p:grpSpPr>
            <p:sp>
              <p:nvSpPr>
                <p:cNvPr id="4408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08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408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8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cxnSp>
        <p:nvCxnSpPr>
          <p:cNvPr id="44041" name="Straight Connector 12"/>
          <p:cNvCxnSpPr>
            <a:cxnSpLocks noChangeShapeType="1"/>
            <a:endCxn id="44217"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2" name="Straight Connector 500"/>
          <p:cNvCxnSpPr>
            <a:cxnSpLocks noChangeShapeType="1"/>
            <a:endCxn id="44219"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3" name="Straight Connector 501"/>
          <p:cNvCxnSpPr>
            <a:cxnSpLocks noChangeShapeType="1"/>
            <a:endCxn id="44215"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4" name="Straight Connector 502"/>
          <p:cNvCxnSpPr>
            <a:cxnSpLocks noChangeShapeType="1"/>
            <a:endCxn id="44185"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5" name="Straight Connector 503"/>
          <p:cNvCxnSpPr>
            <a:cxnSpLocks noChangeShapeType="1"/>
            <a:endCxn id="44185"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6" name="Straight Connector 504"/>
          <p:cNvCxnSpPr>
            <a:cxnSpLocks noChangeShapeType="1"/>
            <a:endCxn id="44268"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7"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8" name="Straight Connector 506"/>
          <p:cNvCxnSpPr>
            <a:cxnSpLocks noChangeShapeType="1"/>
            <a:stCxn id="44334" idx="4"/>
            <a:endCxn id="44263"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49"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0" name="Straight Connector 508"/>
          <p:cNvCxnSpPr>
            <a:cxnSpLocks noChangeShapeType="1"/>
            <a:endCxn id="44250"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1" name="Straight Connector 509"/>
          <p:cNvCxnSpPr>
            <a:cxnSpLocks noChangeShapeType="1"/>
            <a:stCxn id="44332"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2"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3" name="Straight Connector 511"/>
          <p:cNvCxnSpPr>
            <a:cxnSpLocks noChangeShapeType="1"/>
            <a:stCxn id="44329"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4"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5" name="Straight Connector 513"/>
          <p:cNvCxnSpPr>
            <a:cxnSpLocks noChangeShapeType="1"/>
            <a:endCxn id="44080"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4056" name="Straight Connector 514"/>
          <p:cNvCxnSpPr>
            <a:cxnSpLocks noChangeShapeType="1"/>
            <a:endCxn id="44136"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28" name="Rectangle 2"/>
          <p:cNvSpPr txBox="1">
            <a:spLocks noChangeArrowheads="1"/>
          </p:cNvSpPr>
          <p:nvPr/>
        </p:nvSpPr>
        <p:spPr>
          <a:xfrm>
            <a:off x="457200" y="152400"/>
            <a:ext cx="8096250" cy="65087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z="3600" dirty="0" smtClean="0">
                <a:latin typeface="Arial"/>
                <a:ea typeface="MS PGothic" charset="0"/>
                <a:cs typeface="Arial"/>
              </a:rPr>
              <a:t>Internet structure: network of networks</a:t>
            </a:r>
            <a:endParaRPr lang="en-US" dirty="0">
              <a:latin typeface="Arial"/>
              <a:ea typeface="MS PGothic" charset="0"/>
              <a:cs typeface="Arial"/>
            </a:endParaRPr>
          </a:p>
        </p:txBody>
      </p:sp>
    </p:spTree>
    <p:extLst>
      <p:ext uri="{BB962C8B-B14F-4D97-AF65-F5344CB8AC3E}">
        <p14:creationId xmlns:p14="http://schemas.microsoft.com/office/powerpoint/2010/main" val="344831274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60" name="Group 5"/>
          <p:cNvGrpSpPr>
            <a:grpSpLocks/>
          </p:cNvGrpSpPr>
          <p:nvPr/>
        </p:nvGrpSpPr>
        <p:grpSpPr bwMode="auto">
          <a:xfrm>
            <a:off x="450850" y="1849438"/>
            <a:ext cx="8437563" cy="4559300"/>
            <a:chOff x="154891" y="1905681"/>
            <a:chExt cx="8436427" cy="4559651"/>
          </a:xfrm>
        </p:grpSpPr>
        <p:grpSp>
          <p:nvGrpSpPr>
            <p:cNvPr id="45353" name="Group 2"/>
            <p:cNvGrpSpPr>
              <a:grpSpLocks/>
            </p:cNvGrpSpPr>
            <p:nvPr/>
          </p:nvGrpSpPr>
          <p:grpSpPr bwMode="auto">
            <a:xfrm>
              <a:off x="1529396" y="2297655"/>
              <a:ext cx="648422" cy="418253"/>
              <a:chOff x="3053396" y="4304255"/>
              <a:chExt cx="648422" cy="418253"/>
            </a:xfrm>
          </p:grpSpPr>
          <p:sp>
            <p:nvSpPr>
              <p:cNvPr id="4540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06"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4" name="Group 131"/>
            <p:cNvGrpSpPr>
              <a:grpSpLocks/>
            </p:cNvGrpSpPr>
            <p:nvPr/>
          </p:nvGrpSpPr>
          <p:grpSpPr bwMode="auto">
            <a:xfrm>
              <a:off x="373696" y="3097755"/>
              <a:ext cx="648422" cy="418253"/>
              <a:chOff x="3053396" y="4304255"/>
              <a:chExt cx="648422" cy="418253"/>
            </a:xfrm>
          </p:grpSpPr>
          <p:sp>
            <p:nvSpPr>
              <p:cNvPr id="4540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04"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5" name="Group 135"/>
            <p:cNvGrpSpPr>
              <a:grpSpLocks/>
            </p:cNvGrpSpPr>
            <p:nvPr/>
          </p:nvGrpSpPr>
          <p:grpSpPr bwMode="auto">
            <a:xfrm>
              <a:off x="6037896" y="2551655"/>
              <a:ext cx="648422" cy="418253"/>
              <a:chOff x="3053396" y="4304255"/>
              <a:chExt cx="648422" cy="418253"/>
            </a:xfrm>
          </p:grpSpPr>
          <p:sp>
            <p:nvSpPr>
              <p:cNvPr id="4540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02"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6" name="Group 138"/>
            <p:cNvGrpSpPr>
              <a:grpSpLocks/>
            </p:cNvGrpSpPr>
            <p:nvPr/>
          </p:nvGrpSpPr>
          <p:grpSpPr bwMode="auto">
            <a:xfrm>
              <a:off x="945196" y="5409155"/>
              <a:ext cx="648422" cy="418253"/>
              <a:chOff x="3053396" y="4304255"/>
              <a:chExt cx="648422" cy="418253"/>
            </a:xfrm>
          </p:grpSpPr>
          <p:sp>
            <p:nvSpPr>
              <p:cNvPr id="4539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00"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7" name="Group 141"/>
            <p:cNvGrpSpPr>
              <a:grpSpLocks/>
            </p:cNvGrpSpPr>
            <p:nvPr/>
          </p:nvGrpSpPr>
          <p:grpSpPr bwMode="auto">
            <a:xfrm>
              <a:off x="526096" y="4786855"/>
              <a:ext cx="648422" cy="418253"/>
              <a:chOff x="3053396" y="4304255"/>
              <a:chExt cx="648422" cy="418253"/>
            </a:xfrm>
          </p:grpSpPr>
          <p:sp>
            <p:nvSpPr>
              <p:cNvPr id="4539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98"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8" name="Group 144"/>
            <p:cNvGrpSpPr>
              <a:grpSpLocks/>
            </p:cNvGrpSpPr>
            <p:nvPr/>
          </p:nvGrpSpPr>
          <p:grpSpPr bwMode="auto">
            <a:xfrm>
              <a:off x="297496" y="4126455"/>
              <a:ext cx="648422" cy="418253"/>
              <a:chOff x="3053396" y="4304255"/>
              <a:chExt cx="648422" cy="418253"/>
            </a:xfrm>
          </p:grpSpPr>
          <p:sp>
            <p:nvSpPr>
              <p:cNvPr id="4539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96"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59" name="Group 147"/>
            <p:cNvGrpSpPr>
              <a:grpSpLocks/>
            </p:cNvGrpSpPr>
            <p:nvPr/>
          </p:nvGrpSpPr>
          <p:grpSpPr bwMode="auto">
            <a:xfrm>
              <a:off x="6787196" y="2983455"/>
              <a:ext cx="648422" cy="418253"/>
              <a:chOff x="3053396" y="4304255"/>
              <a:chExt cx="648422" cy="418253"/>
            </a:xfrm>
          </p:grpSpPr>
          <p:sp>
            <p:nvSpPr>
              <p:cNvPr id="4539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94"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0" name="Group 150"/>
            <p:cNvGrpSpPr>
              <a:grpSpLocks/>
            </p:cNvGrpSpPr>
            <p:nvPr/>
          </p:nvGrpSpPr>
          <p:grpSpPr bwMode="auto">
            <a:xfrm>
              <a:off x="3129596" y="2056355"/>
              <a:ext cx="648422" cy="418253"/>
              <a:chOff x="3053396" y="4304255"/>
              <a:chExt cx="648422" cy="418253"/>
            </a:xfrm>
          </p:grpSpPr>
          <p:sp>
            <p:nvSpPr>
              <p:cNvPr id="4539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92"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1" name="Group 153"/>
            <p:cNvGrpSpPr>
              <a:grpSpLocks/>
            </p:cNvGrpSpPr>
            <p:nvPr/>
          </p:nvGrpSpPr>
          <p:grpSpPr bwMode="auto">
            <a:xfrm>
              <a:off x="754696" y="2704055"/>
              <a:ext cx="648422" cy="418253"/>
              <a:chOff x="3053396" y="4304255"/>
              <a:chExt cx="648422" cy="418253"/>
            </a:xfrm>
          </p:grpSpPr>
          <p:sp>
            <p:nvSpPr>
              <p:cNvPr id="4538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90"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2" name="Group 156"/>
            <p:cNvGrpSpPr>
              <a:grpSpLocks/>
            </p:cNvGrpSpPr>
            <p:nvPr/>
          </p:nvGrpSpPr>
          <p:grpSpPr bwMode="auto">
            <a:xfrm>
              <a:off x="4043996" y="2030955"/>
              <a:ext cx="648422" cy="418253"/>
              <a:chOff x="3053396" y="4304255"/>
              <a:chExt cx="648422" cy="418253"/>
            </a:xfrm>
          </p:grpSpPr>
          <p:sp>
            <p:nvSpPr>
              <p:cNvPr id="4538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88"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3" name="Group 160"/>
            <p:cNvGrpSpPr>
              <a:grpSpLocks/>
            </p:cNvGrpSpPr>
            <p:nvPr/>
          </p:nvGrpSpPr>
          <p:grpSpPr bwMode="auto">
            <a:xfrm>
              <a:off x="7104696" y="5663155"/>
              <a:ext cx="648422" cy="418253"/>
              <a:chOff x="3053396" y="4304255"/>
              <a:chExt cx="648422" cy="418253"/>
            </a:xfrm>
          </p:grpSpPr>
          <p:sp>
            <p:nvSpPr>
              <p:cNvPr id="4538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86"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4" name="Group 163"/>
            <p:cNvGrpSpPr>
              <a:grpSpLocks/>
            </p:cNvGrpSpPr>
            <p:nvPr/>
          </p:nvGrpSpPr>
          <p:grpSpPr bwMode="auto">
            <a:xfrm>
              <a:off x="7942896" y="5015455"/>
              <a:ext cx="648422" cy="418253"/>
              <a:chOff x="3053396" y="4304255"/>
              <a:chExt cx="648422" cy="418253"/>
            </a:xfrm>
          </p:grpSpPr>
          <p:sp>
            <p:nvSpPr>
              <p:cNvPr id="4538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84"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5" name="Group 166"/>
            <p:cNvGrpSpPr>
              <a:grpSpLocks/>
            </p:cNvGrpSpPr>
            <p:nvPr/>
          </p:nvGrpSpPr>
          <p:grpSpPr bwMode="auto">
            <a:xfrm>
              <a:off x="7714296" y="4101055"/>
              <a:ext cx="648422" cy="418253"/>
              <a:chOff x="3053396" y="4304255"/>
              <a:chExt cx="648422" cy="418253"/>
            </a:xfrm>
          </p:grpSpPr>
          <p:sp>
            <p:nvSpPr>
              <p:cNvPr id="4538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82"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6" name="Group 169"/>
            <p:cNvGrpSpPr>
              <a:grpSpLocks/>
            </p:cNvGrpSpPr>
            <p:nvPr/>
          </p:nvGrpSpPr>
          <p:grpSpPr bwMode="auto">
            <a:xfrm>
              <a:off x="4869496" y="5904455"/>
              <a:ext cx="648422" cy="418253"/>
              <a:chOff x="3053396" y="4304255"/>
              <a:chExt cx="648422" cy="418253"/>
            </a:xfrm>
          </p:grpSpPr>
          <p:sp>
            <p:nvSpPr>
              <p:cNvPr id="4537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80"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7" name="Group 172"/>
            <p:cNvGrpSpPr>
              <a:grpSpLocks/>
            </p:cNvGrpSpPr>
            <p:nvPr/>
          </p:nvGrpSpPr>
          <p:grpSpPr bwMode="auto">
            <a:xfrm>
              <a:off x="3955096" y="6044155"/>
              <a:ext cx="648422" cy="418253"/>
              <a:chOff x="3053396" y="4304255"/>
              <a:chExt cx="648422" cy="418253"/>
            </a:xfrm>
          </p:grpSpPr>
          <p:sp>
            <p:nvSpPr>
              <p:cNvPr id="4537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78"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5368" name="Group 175"/>
            <p:cNvGrpSpPr>
              <a:grpSpLocks/>
            </p:cNvGrpSpPr>
            <p:nvPr/>
          </p:nvGrpSpPr>
          <p:grpSpPr bwMode="auto">
            <a:xfrm>
              <a:off x="2735896" y="5891755"/>
              <a:ext cx="648422" cy="418253"/>
              <a:chOff x="3053396" y="4304255"/>
              <a:chExt cx="648422" cy="418253"/>
            </a:xfrm>
          </p:grpSpPr>
          <p:sp>
            <p:nvSpPr>
              <p:cNvPr id="4537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376"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sp>
          <p:nvSpPr>
            <p:cNvPr id="45369"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5370"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5371"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5372"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5373"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5374"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grpSp>
      <p:sp>
        <p:nvSpPr>
          <p:cNvPr id="45061" name="Rectangle 3"/>
          <p:cNvSpPr txBox="1">
            <a:spLocks noChangeArrowheads="1"/>
          </p:cNvSpPr>
          <p:nvPr/>
        </p:nvSpPr>
        <p:spPr bwMode="auto">
          <a:xfrm>
            <a:off x="228600" y="1079500"/>
            <a:ext cx="9067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Wingdings" charset="0"/>
              <a:buNone/>
            </a:pPr>
            <a:r>
              <a:rPr lang="en-US" dirty="0">
                <a:latin typeface="Arial"/>
                <a:cs typeface="Arial"/>
              </a:rPr>
              <a:t>But if one global ISP is viable business, there will be competitors ….  which must be interconnected</a:t>
            </a:r>
          </a:p>
        </p:txBody>
      </p:sp>
      <p:grpSp>
        <p:nvGrpSpPr>
          <p:cNvPr id="45062" name="Group 8"/>
          <p:cNvGrpSpPr>
            <a:grpSpLocks/>
          </p:cNvGrpSpPr>
          <p:nvPr/>
        </p:nvGrpSpPr>
        <p:grpSpPr bwMode="auto">
          <a:xfrm>
            <a:off x="4546600" y="3746500"/>
            <a:ext cx="3225800" cy="1117600"/>
            <a:chOff x="7848600" y="2044700"/>
            <a:chExt cx="3200399" cy="1371600"/>
          </a:xfrm>
        </p:grpSpPr>
        <p:sp>
          <p:nvSpPr>
            <p:cNvPr id="45270"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5271" name="Group 133"/>
            <p:cNvGrpSpPr>
              <a:grpSpLocks/>
            </p:cNvGrpSpPr>
            <p:nvPr/>
          </p:nvGrpSpPr>
          <p:grpSpPr bwMode="auto">
            <a:xfrm>
              <a:off x="8526482" y="2160804"/>
              <a:ext cx="532759" cy="184809"/>
              <a:chOff x="2356" y="1300"/>
              <a:chExt cx="555" cy="194"/>
            </a:xfrm>
          </p:grpSpPr>
          <p:sp>
            <p:nvSpPr>
              <p:cNvPr id="453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48" name="Group 137"/>
              <p:cNvGrpSpPr>
                <a:grpSpLocks/>
              </p:cNvGrpSpPr>
              <p:nvPr/>
            </p:nvGrpSpPr>
            <p:grpSpPr bwMode="auto">
              <a:xfrm>
                <a:off x="2468" y="1332"/>
                <a:ext cx="310" cy="60"/>
                <a:chOff x="2468" y="1332"/>
                <a:chExt cx="310" cy="60"/>
              </a:xfrm>
            </p:grpSpPr>
            <p:sp>
              <p:nvSpPr>
                <p:cNvPr id="453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49"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50"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272" name="Straight Connector 10"/>
            <p:cNvCxnSpPr>
              <a:cxnSpLocks noChangeShapeType="1"/>
              <a:stCxn id="4535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3"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4"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5"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6"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7"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8"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79"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280" name="Straight Connector 304"/>
            <p:cNvCxnSpPr>
              <a:cxnSpLocks noChangeShapeType="1"/>
              <a:endCxn id="4534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281"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B</a:t>
              </a:r>
            </a:p>
          </p:txBody>
        </p:sp>
        <p:grpSp>
          <p:nvGrpSpPr>
            <p:cNvPr id="45282" name="Group 133"/>
            <p:cNvGrpSpPr>
              <a:grpSpLocks/>
            </p:cNvGrpSpPr>
            <p:nvPr/>
          </p:nvGrpSpPr>
          <p:grpSpPr bwMode="auto">
            <a:xfrm>
              <a:off x="9555206" y="2650627"/>
              <a:ext cx="532759" cy="184809"/>
              <a:chOff x="2356" y="1300"/>
              <a:chExt cx="555" cy="194"/>
            </a:xfrm>
          </p:grpSpPr>
          <p:sp>
            <p:nvSpPr>
              <p:cNvPr id="453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40" name="Group 137"/>
              <p:cNvGrpSpPr>
                <a:grpSpLocks/>
              </p:cNvGrpSpPr>
              <p:nvPr/>
            </p:nvGrpSpPr>
            <p:grpSpPr bwMode="auto">
              <a:xfrm>
                <a:off x="2468" y="1332"/>
                <a:ext cx="310" cy="60"/>
                <a:chOff x="2468" y="1332"/>
                <a:chExt cx="310" cy="60"/>
              </a:xfrm>
            </p:grpSpPr>
            <p:sp>
              <p:nvSpPr>
                <p:cNvPr id="453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4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4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3" name="Group 133"/>
            <p:cNvGrpSpPr>
              <a:grpSpLocks/>
            </p:cNvGrpSpPr>
            <p:nvPr/>
          </p:nvGrpSpPr>
          <p:grpSpPr bwMode="auto">
            <a:xfrm>
              <a:off x="8772607" y="2725609"/>
              <a:ext cx="532759" cy="184809"/>
              <a:chOff x="2356" y="1300"/>
              <a:chExt cx="555" cy="194"/>
            </a:xfrm>
          </p:grpSpPr>
          <p:sp>
            <p:nvSpPr>
              <p:cNvPr id="453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32" name="Group 137"/>
              <p:cNvGrpSpPr>
                <a:grpSpLocks/>
              </p:cNvGrpSpPr>
              <p:nvPr/>
            </p:nvGrpSpPr>
            <p:grpSpPr bwMode="auto">
              <a:xfrm>
                <a:off x="2468" y="1332"/>
                <a:ext cx="310" cy="60"/>
                <a:chOff x="2468" y="1332"/>
                <a:chExt cx="310" cy="60"/>
              </a:xfrm>
            </p:grpSpPr>
            <p:sp>
              <p:nvSpPr>
                <p:cNvPr id="453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33"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34"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4" name="Group 133"/>
            <p:cNvGrpSpPr>
              <a:grpSpLocks/>
            </p:cNvGrpSpPr>
            <p:nvPr/>
          </p:nvGrpSpPr>
          <p:grpSpPr bwMode="auto">
            <a:xfrm>
              <a:off x="9060908" y="2428111"/>
              <a:ext cx="532759" cy="184809"/>
              <a:chOff x="2356" y="1300"/>
              <a:chExt cx="555" cy="194"/>
            </a:xfrm>
          </p:grpSpPr>
          <p:sp>
            <p:nvSpPr>
              <p:cNvPr id="453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24" name="Group 137"/>
              <p:cNvGrpSpPr>
                <a:grpSpLocks/>
              </p:cNvGrpSpPr>
              <p:nvPr/>
            </p:nvGrpSpPr>
            <p:grpSpPr bwMode="auto">
              <a:xfrm>
                <a:off x="2468" y="1332"/>
                <a:ext cx="310" cy="60"/>
                <a:chOff x="2468" y="1332"/>
                <a:chExt cx="310" cy="60"/>
              </a:xfrm>
            </p:grpSpPr>
            <p:sp>
              <p:nvSpPr>
                <p:cNvPr id="453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25"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2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5" name="Group 133"/>
            <p:cNvGrpSpPr>
              <a:grpSpLocks/>
            </p:cNvGrpSpPr>
            <p:nvPr/>
          </p:nvGrpSpPr>
          <p:grpSpPr bwMode="auto">
            <a:xfrm>
              <a:off x="10005281" y="2289952"/>
              <a:ext cx="532759" cy="184809"/>
              <a:chOff x="2356" y="1300"/>
              <a:chExt cx="555" cy="194"/>
            </a:xfrm>
          </p:grpSpPr>
          <p:sp>
            <p:nvSpPr>
              <p:cNvPr id="453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16" name="Group 137"/>
              <p:cNvGrpSpPr>
                <a:grpSpLocks/>
              </p:cNvGrpSpPr>
              <p:nvPr/>
            </p:nvGrpSpPr>
            <p:grpSpPr bwMode="auto">
              <a:xfrm>
                <a:off x="2468" y="1332"/>
                <a:ext cx="310" cy="60"/>
                <a:chOff x="2468" y="1332"/>
                <a:chExt cx="310" cy="60"/>
              </a:xfrm>
            </p:grpSpPr>
            <p:sp>
              <p:nvSpPr>
                <p:cNvPr id="453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17"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18"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6" name="Group 133"/>
            <p:cNvGrpSpPr>
              <a:grpSpLocks/>
            </p:cNvGrpSpPr>
            <p:nvPr/>
          </p:nvGrpSpPr>
          <p:grpSpPr bwMode="auto">
            <a:xfrm>
              <a:off x="10232661" y="2882876"/>
              <a:ext cx="532759" cy="184809"/>
              <a:chOff x="2356" y="1300"/>
              <a:chExt cx="555" cy="194"/>
            </a:xfrm>
          </p:grpSpPr>
          <p:sp>
            <p:nvSpPr>
              <p:cNvPr id="453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3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3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08" name="Group 137"/>
              <p:cNvGrpSpPr>
                <a:grpSpLocks/>
              </p:cNvGrpSpPr>
              <p:nvPr/>
            </p:nvGrpSpPr>
            <p:grpSpPr bwMode="auto">
              <a:xfrm>
                <a:off x="2468" y="1332"/>
                <a:ext cx="310" cy="60"/>
                <a:chOff x="2468" y="1332"/>
                <a:chExt cx="310" cy="60"/>
              </a:xfrm>
            </p:grpSpPr>
            <p:sp>
              <p:nvSpPr>
                <p:cNvPr id="453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0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7" name="Group 133"/>
            <p:cNvGrpSpPr>
              <a:grpSpLocks/>
            </p:cNvGrpSpPr>
            <p:nvPr/>
          </p:nvGrpSpPr>
          <p:grpSpPr bwMode="auto">
            <a:xfrm>
              <a:off x="9330660" y="3072767"/>
              <a:ext cx="532759" cy="184809"/>
              <a:chOff x="2356" y="1300"/>
              <a:chExt cx="555" cy="194"/>
            </a:xfrm>
          </p:grpSpPr>
          <p:sp>
            <p:nvSpPr>
              <p:cNvPr id="452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300" name="Group 137"/>
              <p:cNvGrpSpPr>
                <a:grpSpLocks/>
              </p:cNvGrpSpPr>
              <p:nvPr/>
            </p:nvGrpSpPr>
            <p:grpSpPr bwMode="auto">
              <a:xfrm>
                <a:off x="2468" y="1332"/>
                <a:ext cx="310" cy="60"/>
                <a:chOff x="2468" y="1332"/>
                <a:chExt cx="310" cy="60"/>
              </a:xfrm>
            </p:grpSpPr>
            <p:sp>
              <p:nvSpPr>
                <p:cNvPr id="453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3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301"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02"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88" name="Group 133"/>
            <p:cNvGrpSpPr>
              <a:grpSpLocks/>
            </p:cNvGrpSpPr>
            <p:nvPr/>
          </p:nvGrpSpPr>
          <p:grpSpPr bwMode="auto">
            <a:xfrm>
              <a:off x="8438032" y="3018963"/>
              <a:ext cx="532759" cy="184809"/>
              <a:chOff x="2356" y="1300"/>
              <a:chExt cx="555" cy="194"/>
            </a:xfrm>
          </p:grpSpPr>
          <p:sp>
            <p:nvSpPr>
              <p:cNvPr id="452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292" name="Group 137"/>
              <p:cNvGrpSpPr>
                <a:grpSpLocks/>
              </p:cNvGrpSpPr>
              <p:nvPr/>
            </p:nvGrpSpPr>
            <p:grpSpPr bwMode="auto">
              <a:xfrm>
                <a:off x="2468" y="1332"/>
                <a:ext cx="310" cy="60"/>
                <a:chOff x="2468" y="1332"/>
                <a:chExt cx="310" cy="60"/>
              </a:xfrm>
            </p:grpSpPr>
            <p:sp>
              <p:nvSpPr>
                <p:cNvPr id="4529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9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9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94"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5063" name="Group 331"/>
          <p:cNvGrpSpPr>
            <a:grpSpLocks/>
          </p:cNvGrpSpPr>
          <p:nvPr/>
        </p:nvGrpSpPr>
        <p:grpSpPr bwMode="auto">
          <a:xfrm>
            <a:off x="1803400" y="2755900"/>
            <a:ext cx="3467100" cy="1193800"/>
            <a:chOff x="7848600" y="2044700"/>
            <a:chExt cx="3200399" cy="1371600"/>
          </a:xfrm>
        </p:grpSpPr>
        <p:sp>
          <p:nvSpPr>
            <p:cNvPr id="45187"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5188" name="Group 133"/>
            <p:cNvGrpSpPr>
              <a:grpSpLocks/>
            </p:cNvGrpSpPr>
            <p:nvPr/>
          </p:nvGrpSpPr>
          <p:grpSpPr bwMode="auto">
            <a:xfrm>
              <a:off x="8526482" y="2160804"/>
              <a:ext cx="532759" cy="184809"/>
              <a:chOff x="2356" y="1300"/>
              <a:chExt cx="555" cy="194"/>
            </a:xfrm>
          </p:grpSpPr>
          <p:sp>
            <p:nvSpPr>
              <p:cNvPr id="452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2" name="Group 137"/>
              <p:cNvGrpSpPr>
                <a:grpSpLocks/>
              </p:cNvGrpSpPr>
              <p:nvPr/>
            </p:nvGrpSpPr>
            <p:grpSpPr bwMode="auto">
              <a:xfrm>
                <a:off x="2468" y="1332"/>
                <a:ext cx="310" cy="60"/>
                <a:chOff x="2468" y="1332"/>
                <a:chExt cx="310" cy="60"/>
              </a:xfrm>
            </p:grpSpPr>
            <p:sp>
              <p:nvSpPr>
                <p:cNvPr id="452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66"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67"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189" name="Straight Connector 334"/>
            <p:cNvCxnSpPr>
              <a:cxnSpLocks noChangeShapeType="1"/>
              <a:stCxn id="4526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0"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1"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2"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3"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4"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5"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6"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97" name="Straight Connector 342"/>
            <p:cNvCxnSpPr>
              <a:cxnSpLocks noChangeShapeType="1"/>
              <a:endCxn id="4526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198"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A</a:t>
              </a:r>
            </a:p>
          </p:txBody>
        </p:sp>
        <p:grpSp>
          <p:nvGrpSpPr>
            <p:cNvPr id="45199" name="Group 133"/>
            <p:cNvGrpSpPr>
              <a:grpSpLocks/>
            </p:cNvGrpSpPr>
            <p:nvPr/>
          </p:nvGrpSpPr>
          <p:grpSpPr bwMode="auto">
            <a:xfrm>
              <a:off x="9555206" y="2650627"/>
              <a:ext cx="532759" cy="184809"/>
              <a:chOff x="2356" y="1300"/>
              <a:chExt cx="555" cy="194"/>
            </a:xfrm>
          </p:grpSpPr>
          <p:sp>
            <p:nvSpPr>
              <p:cNvPr id="452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3" name="Group 137"/>
              <p:cNvGrpSpPr>
                <a:grpSpLocks/>
              </p:cNvGrpSpPr>
              <p:nvPr/>
            </p:nvGrpSpPr>
            <p:grpSpPr bwMode="auto">
              <a:xfrm>
                <a:off x="2468" y="1332"/>
                <a:ext cx="310" cy="60"/>
                <a:chOff x="2468" y="1332"/>
                <a:chExt cx="310" cy="60"/>
              </a:xfrm>
            </p:grpSpPr>
            <p:sp>
              <p:nvSpPr>
                <p:cNvPr id="452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5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5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0" name="Group 133"/>
            <p:cNvGrpSpPr>
              <a:grpSpLocks/>
            </p:cNvGrpSpPr>
            <p:nvPr/>
          </p:nvGrpSpPr>
          <p:grpSpPr bwMode="auto">
            <a:xfrm>
              <a:off x="8772607" y="2725609"/>
              <a:ext cx="532759" cy="184809"/>
              <a:chOff x="2356" y="1300"/>
              <a:chExt cx="555" cy="194"/>
            </a:xfrm>
          </p:grpSpPr>
          <p:sp>
            <p:nvSpPr>
              <p:cNvPr id="452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 name="Group 137"/>
              <p:cNvGrpSpPr>
                <a:grpSpLocks/>
              </p:cNvGrpSpPr>
              <p:nvPr/>
            </p:nvGrpSpPr>
            <p:grpSpPr bwMode="auto">
              <a:xfrm>
                <a:off x="2468" y="1332"/>
                <a:ext cx="310" cy="60"/>
                <a:chOff x="2468" y="1332"/>
                <a:chExt cx="310" cy="60"/>
              </a:xfrm>
            </p:grpSpPr>
            <p:sp>
              <p:nvSpPr>
                <p:cNvPr id="452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5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51"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1" name="Group 133"/>
            <p:cNvGrpSpPr>
              <a:grpSpLocks/>
            </p:cNvGrpSpPr>
            <p:nvPr/>
          </p:nvGrpSpPr>
          <p:grpSpPr bwMode="auto">
            <a:xfrm>
              <a:off x="9060908" y="2428111"/>
              <a:ext cx="532759" cy="184809"/>
              <a:chOff x="2356" y="1300"/>
              <a:chExt cx="555" cy="194"/>
            </a:xfrm>
          </p:grpSpPr>
          <p:sp>
            <p:nvSpPr>
              <p:cNvPr id="4523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3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4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241" name="Group 137"/>
              <p:cNvGrpSpPr>
                <a:grpSpLocks/>
              </p:cNvGrpSpPr>
              <p:nvPr/>
            </p:nvGrpSpPr>
            <p:grpSpPr bwMode="auto">
              <a:xfrm>
                <a:off x="2468" y="1332"/>
                <a:ext cx="310" cy="60"/>
                <a:chOff x="2468" y="1332"/>
                <a:chExt cx="310" cy="60"/>
              </a:xfrm>
            </p:grpSpPr>
            <p:sp>
              <p:nvSpPr>
                <p:cNvPr id="4524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4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4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43"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2" name="Group 133"/>
            <p:cNvGrpSpPr>
              <a:grpSpLocks/>
            </p:cNvGrpSpPr>
            <p:nvPr/>
          </p:nvGrpSpPr>
          <p:grpSpPr bwMode="auto">
            <a:xfrm>
              <a:off x="10005281" y="2289952"/>
              <a:ext cx="532759" cy="184809"/>
              <a:chOff x="2356" y="1300"/>
              <a:chExt cx="555" cy="194"/>
            </a:xfrm>
          </p:grpSpPr>
          <p:sp>
            <p:nvSpPr>
              <p:cNvPr id="4523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3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3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 name="Group 137"/>
              <p:cNvGrpSpPr>
                <a:grpSpLocks/>
              </p:cNvGrpSpPr>
              <p:nvPr/>
            </p:nvGrpSpPr>
            <p:grpSpPr bwMode="auto">
              <a:xfrm>
                <a:off x="2468" y="1332"/>
                <a:ext cx="310" cy="60"/>
                <a:chOff x="2468" y="1332"/>
                <a:chExt cx="310" cy="60"/>
              </a:xfrm>
            </p:grpSpPr>
            <p:sp>
              <p:nvSpPr>
                <p:cNvPr id="4523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3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34"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35"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3" name="Group 133"/>
            <p:cNvGrpSpPr>
              <a:grpSpLocks/>
            </p:cNvGrpSpPr>
            <p:nvPr/>
          </p:nvGrpSpPr>
          <p:grpSpPr bwMode="auto">
            <a:xfrm>
              <a:off x="10232661" y="2882876"/>
              <a:ext cx="532759" cy="184809"/>
              <a:chOff x="2356" y="1300"/>
              <a:chExt cx="555" cy="194"/>
            </a:xfrm>
          </p:grpSpPr>
          <p:sp>
            <p:nvSpPr>
              <p:cNvPr id="4522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2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2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225" name="Group 137"/>
              <p:cNvGrpSpPr>
                <a:grpSpLocks/>
              </p:cNvGrpSpPr>
              <p:nvPr/>
            </p:nvGrpSpPr>
            <p:grpSpPr bwMode="auto">
              <a:xfrm>
                <a:off x="2468" y="1332"/>
                <a:ext cx="310" cy="60"/>
                <a:chOff x="2468" y="1332"/>
                <a:chExt cx="310" cy="60"/>
              </a:xfrm>
            </p:grpSpPr>
            <p:sp>
              <p:nvSpPr>
                <p:cNvPr id="4522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26"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27"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4" name="Group 133"/>
            <p:cNvGrpSpPr>
              <a:grpSpLocks/>
            </p:cNvGrpSpPr>
            <p:nvPr/>
          </p:nvGrpSpPr>
          <p:grpSpPr bwMode="auto">
            <a:xfrm>
              <a:off x="9330660" y="3072767"/>
              <a:ext cx="532759" cy="184809"/>
              <a:chOff x="2356" y="1300"/>
              <a:chExt cx="555" cy="194"/>
            </a:xfrm>
          </p:grpSpPr>
          <p:sp>
            <p:nvSpPr>
              <p:cNvPr id="4521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1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1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6" name="Group 137"/>
              <p:cNvGrpSpPr>
                <a:grpSpLocks/>
              </p:cNvGrpSpPr>
              <p:nvPr/>
            </p:nvGrpSpPr>
            <p:grpSpPr bwMode="auto">
              <a:xfrm>
                <a:off x="2468" y="1332"/>
                <a:ext cx="310" cy="60"/>
                <a:chOff x="2468" y="1332"/>
                <a:chExt cx="310" cy="60"/>
              </a:xfrm>
            </p:grpSpPr>
            <p:sp>
              <p:nvSpPr>
                <p:cNvPr id="4522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2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18"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19"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205" name="Group 133"/>
            <p:cNvGrpSpPr>
              <a:grpSpLocks/>
            </p:cNvGrpSpPr>
            <p:nvPr/>
          </p:nvGrpSpPr>
          <p:grpSpPr bwMode="auto">
            <a:xfrm>
              <a:off x="8438032" y="3018963"/>
              <a:ext cx="532759" cy="184809"/>
              <a:chOff x="2356" y="1300"/>
              <a:chExt cx="555" cy="194"/>
            </a:xfrm>
          </p:grpSpPr>
          <p:sp>
            <p:nvSpPr>
              <p:cNvPr id="4520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20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20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209" name="Group 137"/>
              <p:cNvGrpSpPr>
                <a:grpSpLocks/>
              </p:cNvGrpSpPr>
              <p:nvPr/>
            </p:nvGrpSpPr>
            <p:grpSpPr bwMode="auto">
              <a:xfrm>
                <a:off x="2468" y="1332"/>
                <a:ext cx="310" cy="60"/>
                <a:chOff x="2468" y="1332"/>
                <a:chExt cx="310" cy="60"/>
              </a:xfrm>
            </p:grpSpPr>
            <p:sp>
              <p:nvSpPr>
                <p:cNvPr id="4521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21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210"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1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5064" name="Group 416"/>
          <p:cNvGrpSpPr>
            <a:grpSpLocks/>
          </p:cNvGrpSpPr>
          <p:nvPr/>
        </p:nvGrpSpPr>
        <p:grpSpPr bwMode="auto">
          <a:xfrm>
            <a:off x="1498600" y="4165600"/>
            <a:ext cx="3086100" cy="1168400"/>
            <a:chOff x="7848600" y="2044700"/>
            <a:chExt cx="3200399" cy="1371600"/>
          </a:xfrm>
        </p:grpSpPr>
        <p:sp>
          <p:nvSpPr>
            <p:cNvPr id="45104"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5105" name="Group 133"/>
            <p:cNvGrpSpPr>
              <a:grpSpLocks/>
            </p:cNvGrpSpPr>
            <p:nvPr/>
          </p:nvGrpSpPr>
          <p:grpSpPr bwMode="auto">
            <a:xfrm>
              <a:off x="8526482" y="2160804"/>
              <a:ext cx="532759" cy="184809"/>
              <a:chOff x="2356" y="1300"/>
              <a:chExt cx="555" cy="194"/>
            </a:xfrm>
          </p:grpSpPr>
          <p:sp>
            <p:nvSpPr>
              <p:cNvPr id="45179"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82" name="Group 137"/>
              <p:cNvGrpSpPr>
                <a:grpSpLocks/>
              </p:cNvGrpSpPr>
              <p:nvPr/>
            </p:nvGrpSpPr>
            <p:grpSpPr bwMode="auto">
              <a:xfrm>
                <a:off x="2468" y="1332"/>
                <a:ext cx="310" cy="60"/>
                <a:chOff x="2468" y="1332"/>
                <a:chExt cx="310" cy="60"/>
              </a:xfrm>
            </p:grpSpPr>
            <p:sp>
              <p:nvSpPr>
                <p:cNvPr id="4518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8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8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8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5106" name="Straight Connector 419"/>
            <p:cNvCxnSpPr>
              <a:cxnSpLocks noChangeShapeType="1"/>
              <a:stCxn id="45184"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07"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08"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09"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10"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11"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12"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13"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5114" name="Straight Connector 427"/>
            <p:cNvCxnSpPr>
              <a:cxnSpLocks noChangeShapeType="1"/>
              <a:endCxn id="45179"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5115"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C</a:t>
              </a:r>
            </a:p>
          </p:txBody>
        </p:sp>
        <p:grpSp>
          <p:nvGrpSpPr>
            <p:cNvPr id="45116" name="Group 133"/>
            <p:cNvGrpSpPr>
              <a:grpSpLocks/>
            </p:cNvGrpSpPr>
            <p:nvPr/>
          </p:nvGrpSpPr>
          <p:grpSpPr bwMode="auto">
            <a:xfrm>
              <a:off x="9555206" y="2650627"/>
              <a:ext cx="532759" cy="184809"/>
              <a:chOff x="2356" y="1300"/>
              <a:chExt cx="555" cy="194"/>
            </a:xfrm>
          </p:grpSpPr>
          <p:sp>
            <p:nvSpPr>
              <p:cNvPr id="451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74" name="Group 137"/>
              <p:cNvGrpSpPr>
                <a:grpSpLocks/>
              </p:cNvGrpSpPr>
              <p:nvPr/>
            </p:nvGrpSpPr>
            <p:grpSpPr bwMode="auto">
              <a:xfrm>
                <a:off x="2468" y="1332"/>
                <a:ext cx="310" cy="60"/>
                <a:chOff x="2468" y="1332"/>
                <a:chExt cx="310" cy="60"/>
              </a:xfrm>
            </p:grpSpPr>
            <p:sp>
              <p:nvSpPr>
                <p:cNvPr id="4517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7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75"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76"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17" name="Group 133"/>
            <p:cNvGrpSpPr>
              <a:grpSpLocks/>
            </p:cNvGrpSpPr>
            <p:nvPr/>
          </p:nvGrpSpPr>
          <p:grpSpPr bwMode="auto">
            <a:xfrm>
              <a:off x="8772607" y="2725609"/>
              <a:ext cx="532759" cy="184809"/>
              <a:chOff x="2356" y="1300"/>
              <a:chExt cx="555" cy="194"/>
            </a:xfrm>
          </p:grpSpPr>
          <p:sp>
            <p:nvSpPr>
              <p:cNvPr id="451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66" name="Group 137"/>
              <p:cNvGrpSpPr>
                <a:grpSpLocks/>
              </p:cNvGrpSpPr>
              <p:nvPr/>
            </p:nvGrpSpPr>
            <p:grpSpPr bwMode="auto">
              <a:xfrm>
                <a:off x="2468" y="1332"/>
                <a:ext cx="310" cy="60"/>
                <a:chOff x="2468" y="1332"/>
                <a:chExt cx="310" cy="60"/>
              </a:xfrm>
            </p:grpSpPr>
            <p:sp>
              <p:nvSpPr>
                <p:cNvPr id="4516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7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67"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8"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18" name="Group 133"/>
            <p:cNvGrpSpPr>
              <a:grpSpLocks/>
            </p:cNvGrpSpPr>
            <p:nvPr/>
          </p:nvGrpSpPr>
          <p:grpSpPr bwMode="auto">
            <a:xfrm>
              <a:off x="9060908" y="2428111"/>
              <a:ext cx="532759" cy="184809"/>
              <a:chOff x="2356" y="1300"/>
              <a:chExt cx="555" cy="194"/>
            </a:xfrm>
          </p:grpSpPr>
          <p:sp>
            <p:nvSpPr>
              <p:cNvPr id="451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58" name="Group 137"/>
              <p:cNvGrpSpPr>
                <a:grpSpLocks/>
              </p:cNvGrpSpPr>
              <p:nvPr/>
            </p:nvGrpSpPr>
            <p:grpSpPr bwMode="auto">
              <a:xfrm>
                <a:off x="2468" y="1332"/>
                <a:ext cx="310" cy="60"/>
                <a:chOff x="2468" y="1332"/>
                <a:chExt cx="310" cy="60"/>
              </a:xfrm>
            </p:grpSpPr>
            <p:sp>
              <p:nvSpPr>
                <p:cNvPr id="451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59"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6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19" name="Group 133"/>
            <p:cNvGrpSpPr>
              <a:grpSpLocks/>
            </p:cNvGrpSpPr>
            <p:nvPr/>
          </p:nvGrpSpPr>
          <p:grpSpPr bwMode="auto">
            <a:xfrm>
              <a:off x="10005281" y="2289952"/>
              <a:ext cx="532759" cy="184809"/>
              <a:chOff x="2356" y="1300"/>
              <a:chExt cx="555" cy="194"/>
            </a:xfrm>
          </p:grpSpPr>
          <p:sp>
            <p:nvSpPr>
              <p:cNvPr id="451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50" name="Group 137"/>
              <p:cNvGrpSpPr>
                <a:grpSpLocks/>
              </p:cNvGrpSpPr>
              <p:nvPr/>
            </p:nvGrpSpPr>
            <p:grpSpPr bwMode="auto">
              <a:xfrm>
                <a:off x="2468" y="1332"/>
                <a:ext cx="310" cy="60"/>
                <a:chOff x="2468" y="1332"/>
                <a:chExt cx="310" cy="60"/>
              </a:xfrm>
            </p:grpSpPr>
            <p:sp>
              <p:nvSpPr>
                <p:cNvPr id="451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5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5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20" name="Group 133"/>
            <p:cNvGrpSpPr>
              <a:grpSpLocks/>
            </p:cNvGrpSpPr>
            <p:nvPr/>
          </p:nvGrpSpPr>
          <p:grpSpPr bwMode="auto">
            <a:xfrm>
              <a:off x="10232661" y="2882876"/>
              <a:ext cx="532759" cy="184809"/>
              <a:chOff x="2356" y="1300"/>
              <a:chExt cx="555" cy="194"/>
            </a:xfrm>
          </p:grpSpPr>
          <p:sp>
            <p:nvSpPr>
              <p:cNvPr id="4513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4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4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42" name="Group 137"/>
              <p:cNvGrpSpPr>
                <a:grpSpLocks/>
              </p:cNvGrpSpPr>
              <p:nvPr/>
            </p:nvGrpSpPr>
            <p:grpSpPr bwMode="auto">
              <a:xfrm>
                <a:off x="2468" y="1332"/>
                <a:ext cx="310" cy="60"/>
                <a:chOff x="2468" y="1332"/>
                <a:chExt cx="310" cy="60"/>
              </a:xfrm>
            </p:grpSpPr>
            <p:sp>
              <p:nvSpPr>
                <p:cNvPr id="4514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4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4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4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21" name="Group 133"/>
            <p:cNvGrpSpPr>
              <a:grpSpLocks/>
            </p:cNvGrpSpPr>
            <p:nvPr/>
          </p:nvGrpSpPr>
          <p:grpSpPr bwMode="auto">
            <a:xfrm>
              <a:off x="9330660" y="3072767"/>
              <a:ext cx="532759" cy="184809"/>
              <a:chOff x="2356" y="1300"/>
              <a:chExt cx="555" cy="194"/>
            </a:xfrm>
          </p:grpSpPr>
          <p:sp>
            <p:nvSpPr>
              <p:cNvPr id="4513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3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3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34" name="Group 137"/>
              <p:cNvGrpSpPr>
                <a:grpSpLocks/>
              </p:cNvGrpSpPr>
              <p:nvPr/>
            </p:nvGrpSpPr>
            <p:grpSpPr bwMode="auto">
              <a:xfrm>
                <a:off x="2468" y="1332"/>
                <a:ext cx="310" cy="60"/>
                <a:chOff x="2468" y="1332"/>
                <a:chExt cx="310" cy="60"/>
              </a:xfrm>
            </p:grpSpPr>
            <p:sp>
              <p:nvSpPr>
                <p:cNvPr id="4513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3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3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5122" name="Group 133"/>
            <p:cNvGrpSpPr>
              <a:grpSpLocks/>
            </p:cNvGrpSpPr>
            <p:nvPr/>
          </p:nvGrpSpPr>
          <p:grpSpPr bwMode="auto">
            <a:xfrm>
              <a:off x="8438032" y="3018963"/>
              <a:ext cx="532759" cy="184809"/>
              <a:chOff x="2356" y="1300"/>
              <a:chExt cx="555" cy="194"/>
            </a:xfrm>
          </p:grpSpPr>
          <p:sp>
            <p:nvSpPr>
              <p:cNvPr id="451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51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51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5126" name="Group 137"/>
              <p:cNvGrpSpPr>
                <a:grpSpLocks/>
              </p:cNvGrpSpPr>
              <p:nvPr/>
            </p:nvGrpSpPr>
            <p:grpSpPr bwMode="auto">
              <a:xfrm>
                <a:off x="2468" y="1332"/>
                <a:ext cx="310" cy="60"/>
                <a:chOff x="2468" y="1332"/>
                <a:chExt cx="310" cy="60"/>
              </a:xfrm>
            </p:grpSpPr>
            <p:sp>
              <p:nvSpPr>
                <p:cNvPr id="4512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13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512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2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cxnSp>
        <p:nvCxnSpPr>
          <p:cNvPr id="45065" name="Straight Connector 12"/>
          <p:cNvCxnSpPr>
            <a:cxnSpLocks noChangeShapeType="1"/>
            <a:endCxn id="45264"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66" name="Straight Connector 500"/>
          <p:cNvCxnSpPr>
            <a:cxnSpLocks noChangeShapeType="1"/>
            <a:endCxn id="45266" idx="1"/>
          </p:cNvCxnSpPr>
          <p:nvPr/>
        </p:nvCxnSpPr>
        <p:spPr bwMode="auto">
          <a:xfrm>
            <a:off x="1638300" y="2849563"/>
            <a:ext cx="900113"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67" name="Straight Connector 501"/>
          <p:cNvCxnSpPr>
            <a:cxnSpLocks noChangeShapeType="1"/>
            <a:endCxn id="45262" idx="2"/>
          </p:cNvCxnSpPr>
          <p:nvPr/>
        </p:nvCxnSpPr>
        <p:spPr bwMode="auto">
          <a:xfrm flipV="1">
            <a:off x="1235075" y="2973388"/>
            <a:ext cx="1303338" cy="2778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68" name="Straight Connector 502"/>
          <p:cNvCxnSpPr>
            <a:cxnSpLocks noChangeShapeType="1"/>
            <a:endCxn id="45232"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69" name="Straight Connector 503"/>
          <p:cNvCxnSpPr>
            <a:cxnSpLocks noChangeShapeType="1"/>
            <a:endCxn id="45232"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0" name="Straight Connector 504"/>
          <p:cNvCxnSpPr>
            <a:cxnSpLocks noChangeShapeType="1"/>
            <a:endCxn id="45315"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1"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2" name="Straight Connector 506"/>
          <p:cNvCxnSpPr>
            <a:cxnSpLocks noChangeShapeType="1"/>
            <a:stCxn id="45381" idx="4"/>
            <a:endCxn id="45310"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3"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4" name="Straight Connector 508"/>
          <p:cNvCxnSpPr>
            <a:cxnSpLocks noChangeShapeType="1"/>
            <a:endCxn id="45297"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5" name="Straight Connector 509"/>
          <p:cNvCxnSpPr>
            <a:cxnSpLocks noChangeShapeType="1"/>
            <a:stCxn id="45379" idx="0"/>
          </p:cNvCxnSpPr>
          <p:nvPr/>
        </p:nvCxnSpPr>
        <p:spPr bwMode="auto">
          <a:xfrm flipH="1" flipV="1">
            <a:off x="5319713" y="4694238"/>
            <a:ext cx="285750" cy="1160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6"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7" name="Straight Connector 511"/>
          <p:cNvCxnSpPr>
            <a:cxnSpLocks noChangeShapeType="1"/>
            <a:stCxn id="45376" idx="0"/>
          </p:cNvCxnSpPr>
          <p:nvPr/>
        </p:nvCxnSpPr>
        <p:spPr bwMode="auto">
          <a:xfrm flipH="1" flipV="1">
            <a:off x="3144838" y="5192713"/>
            <a:ext cx="244475" cy="6619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8"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79" name="Straight Connector 513"/>
          <p:cNvCxnSpPr>
            <a:cxnSpLocks noChangeShapeType="1"/>
            <a:endCxn id="45127" idx="0"/>
          </p:cNvCxnSpPr>
          <p:nvPr/>
        </p:nvCxnSpPr>
        <p:spPr bwMode="auto">
          <a:xfrm flipV="1">
            <a:off x="1362075" y="5045075"/>
            <a:ext cx="706438" cy="44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5080" name="Straight Connector 514"/>
          <p:cNvCxnSpPr>
            <a:cxnSpLocks noChangeShapeType="1"/>
            <a:endCxn id="45183" idx="1"/>
          </p:cNvCxnSpPr>
          <p:nvPr/>
        </p:nvCxnSpPr>
        <p:spPr bwMode="auto">
          <a:xfrm>
            <a:off x="1155700" y="4376738"/>
            <a:ext cx="996950" cy="4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5217" name="Group 20"/>
          <p:cNvGrpSpPr>
            <a:grpSpLocks/>
          </p:cNvGrpSpPr>
          <p:nvPr/>
        </p:nvGrpSpPr>
        <p:grpSpPr bwMode="auto">
          <a:xfrm>
            <a:off x="4713288" y="2871788"/>
            <a:ext cx="2117725" cy="1082675"/>
            <a:chOff x="4712800" y="2871032"/>
            <a:chExt cx="2117908" cy="1082781"/>
          </a:xfrm>
        </p:grpSpPr>
        <p:grpSp>
          <p:nvGrpSpPr>
            <p:cNvPr id="45099" name="Group 16"/>
            <p:cNvGrpSpPr>
              <a:grpSpLocks/>
            </p:cNvGrpSpPr>
            <p:nvPr/>
          </p:nvGrpSpPr>
          <p:grpSpPr bwMode="auto">
            <a:xfrm>
              <a:off x="5677190" y="2871032"/>
              <a:ext cx="530938" cy="338554"/>
              <a:chOff x="5573768" y="2726239"/>
              <a:chExt cx="530938" cy="338554"/>
            </a:xfrm>
          </p:grpSpPr>
          <p:sp>
            <p:nvSpPr>
              <p:cNvPr id="45102"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5103"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5100"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101"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33" name="Group 39937"/>
          <p:cNvGrpSpPr>
            <a:grpSpLocks/>
          </p:cNvGrpSpPr>
          <p:nvPr/>
        </p:nvGrpSpPr>
        <p:grpSpPr bwMode="auto">
          <a:xfrm>
            <a:off x="3692525" y="3789363"/>
            <a:ext cx="1538288" cy="585787"/>
            <a:chOff x="3692946" y="3789212"/>
            <a:chExt cx="1537885" cy="585306"/>
          </a:xfrm>
        </p:grpSpPr>
        <p:cxnSp>
          <p:nvCxnSpPr>
            <p:cNvPr id="45093" name="Straight Connector 515"/>
            <p:cNvCxnSpPr>
              <a:cxnSpLocks noChangeShapeType="1"/>
              <a:stCxn id="45149"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5094" name="Group 518"/>
            <p:cNvGrpSpPr>
              <a:grpSpLocks/>
            </p:cNvGrpSpPr>
            <p:nvPr/>
          </p:nvGrpSpPr>
          <p:grpSpPr bwMode="auto">
            <a:xfrm>
              <a:off x="3932901" y="3934211"/>
              <a:ext cx="530938" cy="338554"/>
              <a:chOff x="5573768" y="2726239"/>
              <a:chExt cx="530938" cy="338554"/>
            </a:xfrm>
          </p:grpSpPr>
          <p:sp>
            <p:nvSpPr>
              <p:cNvPr id="45097"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5098"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5095" name="Straight Connector 519"/>
            <p:cNvCxnSpPr>
              <a:cxnSpLocks noChangeShapeType="1"/>
              <a:stCxn id="45097" idx="6"/>
              <a:endCxn id="45349"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096"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49" name="Group 39939"/>
          <p:cNvGrpSpPr>
            <a:grpSpLocks/>
          </p:cNvGrpSpPr>
          <p:nvPr/>
        </p:nvGrpSpPr>
        <p:grpSpPr bwMode="auto">
          <a:xfrm>
            <a:off x="2406650" y="3633788"/>
            <a:ext cx="2901950" cy="1296987"/>
            <a:chOff x="2407287" y="3633041"/>
            <a:chExt cx="2900648" cy="1297685"/>
          </a:xfrm>
        </p:grpSpPr>
        <p:cxnSp>
          <p:nvCxnSpPr>
            <p:cNvPr id="45090" name="Straight Connector 7"/>
            <p:cNvCxnSpPr>
              <a:cxnSpLocks noChangeShapeType="1"/>
              <a:stCxn id="45222" idx="5"/>
              <a:endCxn id="45347"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091" name="Straight Connector 415"/>
            <p:cNvCxnSpPr>
              <a:cxnSpLocks noChangeShapeType="1"/>
              <a:endCxn id="45181"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5092" name="Straight Connector 523"/>
            <p:cNvCxnSpPr>
              <a:cxnSpLocks noChangeShapeType="1"/>
              <a:stCxn id="45144"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5257" name="Group 39945"/>
          <p:cNvGrpSpPr>
            <a:grpSpLocks/>
          </p:cNvGrpSpPr>
          <p:nvPr/>
        </p:nvGrpSpPr>
        <p:grpSpPr bwMode="auto">
          <a:xfrm>
            <a:off x="4686300" y="4864100"/>
            <a:ext cx="1914525" cy="741363"/>
            <a:chOff x="4686300" y="4864100"/>
            <a:chExt cx="1914118" cy="740879"/>
          </a:xfrm>
        </p:grpSpPr>
        <p:sp>
          <p:nvSpPr>
            <p:cNvPr id="45088" name="TextBox 39940"/>
            <p:cNvSpPr txBox="1">
              <a:spLocks noChangeArrowheads="1"/>
            </p:cNvSpPr>
            <p:nvPr/>
          </p:nvSpPr>
          <p:spPr bwMode="auto">
            <a:xfrm>
              <a:off x="4838700" y="5143500"/>
              <a:ext cx="1761718" cy="46147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i="1">
                  <a:solidFill>
                    <a:srgbClr val="CC0000"/>
                  </a:solidFill>
                </a:rPr>
                <a:t>peering link</a:t>
              </a:r>
            </a:p>
          </p:txBody>
        </p:sp>
        <p:cxnSp>
          <p:nvCxnSpPr>
            <p:cNvPr id="45089" name="Straight Connector 39943"/>
            <p:cNvCxnSpPr>
              <a:cxnSpLocks noChangeShapeType="1"/>
            </p:cNvCxnSpPr>
            <p:nvPr/>
          </p:nvCxnSpPr>
          <p:spPr bwMode="auto">
            <a:xfrm>
              <a:off x="4686300" y="4864100"/>
              <a:ext cx="266700" cy="419100"/>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grpSp>
        <p:nvGrpSpPr>
          <p:cNvPr id="45265" name="Group 39950"/>
          <p:cNvGrpSpPr>
            <a:grpSpLocks/>
          </p:cNvGrpSpPr>
          <p:nvPr/>
        </p:nvGrpSpPr>
        <p:grpSpPr bwMode="auto">
          <a:xfrm>
            <a:off x="5270500" y="1701800"/>
            <a:ext cx="3403600" cy="1169988"/>
            <a:chOff x="5270500" y="1701800"/>
            <a:chExt cx="3402978" cy="1169232"/>
          </a:xfrm>
        </p:grpSpPr>
        <p:sp>
          <p:nvSpPr>
            <p:cNvPr id="45086" name="TextBox 39946"/>
            <p:cNvSpPr txBox="1">
              <a:spLocks noChangeArrowheads="1"/>
            </p:cNvSpPr>
            <p:nvPr/>
          </p:nvSpPr>
          <p:spPr bwMode="auto">
            <a:xfrm>
              <a:off x="5270500" y="1701800"/>
              <a:ext cx="3402978" cy="46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i="1">
                  <a:solidFill>
                    <a:srgbClr val="CC0000"/>
                  </a:solidFill>
                </a:rPr>
                <a:t>Internet exchange point</a:t>
              </a:r>
            </a:p>
          </p:txBody>
        </p:sp>
        <p:cxnSp>
          <p:nvCxnSpPr>
            <p:cNvPr id="45087" name="Straight Connector 39948"/>
            <p:cNvCxnSpPr>
              <a:cxnSpLocks noChangeShapeType="1"/>
              <a:endCxn id="45103" idx="0"/>
            </p:cNvCxnSpPr>
            <p:nvPr/>
          </p:nvCxnSpPr>
          <p:spPr bwMode="auto">
            <a:xfrm flipH="1">
              <a:off x="5952289" y="2159000"/>
              <a:ext cx="219911" cy="712032"/>
            </a:xfrm>
            <a:prstGeom prst="line">
              <a:avLst/>
            </a:prstGeom>
            <a:noFill/>
            <a:ln w="9525">
              <a:solidFill>
                <a:srgbClr val="CC0000"/>
              </a:solidFill>
              <a:round/>
              <a:headEnd/>
              <a:tailEnd/>
            </a:ln>
            <a:extLst>
              <a:ext uri="{909E8E84-426E-40dd-AFC4-6F175D3DCCD1}">
                <a14:hiddenFill xmlns:a14="http://schemas.microsoft.com/office/drawing/2010/main">
                  <a:noFill/>
                </a14:hiddenFill>
              </a:ext>
            </a:extLst>
          </p:spPr>
        </p:cxnSp>
      </p:grpSp>
      <p:sp>
        <p:nvSpPr>
          <p:cNvPr id="351" name="Rectangle 2"/>
          <p:cNvSpPr txBox="1">
            <a:spLocks noChangeArrowheads="1"/>
          </p:cNvSpPr>
          <p:nvPr/>
        </p:nvSpPr>
        <p:spPr>
          <a:xfrm>
            <a:off x="457200" y="152400"/>
            <a:ext cx="8096250" cy="65087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z="3600" dirty="0" smtClean="0">
                <a:latin typeface="Arial"/>
                <a:ea typeface="MS PGothic" charset="0"/>
                <a:cs typeface="Arial"/>
              </a:rPr>
              <a:t>Internet structure: network of networks</a:t>
            </a:r>
            <a:endParaRPr lang="en-US" dirty="0">
              <a:latin typeface="Arial"/>
              <a:ea typeface="MS PGothic" charset="0"/>
              <a:cs typeface="Arial"/>
            </a:endParaRPr>
          </a:p>
        </p:txBody>
      </p:sp>
    </p:spTree>
    <p:extLst>
      <p:ext uri="{BB962C8B-B14F-4D97-AF65-F5344CB8AC3E}">
        <p14:creationId xmlns:p14="http://schemas.microsoft.com/office/powerpoint/2010/main" val="32877668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5249"/>
                                        </p:tgtEl>
                                        <p:attrNameLst>
                                          <p:attrName>style.visibility</p:attrName>
                                        </p:attrNameLst>
                                      </p:cBhvr>
                                      <p:to>
                                        <p:strVal val="visible"/>
                                      </p:to>
                                    </p:set>
                                    <p:animEffect transition="in" filter="dissolve">
                                      <p:cBhvr>
                                        <p:cTn id="7" dur="500"/>
                                        <p:tgtEl>
                                          <p:spTgt spid="45249"/>
                                        </p:tgtEl>
                                      </p:cBhvr>
                                    </p:animEffect>
                                  </p:childTnLst>
                                </p:cTn>
                              </p:par>
                              <p:par>
                                <p:cTn id="8" presetID="9" presetClass="entr" presetSubtype="0" fill="hold" nodeType="withEffect">
                                  <p:stCondLst>
                                    <p:cond delay="0"/>
                                  </p:stCondLst>
                                  <p:childTnLst>
                                    <p:set>
                                      <p:cBhvr>
                                        <p:cTn id="9" dur="1" fill="hold">
                                          <p:stCondLst>
                                            <p:cond delay="0"/>
                                          </p:stCondLst>
                                        </p:cTn>
                                        <p:tgtEl>
                                          <p:spTgt spid="45257"/>
                                        </p:tgtEl>
                                        <p:attrNameLst>
                                          <p:attrName>style.visibility</p:attrName>
                                        </p:attrNameLst>
                                      </p:cBhvr>
                                      <p:to>
                                        <p:strVal val="visible"/>
                                      </p:to>
                                    </p:set>
                                    <p:animEffect transition="in" filter="dissolve">
                                      <p:cBhvr>
                                        <p:cTn id="10" dur="500"/>
                                        <p:tgtEl>
                                          <p:spTgt spid="45257"/>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presetSubtype="0" fill="hold" nodeType="clickEffect">
                                  <p:stCondLst>
                                    <p:cond delay="0"/>
                                  </p:stCondLst>
                                  <p:childTnLst>
                                    <p:set>
                                      <p:cBhvr>
                                        <p:cTn id="14" dur="1" fill="hold">
                                          <p:stCondLst>
                                            <p:cond delay="0"/>
                                          </p:stCondLst>
                                        </p:cTn>
                                        <p:tgtEl>
                                          <p:spTgt spid="45217"/>
                                        </p:tgtEl>
                                        <p:attrNameLst>
                                          <p:attrName>style.visibility</p:attrName>
                                        </p:attrNameLst>
                                      </p:cBhvr>
                                      <p:to>
                                        <p:strVal val="visible"/>
                                      </p:to>
                                    </p:set>
                                    <p:animEffect transition="in" filter="dissolve">
                                      <p:cBhvr>
                                        <p:cTn id="15" dur="500"/>
                                        <p:tgtEl>
                                          <p:spTgt spid="45217"/>
                                        </p:tgtEl>
                                      </p:cBhvr>
                                    </p:animEffect>
                                  </p:childTnLst>
                                </p:cTn>
                              </p:par>
                              <p:par>
                                <p:cTn id="16" presetID="9" presetClass="entr" presetSubtype="0" fill="hold" nodeType="withEffect">
                                  <p:stCondLst>
                                    <p:cond delay="0"/>
                                  </p:stCondLst>
                                  <p:childTnLst>
                                    <p:set>
                                      <p:cBhvr>
                                        <p:cTn id="17" dur="1" fill="hold">
                                          <p:stCondLst>
                                            <p:cond delay="0"/>
                                          </p:stCondLst>
                                        </p:cTn>
                                        <p:tgtEl>
                                          <p:spTgt spid="45233"/>
                                        </p:tgtEl>
                                        <p:attrNameLst>
                                          <p:attrName>style.visibility</p:attrName>
                                        </p:attrNameLst>
                                      </p:cBhvr>
                                      <p:to>
                                        <p:strVal val="visible"/>
                                      </p:to>
                                    </p:set>
                                    <p:animEffect transition="in" filter="dissolve">
                                      <p:cBhvr>
                                        <p:cTn id="18" dur="500"/>
                                        <p:tgtEl>
                                          <p:spTgt spid="45233"/>
                                        </p:tgtEl>
                                      </p:cBhvr>
                                    </p:animEffect>
                                  </p:childTnLst>
                                </p:cTn>
                              </p:par>
                              <p:par>
                                <p:cTn id="19" presetID="9" presetClass="entr" presetSubtype="0" fill="hold" nodeType="withEffect">
                                  <p:stCondLst>
                                    <p:cond delay="0"/>
                                  </p:stCondLst>
                                  <p:childTnLst>
                                    <p:set>
                                      <p:cBhvr>
                                        <p:cTn id="20" dur="1" fill="hold">
                                          <p:stCondLst>
                                            <p:cond delay="0"/>
                                          </p:stCondLst>
                                        </p:cTn>
                                        <p:tgtEl>
                                          <p:spTgt spid="45265"/>
                                        </p:tgtEl>
                                        <p:attrNameLst>
                                          <p:attrName>style.visibility</p:attrName>
                                        </p:attrNameLst>
                                      </p:cBhvr>
                                      <p:to>
                                        <p:strVal val="visible"/>
                                      </p:to>
                                    </p:set>
                                    <p:animEffect transition="in" filter="dissolve">
                                      <p:cBhvr>
                                        <p:cTn id="21" dur="500"/>
                                        <p:tgtEl>
                                          <p:spTgt spid="452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4" name="Group 5"/>
          <p:cNvGrpSpPr>
            <a:grpSpLocks/>
          </p:cNvGrpSpPr>
          <p:nvPr/>
        </p:nvGrpSpPr>
        <p:grpSpPr bwMode="auto">
          <a:xfrm>
            <a:off x="450850" y="1849438"/>
            <a:ext cx="8437563" cy="4559300"/>
            <a:chOff x="154891" y="1905681"/>
            <a:chExt cx="8436427" cy="4559651"/>
          </a:xfrm>
        </p:grpSpPr>
        <p:grpSp>
          <p:nvGrpSpPr>
            <p:cNvPr id="46376" name="Group 2"/>
            <p:cNvGrpSpPr>
              <a:grpSpLocks/>
            </p:cNvGrpSpPr>
            <p:nvPr/>
          </p:nvGrpSpPr>
          <p:grpSpPr bwMode="auto">
            <a:xfrm>
              <a:off x="1529396" y="2297655"/>
              <a:ext cx="648422" cy="418253"/>
              <a:chOff x="3053396" y="4304255"/>
              <a:chExt cx="648422" cy="418253"/>
            </a:xfrm>
          </p:grpSpPr>
          <p:sp>
            <p:nvSpPr>
              <p:cNvPr id="4642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2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77" name="Group 131"/>
            <p:cNvGrpSpPr>
              <a:grpSpLocks/>
            </p:cNvGrpSpPr>
            <p:nvPr/>
          </p:nvGrpSpPr>
          <p:grpSpPr bwMode="auto">
            <a:xfrm>
              <a:off x="373696" y="3097755"/>
              <a:ext cx="648422" cy="418253"/>
              <a:chOff x="3053396" y="4304255"/>
              <a:chExt cx="648422" cy="418253"/>
            </a:xfrm>
          </p:grpSpPr>
          <p:sp>
            <p:nvSpPr>
              <p:cNvPr id="4642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2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78" name="Group 135"/>
            <p:cNvGrpSpPr>
              <a:grpSpLocks/>
            </p:cNvGrpSpPr>
            <p:nvPr/>
          </p:nvGrpSpPr>
          <p:grpSpPr bwMode="auto">
            <a:xfrm>
              <a:off x="6037896" y="2551655"/>
              <a:ext cx="648422" cy="418253"/>
              <a:chOff x="3053396" y="4304255"/>
              <a:chExt cx="648422" cy="418253"/>
            </a:xfrm>
          </p:grpSpPr>
          <p:sp>
            <p:nvSpPr>
              <p:cNvPr id="4642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2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79" name="Group 138"/>
            <p:cNvGrpSpPr>
              <a:grpSpLocks/>
            </p:cNvGrpSpPr>
            <p:nvPr/>
          </p:nvGrpSpPr>
          <p:grpSpPr bwMode="auto">
            <a:xfrm>
              <a:off x="945196" y="5409155"/>
              <a:ext cx="648422" cy="418253"/>
              <a:chOff x="3053396" y="4304255"/>
              <a:chExt cx="648422" cy="418253"/>
            </a:xfrm>
          </p:grpSpPr>
          <p:sp>
            <p:nvSpPr>
              <p:cNvPr id="4642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2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0" name="Group 141"/>
            <p:cNvGrpSpPr>
              <a:grpSpLocks/>
            </p:cNvGrpSpPr>
            <p:nvPr/>
          </p:nvGrpSpPr>
          <p:grpSpPr bwMode="auto">
            <a:xfrm>
              <a:off x="526096" y="4786855"/>
              <a:ext cx="648422" cy="418253"/>
              <a:chOff x="3053396" y="4304255"/>
              <a:chExt cx="648422" cy="418253"/>
            </a:xfrm>
          </p:grpSpPr>
          <p:sp>
            <p:nvSpPr>
              <p:cNvPr id="4642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2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1" name="Group 144"/>
            <p:cNvGrpSpPr>
              <a:grpSpLocks/>
            </p:cNvGrpSpPr>
            <p:nvPr/>
          </p:nvGrpSpPr>
          <p:grpSpPr bwMode="auto">
            <a:xfrm>
              <a:off x="297496" y="4126455"/>
              <a:ext cx="648422" cy="418253"/>
              <a:chOff x="3053396" y="4304255"/>
              <a:chExt cx="648422" cy="418253"/>
            </a:xfrm>
          </p:grpSpPr>
          <p:sp>
            <p:nvSpPr>
              <p:cNvPr id="464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1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2" name="Group 147"/>
            <p:cNvGrpSpPr>
              <a:grpSpLocks/>
            </p:cNvGrpSpPr>
            <p:nvPr/>
          </p:nvGrpSpPr>
          <p:grpSpPr bwMode="auto">
            <a:xfrm>
              <a:off x="6787196" y="2983455"/>
              <a:ext cx="648422" cy="418253"/>
              <a:chOff x="3053396" y="4304255"/>
              <a:chExt cx="648422" cy="418253"/>
            </a:xfrm>
          </p:grpSpPr>
          <p:sp>
            <p:nvSpPr>
              <p:cNvPr id="464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1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3" name="Group 150"/>
            <p:cNvGrpSpPr>
              <a:grpSpLocks/>
            </p:cNvGrpSpPr>
            <p:nvPr/>
          </p:nvGrpSpPr>
          <p:grpSpPr bwMode="auto">
            <a:xfrm>
              <a:off x="3129596" y="2056355"/>
              <a:ext cx="648422" cy="418253"/>
              <a:chOff x="3053396" y="4304255"/>
              <a:chExt cx="648422" cy="418253"/>
            </a:xfrm>
          </p:grpSpPr>
          <p:sp>
            <p:nvSpPr>
              <p:cNvPr id="464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1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4" name="Group 153"/>
            <p:cNvGrpSpPr>
              <a:grpSpLocks/>
            </p:cNvGrpSpPr>
            <p:nvPr/>
          </p:nvGrpSpPr>
          <p:grpSpPr bwMode="auto">
            <a:xfrm>
              <a:off x="754696" y="2704055"/>
              <a:ext cx="648422" cy="418253"/>
              <a:chOff x="3053396" y="4304255"/>
              <a:chExt cx="648422" cy="418253"/>
            </a:xfrm>
          </p:grpSpPr>
          <p:sp>
            <p:nvSpPr>
              <p:cNvPr id="464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1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5" name="Group 156"/>
            <p:cNvGrpSpPr>
              <a:grpSpLocks/>
            </p:cNvGrpSpPr>
            <p:nvPr/>
          </p:nvGrpSpPr>
          <p:grpSpPr bwMode="auto">
            <a:xfrm>
              <a:off x="4043996" y="2030955"/>
              <a:ext cx="648422" cy="418253"/>
              <a:chOff x="3053396" y="4304255"/>
              <a:chExt cx="648422" cy="418253"/>
            </a:xfrm>
          </p:grpSpPr>
          <p:sp>
            <p:nvSpPr>
              <p:cNvPr id="464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1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6" name="Group 160"/>
            <p:cNvGrpSpPr>
              <a:grpSpLocks/>
            </p:cNvGrpSpPr>
            <p:nvPr/>
          </p:nvGrpSpPr>
          <p:grpSpPr bwMode="auto">
            <a:xfrm>
              <a:off x="7104696" y="5663155"/>
              <a:ext cx="648422" cy="418253"/>
              <a:chOff x="3053396" y="4304255"/>
              <a:chExt cx="648422" cy="418253"/>
            </a:xfrm>
          </p:grpSpPr>
          <p:sp>
            <p:nvSpPr>
              <p:cNvPr id="464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0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7" name="Group 163"/>
            <p:cNvGrpSpPr>
              <a:grpSpLocks/>
            </p:cNvGrpSpPr>
            <p:nvPr/>
          </p:nvGrpSpPr>
          <p:grpSpPr bwMode="auto">
            <a:xfrm>
              <a:off x="7942896" y="5015455"/>
              <a:ext cx="648422" cy="418253"/>
              <a:chOff x="3053396" y="4304255"/>
              <a:chExt cx="648422" cy="418253"/>
            </a:xfrm>
          </p:grpSpPr>
          <p:sp>
            <p:nvSpPr>
              <p:cNvPr id="464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0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8" name="Group 166"/>
            <p:cNvGrpSpPr>
              <a:grpSpLocks/>
            </p:cNvGrpSpPr>
            <p:nvPr/>
          </p:nvGrpSpPr>
          <p:grpSpPr bwMode="auto">
            <a:xfrm>
              <a:off x="7714296" y="4101055"/>
              <a:ext cx="648422" cy="418253"/>
              <a:chOff x="3053396" y="4304255"/>
              <a:chExt cx="648422" cy="418253"/>
            </a:xfrm>
          </p:grpSpPr>
          <p:sp>
            <p:nvSpPr>
              <p:cNvPr id="464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05"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89" name="Group 169"/>
            <p:cNvGrpSpPr>
              <a:grpSpLocks/>
            </p:cNvGrpSpPr>
            <p:nvPr/>
          </p:nvGrpSpPr>
          <p:grpSpPr bwMode="auto">
            <a:xfrm>
              <a:off x="4869496" y="5904455"/>
              <a:ext cx="648422" cy="418253"/>
              <a:chOff x="3053396" y="4304255"/>
              <a:chExt cx="648422" cy="418253"/>
            </a:xfrm>
          </p:grpSpPr>
          <p:sp>
            <p:nvSpPr>
              <p:cNvPr id="464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03"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90" name="Group 172"/>
            <p:cNvGrpSpPr>
              <a:grpSpLocks/>
            </p:cNvGrpSpPr>
            <p:nvPr/>
          </p:nvGrpSpPr>
          <p:grpSpPr bwMode="auto">
            <a:xfrm>
              <a:off x="3955096" y="6044155"/>
              <a:ext cx="648422" cy="418253"/>
              <a:chOff x="3053396" y="4304255"/>
              <a:chExt cx="648422" cy="418253"/>
            </a:xfrm>
          </p:grpSpPr>
          <p:sp>
            <p:nvSpPr>
              <p:cNvPr id="464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401"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6391" name="Group 175"/>
            <p:cNvGrpSpPr>
              <a:grpSpLocks/>
            </p:cNvGrpSpPr>
            <p:nvPr/>
          </p:nvGrpSpPr>
          <p:grpSpPr bwMode="auto">
            <a:xfrm>
              <a:off x="2735896" y="5891755"/>
              <a:ext cx="648422" cy="418253"/>
              <a:chOff x="3053396" y="4304255"/>
              <a:chExt cx="648422" cy="418253"/>
            </a:xfrm>
          </p:grpSpPr>
          <p:sp>
            <p:nvSpPr>
              <p:cNvPr id="463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399"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sp>
          <p:nvSpPr>
            <p:cNvPr id="46392"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6393"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6394"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6395"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6396"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6397"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grpSp>
      <p:sp>
        <p:nvSpPr>
          <p:cNvPr id="46085" name="Rectangle 3"/>
          <p:cNvSpPr txBox="1">
            <a:spLocks noChangeArrowheads="1"/>
          </p:cNvSpPr>
          <p:nvPr/>
        </p:nvSpPr>
        <p:spPr bwMode="auto">
          <a:xfrm>
            <a:off x="473075" y="1073150"/>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Wingdings" charset="0"/>
              <a:buNone/>
            </a:pPr>
            <a:r>
              <a:rPr lang="en-US">
                <a:latin typeface="Gill Sans MT" charset="0"/>
              </a:rPr>
              <a:t>… and regional networks may arise to connect access nets to ISPS </a:t>
            </a:r>
          </a:p>
        </p:txBody>
      </p:sp>
      <p:grpSp>
        <p:nvGrpSpPr>
          <p:cNvPr id="46086" name="Group 8"/>
          <p:cNvGrpSpPr>
            <a:grpSpLocks/>
          </p:cNvGrpSpPr>
          <p:nvPr/>
        </p:nvGrpSpPr>
        <p:grpSpPr bwMode="auto">
          <a:xfrm>
            <a:off x="4546600" y="3746500"/>
            <a:ext cx="3225800" cy="1117600"/>
            <a:chOff x="7848600" y="2044700"/>
            <a:chExt cx="3200399" cy="1371600"/>
          </a:xfrm>
        </p:grpSpPr>
        <p:sp>
          <p:nvSpPr>
            <p:cNvPr id="46293"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6294" name="Group 133"/>
            <p:cNvGrpSpPr>
              <a:grpSpLocks/>
            </p:cNvGrpSpPr>
            <p:nvPr/>
          </p:nvGrpSpPr>
          <p:grpSpPr bwMode="auto">
            <a:xfrm>
              <a:off x="8526482" y="2160804"/>
              <a:ext cx="532759" cy="184809"/>
              <a:chOff x="2356" y="1300"/>
              <a:chExt cx="555" cy="194"/>
            </a:xfrm>
          </p:grpSpPr>
          <p:sp>
            <p:nvSpPr>
              <p:cNvPr id="4636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6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7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71" name="Group 137"/>
              <p:cNvGrpSpPr>
                <a:grpSpLocks/>
              </p:cNvGrpSpPr>
              <p:nvPr/>
            </p:nvGrpSpPr>
            <p:grpSpPr bwMode="auto">
              <a:xfrm>
                <a:off x="2468" y="1332"/>
                <a:ext cx="310" cy="60"/>
                <a:chOff x="2468" y="1332"/>
                <a:chExt cx="310" cy="60"/>
              </a:xfrm>
            </p:grpSpPr>
            <p:sp>
              <p:nvSpPr>
                <p:cNvPr id="4637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7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72"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73"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6295" name="Straight Connector 10"/>
            <p:cNvCxnSpPr>
              <a:cxnSpLocks noChangeShapeType="1"/>
              <a:stCxn id="46373"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96"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97"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98"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99"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300"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301"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302"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303" name="Straight Connector 304"/>
            <p:cNvCxnSpPr>
              <a:cxnSpLocks noChangeShapeType="1"/>
              <a:endCxn id="46368"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304"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B</a:t>
              </a:r>
            </a:p>
          </p:txBody>
        </p:sp>
        <p:grpSp>
          <p:nvGrpSpPr>
            <p:cNvPr id="46305" name="Group 133"/>
            <p:cNvGrpSpPr>
              <a:grpSpLocks/>
            </p:cNvGrpSpPr>
            <p:nvPr/>
          </p:nvGrpSpPr>
          <p:grpSpPr bwMode="auto">
            <a:xfrm>
              <a:off x="9555206" y="2650627"/>
              <a:ext cx="532759" cy="184809"/>
              <a:chOff x="2356" y="1300"/>
              <a:chExt cx="555" cy="194"/>
            </a:xfrm>
          </p:grpSpPr>
          <p:sp>
            <p:nvSpPr>
              <p:cNvPr id="4636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6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6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63" name="Group 137"/>
              <p:cNvGrpSpPr>
                <a:grpSpLocks/>
              </p:cNvGrpSpPr>
              <p:nvPr/>
            </p:nvGrpSpPr>
            <p:grpSpPr bwMode="auto">
              <a:xfrm>
                <a:off x="2468" y="1332"/>
                <a:ext cx="310" cy="60"/>
                <a:chOff x="2468" y="1332"/>
                <a:chExt cx="310" cy="60"/>
              </a:xfrm>
            </p:grpSpPr>
            <p:sp>
              <p:nvSpPr>
                <p:cNvPr id="4636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6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6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6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06" name="Group 133"/>
            <p:cNvGrpSpPr>
              <a:grpSpLocks/>
            </p:cNvGrpSpPr>
            <p:nvPr/>
          </p:nvGrpSpPr>
          <p:grpSpPr bwMode="auto">
            <a:xfrm>
              <a:off x="8772607" y="2725609"/>
              <a:ext cx="532759" cy="184809"/>
              <a:chOff x="2356" y="1300"/>
              <a:chExt cx="555" cy="194"/>
            </a:xfrm>
          </p:grpSpPr>
          <p:sp>
            <p:nvSpPr>
              <p:cNvPr id="4635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5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5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55" name="Group 137"/>
              <p:cNvGrpSpPr>
                <a:grpSpLocks/>
              </p:cNvGrpSpPr>
              <p:nvPr/>
            </p:nvGrpSpPr>
            <p:grpSpPr bwMode="auto">
              <a:xfrm>
                <a:off x="2468" y="1332"/>
                <a:ext cx="310" cy="60"/>
                <a:chOff x="2468" y="1332"/>
                <a:chExt cx="310" cy="60"/>
              </a:xfrm>
            </p:grpSpPr>
            <p:sp>
              <p:nvSpPr>
                <p:cNvPr id="4635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5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56"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57"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07" name="Group 133"/>
            <p:cNvGrpSpPr>
              <a:grpSpLocks/>
            </p:cNvGrpSpPr>
            <p:nvPr/>
          </p:nvGrpSpPr>
          <p:grpSpPr bwMode="auto">
            <a:xfrm>
              <a:off x="9060908" y="2428111"/>
              <a:ext cx="532759" cy="184809"/>
              <a:chOff x="2356" y="1300"/>
              <a:chExt cx="555" cy="194"/>
            </a:xfrm>
          </p:grpSpPr>
          <p:sp>
            <p:nvSpPr>
              <p:cNvPr id="4634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4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4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47" name="Group 137"/>
              <p:cNvGrpSpPr>
                <a:grpSpLocks/>
              </p:cNvGrpSpPr>
              <p:nvPr/>
            </p:nvGrpSpPr>
            <p:grpSpPr bwMode="auto">
              <a:xfrm>
                <a:off x="2468" y="1332"/>
                <a:ext cx="310" cy="60"/>
                <a:chOff x="2468" y="1332"/>
                <a:chExt cx="310" cy="60"/>
              </a:xfrm>
            </p:grpSpPr>
            <p:sp>
              <p:nvSpPr>
                <p:cNvPr id="4635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5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48"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49"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08" name="Group 133"/>
            <p:cNvGrpSpPr>
              <a:grpSpLocks/>
            </p:cNvGrpSpPr>
            <p:nvPr/>
          </p:nvGrpSpPr>
          <p:grpSpPr bwMode="auto">
            <a:xfrm>
              <a:off x="10005281" y="2289952"/>
              <a:ext cx="532759" cy="184809"/>
              <a:chOff x="2356" y="1300"/>
              <a:chExt cx="555" cy="194"/>
            </a:xfrm>
          </p:grpSpPr>
          <p:sp>
            <p:nvSpPr>
              <p:cNvPr id="4633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3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3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39" name="Group 137"/>
              <p:cNvGrpSpPr>
                <a:grpSpLocks/>
              </p:cNvGrpSpPr>
              <p:nvPr/>
            </p:nvGrpSpPr>
            <p:grpSpPr bwMode="auto">
              <a:xfrm>
                <a:off x="2468" y="1332"/>
                <a:ext cx="310" cy="60"/>
                <a:chOff x="2468" y="1332"/>
                <a:chExt cx="310" cy="60"/>
              </a:xfrm>
            </p:grpSpPr>
            <p:sp>
              <p:nvSpPr>
                <p:cNvPr id="4634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4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40"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41"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09" name="Group 133"/>
            <p:cNvGrpSpPr>
              <a:grpSpLocks/>
            </p:cNvGrpSpPr>
            <p:nvPr/>
          </p:nvGrpSpPr>
          <p:grpSpPr bwMode="auto">
            <a:xfrm>
              <a:off x="10232661" y="2882876"/>
              <a:ext cx="532759" cy="184809"/>
              <a:chOff x="2356" y="1300"/>
              <a:chExt cx="555" cy="194"/>
            </a:xfrm>
          </p:grpSpPr>
          <p:sp>
            <p:nvSpPr>
              <p:cNvPr id="4632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2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3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31" name="Group 137"/>
              <p:cNvGrpSpPr>
                <a:grpSpLocks/>
              </p:cNvGrpSpPr>
              <p:nvPr/>
            </p:nvGrpSpPr>
            <p:grpSpPr bwMode="auto">
              <a:xfrm>
                <a:off x="2468" y="1332"/>
                <a:ext cx="310" cy="60"/>
                <a:chOff x="2468" y="1332"/>
                <a:chExt cx="310" cy="60"/>
              </a:xfrm>
            </p:grpSpPr>
            <p:sp>
              <p:nvSpPr>
                <p:cNvPr id="4633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3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32"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3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10" name="Group 133"/>
            <p:cNvGrpSpPr>
              <a:grpSpLocks/>
            </p:cNvGrpSpPr>
            <p:nvPr/>
          </p:nvGrpSpPr>
          <p:grpSpPr bwMode="auto">
            <a:xfrm>
              <a:off x="9330660" y="3072767"/>
              <a:ext cx="532759" cy="184809"/>
              <a:chOff x="2356" y="1300"/>
              <a:chExt cx="555" cy="194"/>
            </a:xfrm>
          </p:grpSpPr>
          <p:sp>
            <p:nvSpPr>
              <p:cNvPr id="463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23" name="Group 137"/>
              <p:cNvGrpSpPr>
                <a:grpSpLocks/>
              </p:cNvGrpSpPr>
              <p:nvPr/>
            </p:nvGrpSpPr>
            <p:grpSpPr bwMode="auto">
              <a:xfrm>
                <a:off x="2468" y="1332"/>
                <a:ext cx="310" cy="60"/>
                <a:chOff x="2468" y="1332"/>
                <a:chExt cx="310" cy="60"/>
              </a:xfrm>
            </p:grpSpPr>
            <p:sp>
              <p:nvSpPr>
                <p:cNvPr id="463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24"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25"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311" name="Group 133"/>
            <p:cNvGrpSpPr>
              <a:grpSpLocks/>
            </p:cNvGrpSpPr>
            <p:nvPr/>
          </p:nvGrpSpPr>
          <p:grpSpPr bwMode="auto">
            <a:xfrm>
              <a:off x="8438032" y="3018963"/>
              <a:ext cx="532759" cy="184809"/>
              <a:chOff x="2356" y="1300"/>
              <a:chExt cx="555" cy="194"/>
            </a:xfrm>
          </p:grpSpPr>
          <p:sp>
            <p:nvSpPr>
              <p:cNvPr id="463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3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3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315" name="Group 137"/>
              <p:cNvGrpSpPr>
                <a:grpSpLocks/>
              </p:cNvGrpSpPr>
              <p:nvPr/>
            </p:nvGrpSpPr>
            <p:grpSpPr bwMode="auto">
              <a:xfrm>
                <a:off x="2468" y="1332"/>
                <a:ext cx="310" cy="60"/>
                <a:chOff x="2468" y="1332"/>
                <a:chExt cx="310" cy="60"/>
              </a:xfrm>
            </p:grpSpPr>
            <p:sp>
              <p:nvSpPr>
                <p:cNvPr id="463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3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1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317"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6087" name="Group 331"/>
          <p:cNvGrpSpPr>
            <a:grpSpLocks/>
          </p:cNvGrpSpPr>
          <p:nvPr/>
        </p:nvGrpSpPr>
        <p:grpSpPr bwMode="auto">
          <a:xfrm>
            <a:off x="1803400" y="2755900"/>
            <a:ext cx="3467100" cy="1193800"/>
            <a:chOff x="7848600" y="2044700"/>
            <a:chExt cx="3200399" cy="1371600"/>
          </a:xfrm>
        </p:grpSpPr>
        <p:sp>
          <p:nvSpPr>
            <p:cNvPr id="46210"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6211" name="Group 133"/>
            <p:cNvGrpSpPr>
              <a:grpSpLocks/>
            </p:cNvGrpSpPr>
            <p:nvPr/>
          </p:nvGrpSpPr>
          <p:grpSpPr bwMode="auto">
            <a:xfrm>
              <a:off x="8526482" y="2160804"/>
              <a:ext cx="532759" cy="184809"/>
              <a:chOff x="2356" y="1300"/>
              <a:chExt cx="555" cy="194"/>
            </a:xfrm>
          </p:grpSpPr>
          <p:sp>
            <p:nvSpPr>
              <p:cNvPr id="4628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8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8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88" name="Group 137"/>
              <p:cNvGrpSpPr>
                <a:grpSpLocks/>
              </p:cNvGrpSpPr>
              <p:nvPr/>
            </p:nvGrpSpPr>
            <p:grpSpPr bwMode="auto">
              <a:xfrm>
                <a:off x="2468" y="1332"/>
                <a:ext cx="310" cy="60"/>
                <a:chOff x="2468" y="1332"/>
                <a:chExt cx="310" cy="60"/>
              </a:xfrm>
            </p:grpSpPr>
            <p:sp>
              <p:nvSpPr>
                <p:cNvPr id="4629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9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89"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90"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6212" name="Straight Connector 334"/>
            <p:cNvCxnSpPr>
              <a:cxnSpLocks noChangeShapeType="1"/>
              <a:stCxn id="46290"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3"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4"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5"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6"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7"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8"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19"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220" name="Straight Connector 342"/>
            <p:cNvCxnSpPr>
              <a:cxnSpLocks noChangeShapeType="1"/>
              <a:endCxn id="46285"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221"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A</a:t>
              </a:r>
            </a:p>
          </p:txBody>
        </p:sp>
        <p:grpSp>
          <p:nvGrpSpPr>
            <p:cNvPr id="46222" name="Group 133"/>
            <p:cNvGrpSpPr>
              <a:grpSpLocks/>
            </p:cNvGrpSpPr>
            <p:nvPr/>
          </p:nvGrpSpPr>
          <p:grpSpPr bwMode="auto">
            <a:xfrm>
              <a:off x="9555206" y="2650627"/>
              <a:ext cx="532759" cy="184809"/>
              <a:chOff x="2356" y="1300"/>
              <a:chExt cx="555" cy="194"/>
            </a:xfrm>
          </p:grpSpPr>
          <p:sp>
            <p:nvSpPr>
              <p:cNvPr id="4627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7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7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80" name="Group 137"/>
              <p:cNvGrpSpPr>
                <a:grpSpLocks/>
              </p:cNvGrpSpPr>
              <p:nvPr/>
            </p:nvGrpSpPr>
            <p:grpSpPr bwMode="auto">
              <a:xfrm>
                <a:off x="2468" y="1332"/>
                <a:ext cx="310" cy="60"/>
                <a:chOff x="2468" y="1332"/>
                <a:chExt cx="310" cy="60"/>
              </a:xfrm>
            </p:grpSpPr>
            <p:sp>
              <p:nvSpPr>
                <p:cNvPr id="4628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8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81"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82"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3" name="Group 133"/>
            <p:cNvGrpSpPr>
              <a:grpSpLocks/>
            </p:cNvGrpSpPr>
            <p:nvPr/>
          </p:nvGrpSpPr>
          <p:grpSpPr bwMode="auto">
            <a:xfrm>
              <a:off x="8772607" y="2725609"/>
              <a:ext cx="532759" cy="184809"/>
              <a:chOff x="2356" y="1300"/>
              <a:chExt cx="555" cy="194"/>
            </a:xfrm>
          </p:grpSpPr>
          <p:sp>
            <p:nvSpPr>
              <p:cNvPr id="4626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7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7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72" name="Group 137"/>
              <p:cNvGrpSpPr>
                <a:grpSpLocks/>
              </p:cNvGrpSpPr>
              <p:nvPr/>
            </p:nvGrpSpPr>
            <p:grpSpPr bwMode="auto">
              <a:xfrm>
                <a:off x="2468" y="1332"/>
                <a:ext cx="310" cy="60"/>
                <a:chOff x="2468" y="1332"/>
                <a:chExt cx="310" cy="60"/>
              </a:xfrm>
            </p:grpSpPr>
            <p:sp>
              <p:nvSpPr>
                <p:cNvPr id="4627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7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73"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74"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4" name="Group 133"/>
            <p:cNvGrpSpPr>
              <a:grpSpLocks/>
            </p:cNvGrpSpPr>
            <p:nvPr/>
          </p:nvGrpSpPr>
          <p:grpSpPr bwMode="auto">
            <a:xfrm>
              <a:off x="9060908" y="2428111"/>
              <a:ext cx="532759" cy="184809"/>
              <a:chOff x="2356" y="1300"/>
              <a:chExt cx="555" cy="194"/>
            </a:xfrm>
          </p:grpSpPr>
          <p:sp>
            <p:nvSpPr>
              <p:cNvPr id="4626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6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6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64" name="Group 137"/>
              <p:cNvGrpSpPr>
                <a:grpSpLocks/>
              </p:cNvGrpSpPr>
              <p:nvPr/>
            </p:nvGrpSpPr>
            <p:grpSpPr bwMode="auto">
              <a:xfrm>
                <a:off x="2468" y="1332"/>
                <a:ext cx="310" cy="60"/>
                <a:chOff x="2468" y="1332"/>
                <a:chExt cx="310" cy="60"/>
              </a:xfrm>
            </p:grpSpPr>
            <p:sp>
              <p:nvSpPr>
                <p:cNvPr id="4626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65"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66"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5" name="Group 133"/>
            <p:cNvGrpSpPr>
              <a:grpSpLocks/>
            </p:cNvGrpSpPr>
            <p:nvPr/>
          </p:nvGrpSpPr>
          <p:grpSpPr bwMode="auto">
            <a:xfrm>
              <a:off x="10005281" y="2289952"/>
              <a:ext cx="532759" cy="184809"/>
              <a:chOff x="2356" y="1300"/>
              <a:chExt cx="555" cy="194"/>
            </a:xfrm>
          </p:grpSpPr>
          <p:sp>
            <p:nvSpPr>
              <p:cNvPr id="4625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5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5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56" name="Group 137"/>
              <p:cNvGrpSpPr>
                <a:grpSpLocks/>
              </p:cNvGrpSpPr>
              <p:nvPr/>
            </p:nvGrpSpPr>
            <p:grpSpPr bwMode="auto">
              <a:xfrm>
                <a:off x="2468" y="1332"/>
                <a:ext cx="310" cy="60"/>
                <a:chOff x="2468" y="1332"/>
                <a:chExt cx="310" cy="60"/>
              </a:xfrm>
            </p:grpSpPr>
            <p:sp>
              <p:nvSpPr>
                <p:cNvPr id="4625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6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57"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58"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6" name="Group 133"/>
            <p:cNvGrpSpPr>
              <a:grpSpLocks/>
            </p:cNvGrpSpPr>
            <p:nvPr/>
          </p:nvGrpSpPr>
          <p:grpSpPr bwMode="auto">
            <a:xfrm>
              <a:off x="10232661" y="2882876"/>
              <a:ext cx="532759" cy="184809"/>
              <a:chOff x="2356" y="1300"/>
              <a:chExt cx="555" cy="194"/>
            </a:xfrm>
          </p:grpSpPr>
          <p:sp>
            <p:nvSpPr>
              <p:cNvPr id="4624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4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4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48" name="Group 137"/>
              <p:cNvGrpSpPr>
                <a:grpSpLocks/>
              </p:cNvGrpSpPr>
              <p:nvPr/>
            </p:nvGrpSpPr>
            <p:grpSpPr bwMode="auto">
              <a:xfrm>
                <a:off x="2468" y="1332"/>
                <a:ext cx="310" cy="60"/>
                <a:chOff x="2468" y="1332"/>
                <a:chExt cx="310" cy="60"/>
              </a:xfrm>
            </p:grpSpPr>
            <p:sp>
              <p:nvSpPr>
                <p:cNvPr id="4625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5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49"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50"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7" name="Group 133"/>
            <p:cNvGrpSpPr>
              <a:grpSpLocks/>
            </p:cNvGrpSpPr>
            <p:nvPr/>
          </p:nvGrpSpPr>
          <p:grpSpPr bwMode="auto">
            <a:xfrm>
              <a:off x="9330660" y="3072767"/>
              <a:ext cx="532759" cy="184809"/>
              <a:chOff x="2356" y="1300"/>
              <a:chExt cx="555" cy="194"/>
            </a:xfrm>
          </p:grpSpPr>
          <p:sp>
            <p:nvSpPr>
              <p:cNvPr id="4623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40" name="Group 137"/>
              <p:cNvGrpSpPr>
                <a:grpSpLocks/>
              </p:cNvGrpSpPr>
              <p:nvPr/>
            </p:nvGrpSpPr>
            <p:grpSpPr bwMode="auto">
              <a:xfrm>
                <a:off x="2468" y="1332"/>
                <a:ext cx="310" cy="60"/>
                <a:chOff x="2468" y="1332"/>
                <a:chExt cx="310" cy="60"/>
              </a:xfrm>
            </p:grpSpPr>
            <p:sp>
              <p:nvSpPr>
                <p:cNvPr id="462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41"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42"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228" name="Group 133"/>
            <p:cNvGrpSpPr>
              <a:grpSpLocks/>
            </p:cNvGrpSpPr>
            <p:nvPr/>
          </p:nvGrpSpPr>
          <p:grpSpPr bwMode="auto">
            <a:xfrm>
              <a:off x="8438032" y="3018963"/>
              <a:ext cx="532759" cy="184809"/>
              <a:chOff x="2356" y="1300"/>
              <a:chExt cx="555" cy="194"/>
            </a:xfrm>
          </p:grpSpPr>
          <p:sp>
            <p:nvSpPr>
              <p:cNvPr id="462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32" name="Group 137"/>
              <p:cNvGrpSpPr>
                <a:grpSpLocks/>
              </p:cNvGrpSpPr>
              <p:nvPr/>
            </p:nvGrpSpPr>
            <p:grpSpPr bwMode="auto">
              <a:xfrm>
                <a:off x="2468" y="1332"/>
                <a:ext cx="310" cy="60"/>
                <a:chOff x="2468" y="1332"/>
                <a:chExt cx="310" cy="60"/>
              </a:xfrm>
            </p:grpSpPr>
            <p:sp>
              <p:nvSpPr>
                <p:cNvPr id="462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33"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34"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6088" name="Group 416"/>
          <p:cNvGrpSpPr>
            <a:grpSpLocks/>
          </p:cNvGrpSpPr>
          <p:nvPr/>
        </p:nvGrpSpPr>
        <p:grpSpPr bwMode="auto">
          <a:xfrm>
            <a:off x="1498600" y="4165600"/>
            <a:ext cx="3086100" cy="1168400"/>
            <a:chOff x="7848600" y="2044700"/>
            <a:chExt cx="3200399" cy="1371600"/>
          </a:xfrm>
        </p:grpSpPr>
        <p:sp>
          <p:nvSpPr>
            <p:cNvPr id="46127"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6128" name="Group 133"/>
            <p:cNvGrpSpPr>
              <a:grpSpLocks/>
            </p:cNvGrpSpPr>
            <p:nvPr/>
          </p:nvGrpSpPr>
          <p:grpSpPr bwMode="auto">
            <a:xfrm>
              <a:off x="8526482" y="2160804"/>
              <a:ext cx="532759" cy="184809"/>
              <a:chOff x="2356" y="1300"/>
              <a:chExt cx="555" cy="194"/>
            </a:xfrm>
          </p:grpSpPr>
          <p:sp>
            <p:nvSpPr>
              <p:cNvPr id="46202"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20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0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205" name="Group 137"/>
              <p:cNvGrpSpPr>
                <a:grpSpLocks/>
              </p:cNvGrpSpPr>
              <p:nvPr/>
            </p:nvGrpSpPr>
            <p:grpSpPr bwMode="auto">
              <a:xfrm>
                <a:off x="2468" y="1332"/>
                <a:ext cx="310" cy="60"/>
                <a:chOff x="2468" y="1332"/>
                <a:chExt cx="310" cy="60"/>
              </a:xfrm>
            </p:grpSpPr>
            <p:sp>
              <p:nvSpPr>
                <p:cNvPr id="4620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0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06"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7"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6129" name="Straight Connector 419"/>
            <p:cNvCxnSpPr>
              <a:cxnSpLocks noChangeShapeType="1"/>
              <a:stCxn id="46207"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0"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1"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2"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3"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4"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5"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6"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6137" name="Straight Connector 427"/>
            <p:cNvCxnSpPr>
              <a:cxnSpLocks noChangeShapeType="1"/>
              <a:endCxn id="46202"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6138" name="TextBox 428"/>
            <p:cNvSpPr txBox="1">
              <a:spLocks noChangeArrowheads="1"/>
            </p:cNvSpPr>
            <p:nvPr/>
          </p:nvSpPr>
          <p:spPr bwMode="auto">
            <a:xfrm>
              <a:off x="7958081" y="2471292"/>
              <a:ext cx="876536"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C</a:t>
              </a:r>
            </a:p>
          </p:txBody>
        </p:sp>
        <p:grpSp>
          <p:nvGrpSpPr>
            <p:cNvPr id="46139" name="Group 133"/>
            <p:cNvGrpSpPr>
              <a:grpSpLocks/>
            </p:cNvGrpSpPr>
            <p:nvPr/>
          </p:nvGrpSpPr>
          <p:grpSpPr bwMode="auto">
            <a:xfrm>
              <a:off x="9555206" y="2650627"/>
              <a:ext cx="532759" cy="184809"/>
              <a:chOff x="2356" y="1300"/>
              <a:chExt cx="555" cy="194"/>
            </a:xfrm>
          </p:grpSpPr>
          <p:sp>
            <p:nvSpPr>
              <p:cNvPr id="4619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9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9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97" name="Group 137"/>
              <p:cNvGrpSpPr>
                <a:grpSpLocks/>
              </p:cNvGrpSpPr>
              <p:nvPr/>
            </p:nvGrpSpPr>
            <p:grpSpPr bwMode="auto">
              <a:xfrm>
                <a:off x="2468" y="1332"/>
                <a:ext cx="310" cy="60"/>
                <a:chOff x="2468" y="1332"/>
                <a:chExt cx="310" cy="60"/>
              </a:xfrm>
            </p:grpSpPr>
            <p:sp>
              <p:nvSpPr>
                <p:cNvPr id="4620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0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98"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9"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0" name="Group 133"/>
            <p:cNvGrpSpPr>
              <a:grpSpLocks/>
            </p:cNvGrpSpPr>
            <p:nvPr/>
          </p:nvGrpSpPr>
          <p:grpSpPr bwMode="auto">
            <a:xfrm>
              <a:off x="8772607" y="2725609"/>
              <a:ext cx="532759" cy="184809"/>
              <a:chOff x="2356" y="1300"/>
              <a:chExt cx="555" cy="194"/>
            </a:xfrm>
          </p:grpSpPr>
          <p:sp>
            <p:nvSpPr>
              <p:cNvPr id="4618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8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8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89" name="Group 137"/>
              <p:cNvGrpSpPr>
                <a:grpSpLocks/>
              </p:cNvGrpSpPr>
              <p:nvPr/>
            </p:nvGrpSpPr>
            <p:grpSpPr bwMode="auto">
              <a:xfrm>
                <a:off x="2468" y="1332"/>
                <a:ext cx="310" cy="60"/>
                <a:chOff x="2468" y="1332"/>
                <a:chExt cx="310" cy="60"/>
              </a:xfrm>
            </p:grpSpPr>
            <p:sp>
              <p:nvSpPr>
                <p:cNvPr id="4619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9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90"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1"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1" name="Group 133"/>
            <p:cNvGrpSpPr>
              <a:grpSpLocks/>
            </p:cNvGrpSpPr>
            <p:nvPr/>
          </p:nvGrpSpPr>
          <p:grpSpPr bwMode="auto">
            <a:xfrm>
              <a:off x="9060908" y="2428111"/>
              <a:ext cx="532759" cy="184809"/>
              <a:chOff x="2356" y="1300"/>
              <a:chExt cx="555" cy="194"/>
            </a:xfrm>
          </p:grpSpPr>
          <p:sp>
            <p:nvSpPr>
              <p:cNvPr id="4617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7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8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81" name="Group 137"/>
              <p:cNvGrpSpPr>
                <a:grpSpLocks/>
              </p:cNvGrpSpPr>
              <p:nvPr/>
            </p:nvGrpSpPr>
            <p:grpSpPr bwMode="auto">
              <a:xfrm>
                <a:off x="2468" y="1332"/>
                <a:ext cx="310" cy="60"/>
                <a:chOff x="2468" y="1332"/>
                <a:chExt cx="310" cy="60"/>
              </a:xfrm>
            </p:grpSpPr>
            <p:sp>
              <p:nvSpPr>
                <p:cNvPr id="4618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8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82"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83"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2" name="Group 133"/>
            <p:cNvGrpSpPr>
              <a:grpSpLocks/>
            </p:cNvGrpSpPr>
            <p:nvPr/>
          </p:nvGrpSpPr>
          <p:grpSpPr bwMode="auto">
            <a:xfrm>
              <a:off x="10005281" y="2289952"/>
              <a:ext cx="532759" cy="184809"/>
              <a:chOff x="2356" y="1300"/>
              <a:chExt cx="555" cy="194"/>
            </a:xfrm>
          </p:grpSpPr>
          <p:sp>
            <p:nvSpPr>
              <p:cNvPr id="4617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7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7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73" name="Group 137"/>
              <p:cNvGrpSpPr>
                <a:grpSpLocks/>
              </p:cNvGrpSpPr>
              <p:nvPr/>
            </p:nvGrpSpPr>
            <p:grpSpPr bwMode="auto">
              <a:xfrm>
                <a:off x="2468" y="1332"/>
                <a:ext cx="310" cy="60"/>
                <a:chOff x="2468" y="1332"/>
                <a:chExt cx="310" cy="60"/>
              </a:xfrm>
            </p:grpSpPr>
            <p:sp>
              <p:nvSpPr>
                <p:cNvPr id="4617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7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74"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5"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3" name="Group 133"/>
            <p:cNvGrpSpPr>
              <a:grpSpLocks/>
            </p:cNvGrpSpPr>
            <p:nvPr/>
          </p:nvGrpSpPr>
          <p:grpSpPr bwMode="auto">
            <a:xfrm>
              <a:off x="10232661" y="2882876"/>
              <a:ext cx="532759" cy="184809"/>
              <a:chOff x="2356" y="1300"/>
              <a:chExt cx="555" cy="194"/>
            </a:xfrm>
          </p:grpSpPr>
          <p:sp>
            <p:nvSpPr>
              <p:cNvPr id="4616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6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6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65" name="Group 137"/>
              <p:cNvGrpSpPr>
                <a:grpSpLocks/>
              </p:cNvGrpSpPr>
              <p:nvPr/>
            </p:nvGrpSpPr>
            <p:grpSpPr bwMode="auto">
              <a:xfrm>
                <a:off x="2468" y="1332"/>
                <a:ext cx="310" cy="60"/>
                <a:chOff x="2468" y="1332"/>
                <a:chExt cx="310" cy="60"/>
              </a:xfrm>
            </p:grpSpPr>
            <p:sp>
              <p:nvSpPr>
                <p:cNvPr id="4616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6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66"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7"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4" name="Group 133"/>
            <p:cNvGrpSpPr>
              <a:grpSpLocks/>
            </p:cNvGrpSpPr>
            <p:nvPr/>
          </p:nvGrpSpPr>
          <p:grpSpPr bwMode="auto">
            <a:xfrm>
              <a:off x="9330660" y="3072767"/>
              <a:ext cx="532759" cy="184809"/>
              <a:chOff x="2356" y="1300"/>
              <a:chExt cx="555" cy="194"/>
            </a:xfrm>
          </p:grpSpPr>
          <p:sp>
            <p:nvSpPr>
              <p:cNvPr id="4615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5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5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57" name="Group 137"/>
              <p:cNvGrpSpPr>
                <a:grpSpLocks/>
              </p:cNvGrpSpPr>
              <p:nvPr/>
            </p:nvGrpSpPr>
            <p:grpSpPr bwMode="auto">
              <a:xfrm>
                <a:off x="2468" y="1332"/>
                <a:ext cx="310" cy="60"/>
                <a:chOff x="2468" y="1332"/>
                <a:chExt cx="310" cy="60"/>
              </a:xfrm>
            </p:grpSpPr>
            <p:sp>
              <p:nvSpPr>
                <p:cNvPr id="4616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6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58"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9"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45" name="Group 133"/>
            <p:cNvGrpSpPr>
              <a:grpSpLocks/>
            </p:cNvGrpSpPr>
            <p:nvPr/>
          </p:nvGrpSpPr>
          <p:grpSpPr bwMode="auto">
            <a:xfrm>
              <a:off x="8438032" y="3018963"/>
              <a:ext cx="532759" cy="184809"/>
              <a:chOff x="2356" y="1300"/>
              <a:chExt cx="555" cy="194"/>
            </a:xfrm>
          </p:grpSpPr>
          <p:sp>
            <p:nvSpPr>
              <p:cNvPr id="4614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614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14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6149" name="Group 137"/>
              <p:cNvGrpSpPr>
                <a:grpSpLocks/>
              </p:cNvGrpSpPr>
              <p:nvPr/>
            </p:nvGrpSpPr>
            <p:grpSpPr bwMode="auto">
              <a:xfrm>
                <a:off x="2468" y="1332"/>
                <a:ext cx="310" cy="60"/>
                <a:chOff x="2468" y="1332"/>
                <a:chExt cx="310" cy="60"/>
              </a:xfrm>
            </p:grpSpPr>
            <p:sp>
              <p:nvSpPr>
                <p:cNvPr id="4615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5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150"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1"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cxnSp>
        <p:nvCxnSpPr>
          <p:cNvPr id="46089" name="Straight Connector 12"/>
          <p:cNvCxnSpPr>
            <a:cxnSpLocks noChangeShapeType="1"/>
            <a:endCxn id="46287"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0" name="Straight Connector 500"/>
          <p:cNvCxnSpPr>
            <a:cxnSpLocks noChangeShapeType="1"/>
            <a:stCxn id="46412" idx="8"/>
            <a:endCxn id="46110"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1" name="Straight Connector 501"/>
          <p:cNvCxnSpPr>
            <a:cxnSpLocks noChangeShapeType="1"/>
            <a:endCxn id="46110"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2" name="Straight Connector 502"/>
          <p:cNvCxnSpPr>
            <a:cxnSpLocks noChangeShapeType="1"/>
            <a:endCxn id="46255"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3" name="Straight Connector 503"/>
          <p:cNvCxnSpPr>
            <a:cxnSpLocks noChangeShapeType="1"/>
            <a:endCxn id="46255"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4" name="Straight Connector 504"/>
          <p:cNvCxnSpPr>
            <a:cxnSpLocks noChangeShapeType="1"/>
            <a:endCxn id="46338"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5"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6" name="Straight Connector 506"/>
          <p:cNvCxnSpPr>
            <a:cxnSpLocks noChangeShapeType="1"/>
            <a:stCxn id="46404" idx="4"/>
            <a:endCxn id="46333"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7"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8" name="Straight Connector 508"/>
          <p:cNvCxnSpPr>
            <a:cxnSpLocks noChangeShapeType="1"/>
            <a:endCxn id="46320"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099" name="Straight Connector 509"/>
          <p:cNvCxnSpPr>
            <a:cxnSpLocks noChangeShapeType="1"/>
            <a:stCxn id="46402" idx="0"/>
            <a:endCxn id="46108"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0"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1" name="Straight Connector 511"/>
          <p:cNvCxnSpPr>
            <a:cxnSpLocks noChangeShapeType="1"/>
            <a:stCxn id="46399"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2"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3" name="Straight Connector 513"/>
          <p:cNvCxnSpPr>
            <a:cxnSpLocks noChangeShapeType="1"/>
            <a:stCxn id="46421"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04" name="Straight Connector 514"/>
          <p:cNvCxnSpPr>
            <a:cxnSpLocks noChangeShapeType="1"/>
            <a:endCxn id="46110"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6105" name="Group 20"/>
          <p:cNvGrpSpPr>
            <a:grpSpLocks/>
          </p:cNvGrpSpPr>
          <p:nvPr/>
        </p:nvGrpSpPr>
        <p:grpSpPr bwMode="auto">
          <a:xfrm>
            <a:off x="4713288" y="2871788"/>
            <a:ext cx="2117725" cy="1082675"/>
            <a:chOff x="4712800" y="2871032"/>
            <a:chExt cx="2117908" cy="1082781"/>
          </a:xfrm>
        </p:grpSpPr>
        <p:grpSp>
          <p:nvGrpSpPr>
            <p:cNvPr id="46122" name="Group 16"/>
            <p:cNvGrpSpPr>
              <a:grpSpLocks/>
            </p:cNvGrpSpPr>
            <p:nvPr/>
          </p:nvGrpSpPr>
          <p:grpSpPr bwMode="auto">
            <a:xfrm>
              <a:off x="5677190" y="2871032"/>
              <a:ext cx="530938" cy="338554"/>
              <a:chOff x="5573768" y="2726239"/>
              <a:chExt cx="530938" cy="338554"/>
            </a:xfrm>
          </p:grpSpPr>
          <p:sp>
            <p:nvSpPr>
              <p:cNvPr id="46125"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6126"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6123"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24"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06" name="Group 39937"/>
          <p:cNvGrpSpPr>
            <a:grpSpLocks/>
          </p:cNvGrpSpPr>
          <p:nvPr/>
        </p:nvGrpSpPr>
        <p:grpSpPr bwMode="auto">
          <a:xfrm>
            <a:off x="3692525" y="3789363"/>
            <a:ext cx="1538288" cy="585787"/>
            <a:chOff x="3692946" y="3789212"/>
            <a:chExt cx="1537885" cy="585306"/>
          </a:xfrm>
        </p:grpSpPr>
        <p:cxnSp>
          <p:nvCxnSpPr>
            <p:cNvPr id="46116" name="Straight Connector 515"/>
            <p:cNvCxnSpPr>
              <a:cxnSpLocks noChangeShapeType="1"/>
              <a:stCxn id="46172"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6117" name="Group 518"/>
            <p:cNvGrpSpPr>
              <a:grpSpLocks/>
            </p:cNvGrpSpPr>
            <p:nvPr/>
          </p:nvGrpSpPr>
          <p:grpSpPr bwMode="auto">
            <a:xfrm>
              <a:off x="3932901" y="3934211"/>
              <a:ext cx="530938" cy="338554"/>
              <a:chOff x="5573768" y="2726239"/>
              <a:chExt cx="530938" cy="338554"/>
            </a:xfrm>
          </p:grpSpPr>
          <p:sp>
            <p:nvSpPr>
              <p:cNvPr id="46120"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6121"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6118" name="Straight Connector 519"/>
            <p:cNvCxnSpPr>
              <a:cxnSpLocks noChangeShapeType="1"/>
              <a:stCxn id="46120" idx="6"/>
              <a:endCxn id="46372"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19"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6107" name="Group 39939"/>
          <p:cNvGrpSpPr>
            <a:grpSpLocks/>
          </p:cNvGrpSpPr>
          <p:nvPr/>
        </p:nvGrpSpPr>
        <p:grpSpPr bwMode="auto">
          <a:xfrm>
            <a:off x="2406650" y="3633788"/>
            <a:ext cx="2901950" cy="1296987"/>
            <a:chOff x="2407287" y="3633041"/>
            <a:chExt cx="2900648" cy="1297685"/>
          </a:xfrm>
        </p:grpSpPr>
        <p:cxnSp>
          <p:nvCxnSpPr>
            <p:cNvPr id="46113" name="Straight Connector 7"/>
            <p:cNvCxnSpPr>
              <a:cxnSpLocks noChangeShapeType="1"/>
              <a:stCxn id="46245" idx="5"/>
              <a:endCxn id="46370"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14" name="Straight Connector 415"/>
            <p:cNvCxnSpPr>
              <a:cxnSpLocks noChangeShapeType="1"/>
              <a:endCxn id="46204"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6115" name="Straight Connector 523"/>
            <p:cNvCxnSpPr>
              <a:cxnSpLocks noChangeShapeType="1"/>
              <a:stCxn id="46167"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6108"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en-US"/>
          </a:p>
        </p:txBody>
      </p:sp>
      <p:sp>
        <p:nvSpPr>
          <p:cNvPr id="46109"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regional net</a:t>
            </a:r>
          </a:p>
        </p:txBody>
      </p:sp>
      <p:sp>
        <p:nvSpPr>
          <p:cNvPr id="46110"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en-US"/>
          </a:p>
        </p:txBody>
      </p:sp>
      <p:cxnSp>
        <p:nvCxnSpPr>
          <p:cNvPr id="46111" name="Straight Connector 39941"/>
          <p:cNvCxnSpPr>
            <a:cxnSpLocks noChangeShapeType="1"/>
            <a:stCxn id="46110" idx="0"/>
            <a:endCxn id="46233"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6112" name="Straight Connector 524"/>
          <p:cNvCxnSpPr>
            <a:cxnSpLocks noChangeShapeType="1"/>
            <a:endCxn id="46206"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50" name="Rectangle 2"/>
          <p:cNvSpPr txBox="1">
            <a:spLocks noChangeArrowheads="1"/>
          </p:cNvSpPr>
          <p:nvPr/>
        </p:nvSpPr>
        <p:spPr>
          <a:xfrm>
            <a:off x="457200" y="152400"/>
            <a:ext cx="8096250" cy="65087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z="3600" dirty="0" smtClean="0">
                <a:latin typeface="Arial"/>
                <a:ea typeface="MS PGothic" charset="0"/>
                <a:cs typeface="Arial"/>
              </a:rPr>
              <a:t>Internet structure: network of networks</a:t>
            </a:r>
            <a:endParaRPr lang="en-US" dirty="0">
              <a:latin typeface="Arial"/>
              <a:ea typeface="MS PGothic" charset="0"/>
              <a:cs typeface="Arial"/>
            </a:endParaRPr>
          </a:p>
        </p:txBody>
      </p:sp>
    </p:spTree>
    <p:extLst>
      <p:ext uri="{BB962C8B-B14F-4D97-AF65-F5344CB8AC3E}">
        <p14:creationId xmlns:p14="http://schemas.microsoft.com/office/powerpoint/2010/main" val="10043296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5"/>
          <p:cNvGrpSpPr>
            <a:grpSpLocks/>
          </p:cNvGrpSpPr>
          <p:nvPr/>
        </p:nvGrpSpPr>
        <p:grpSpPr bwMode="auto">
          <a:xfrm>
            <a:off x="450850" y="1849438"/>
            <a:ext cx="8437563" cy="4559300"/>
            <a:chOff x="154891" y="1905681"/>
            <a:chExt cx="8436427" cy="4559651"/>
          </a:xfrm>
        </p:grpSpPr>
        <p:grpSp>
          <p:nvGrpSpPr>
            <p:cNvPr id="47411" name="Group 2"/>
            <p:cNvGrpSpPr>
              <a:grpSpLocks/>
            </p:cNvGrpSpPr>
            <p:nvPr/>
          </p:nvGrpSpPr>
          <p:grpSpPr bwMode="auto">
            <a:xfrm>
              <a:off x="1529396" y="2297655"/>
              <a:ext cx="648422" cy="418253"/>
              <a:chOff x="3053396" y="4304255"/>
              <a:chExt cx="648422" cy="418253"/>
            </a:xfrm>
          </p:grpSpPr>
          <p:sp>
            <p:nvSpPr>
              <p:cNvPr id="4746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64"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2" name="Group 131"/>
            <p:cNvGrpSpPr>
              <a:grpSpLocks/>
            </p:cNvGrpSpPr>
            <p:nvPr/>
          </p:nvGrpSpPr>
          <p:grpSpPr bwMode="auto">
            <a:xfrm>
              <a:off x="373696" y="3097755"/>
              <a:ext cx="648422" cy="418253"/>
              <a:chOff x="3053396" y="4304255"/>
              <a:chExt cx="648422" cy="418253"/>
            </a:xfrm>
          </p:grpSpPr>
          <p:sp>
            <p:nvSpPr>
              <p:cNvPr id="4746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62"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3" name="Group 135"/>
            <p:cNvGrpSpPr>
              <a:grpSpLocks/>
            </p:cNvGrpSpPr>
            <p:nvPr/>
          </p:nvGrpSpPr>
          <p:grpSpPr bwMode="auto">
            <a:xfrm>
              <a:off x="6037896" y="2551655"/>
              <a:ext cx="648422" cy="418253"/>
              <a:chOff x="3053396" y="4304255"/>
              <a:chExt cx="648422" cy="418253"/>
            </a:xfrm>
          </p:grpSpPr>
          <p:sp>
            <p:nvSpPr>
              <p:cNvPr id="4745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60"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4" name="Group 138"/>
            <p:cNvGrpSpPr>
              <a:grpSpLocks/>
            </p:cNvGrpSpPr>
            <p:nvPr/>
          </p:nvGrpSpPr>
          <p:grpSpPr bwMode="auto">
            <a:xfrm>
              <a:off x="945196" y="5409155"/>
              <a:ext cx="648422" cy="418253"/>
              <a:chOff x="3053396" y="4304255"/>
              <a:chExt cx="648422" cy="418253"/>
            </a:xfrm>
          </p:grpSpPr>
          <p:sp>
            <p:nvSpPr>
              <p:cNvPr id="4745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58"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5" name="Group 141"/>
            <p:cNvGrpSpPr>
              <a:grpSpLocks/>
            </p:cNvGrpSpPr>
            <p:nvPr/>
          </p:nvGrpSpPr>
          <p:grpSpPr bwMode="auto">
            <a:xfrm>
              <a:off x="526096" y="4786855"/>
              <a:ext cx="648422" cy="418253"/>
              <a:chOff x="3053396" y="4304255"/>
              <a:chExt cx="648422" cy="418253"/>
            </a:xfrm>
          </p:grpSpPr>
          <p:sp>
            <p:nvSpPr>
              <p:cNvPr id="4745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56"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6" name="Group 144"/>
            <p:cNvGrpSpPr>
              <a:grpSpLocks/>
            </p:cNvGrpSpPr>
            <p:nvPr/>
          </p:nvGrpSpPr>
          <p:grpSpPr bwMode="auto">
            <a:xfrm>
              <a:off x="297496" y="4126455"/>
              <a:ext cx="648422" cy="418253"/>
              <a:chOff x="3053396" y="4304255"/>
              <a:chExt cx="648422" cy="418253"/>
            </a:xfrm>
          </p:grpSpPr>
          <p:sp>
            <p:nvSpPr>
              <p:cNvPr id="4745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54"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7" name="Group 147"/>
            <p:cNvGrpSpPr>
              <a:grpSpLocks/>
            </p:cNvGrpSpPr>
            <p:nvPr/>
          </p:nvGrpSpPr>
          <p:grpSpPr bwMode="auto">
            <a:xfrm>
              <a:off x="6787196" y="2983455"/>
              <a:ext cx="648422" cy="418253"/>
              <a:chOff x="3053396" y="4304255"/>
              <a:chExt cx="648422" cy="418253"/>
            </a:xfrm>
          </p:grpSpPr>
          <p:sp>
            <p:nvSpPr>
              <p:cNvPr id="4745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52"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8" name="Group 150"/>
            <p:cNvGrpSpPr>
              <a:grpSpLocks/>
            </p:cNvGrpSpPr>
            <p:nvPr/>
          </p:nvGrpSpPr>
          <p:grpSpPr bwMode="auto">
            <a:xfrm>
              <a:off x="3129596" y="2056355"/>
              <a:ext cx="648422" cy="418253"/>
              <a:chOff x="3053396" y="4304255"/>
              <a:chExt cx="648422" cy="418253"/>
            </a:xfrm>
          </p:grpSpPr>
          <p:sp>
            <p:nvSpPr>
              <p:cNvPr id="4744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50"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19" name="Group 153"/>
            <p:cNvGrpSpPr>
              <a:grpSpLocks/>
            </p:cNvGrpSpPr>
            <p:nvPr/>
          </p:nvGrpSpPr>
          <p:grpSpPr bwMode="auto">
            <a:xfrm>
              <a:off x="754696" y="2704055"/>
              <a:ext cx="648422" cy="418253"/>
              <a:chOff x="3053396" y="4304255"/>
              <a:chExt cx="648422" cy="418253"/>
            </a:xfrm>
          </p:grpSpPr>
          <p:sp>
            <p:nvSpPr>
              <p:cNvPr id="4744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48"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0" name="Group 156"/>
            <p:cNvGrpSpPr>
              <a:grpSpLocks/>
            </p:cNvGrpSpPr>
            <p:nvPr/>
          </p:nvGrpSpPr>
          <p:grpSpPr bwMode="auto">
            <a:xfrm>
              <a:off x="4043996" y="2030955"/>
              <a:ext cx="648422" cy="418253"/>
              <a:chOff x="3053396" y="4304255"/>
              <a:chExt cx="648422" cy="418253"/>
            </a:xfrm>
          </p:grpSpPr>
          <p:sp>
            <p:nvSpPr>
              <p:cNvPr id="4744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46"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1" name="Group 160"/>
            <p:cNvGrpSpPr>
              <a:grpSpLocks/>
            </p:cNvGrpSpPr>
            <p:nvPr/>
          </p:nvGrpSpPr>
          <p:grpSpPr bwMode="auto">
            <a:xfrm>
              <a:off x="7104696" y="5663155"/>
              <a:ext cx="648422" cy="418253"/>
              <a:chOff x="3053396" y="4304255"/>
              <a:chExt cx="648422" cy="418253"/>
            </a:xfrm>
          </p:grpSpPr>
          <p:sp>
            <p:nvSpPr>
              <p:cNvPr id="4744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44"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2" name="Group 163"/>
            <p:cNvGrpSpPr>
              <a:grpSpLocks/>
            </p:cNvGrpSpPr>
            <p:nvPr/>
          </p:nvGrpSpPr>
          <p:grpSpPr bwMode="auto">
            <a:xfrm>
              <a:off x="7942896" y="5015455"/>
              <a:ext cx="648422" cy="418253"/>
              <a:chOff x="3053396" y="4304255"/>
              <a:chExt cx="648422" cy="418253"/>
            </a:xfrm>
          </p:grpSpPr>
          <p:sp>
            <p:nvSpPr>
              <p:cNvPr id="47441"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42"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3" name="Group 166"/>
            <p:cNvGrpSpPr>
              <a:grpSpLocks/>
            </p:cNvGrpSpPr>
            <p:nvPr/>
          </p:nvGrpSpPr>
          <p:grpSpPr bwMode="auto">
            <a:xfrm>
              <a:off x="7714296" y="4101055"/>
              <a:ext cx="648422" cy="418253"/>
              <a:chOff x="3053396" y="4304255"/>
              <a:chExt cx="648422" cy="418253"/>
            </a:xfrm>
          </p:grpSpPr>
          <p:sp>
            <p:nvSpPr>
              <p:cNvPr id="47439"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40"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4" name="Group 169"/>
            <p:cNvGrpSpPr>
              <a:grpSpLocks/>
            </p:cNvGrpSpPr>
            <p:nvPr/>
          </p:nvGrpSpPr>
          <p:grpSpPr bwMode="auto">
            <a:xfrm>
              <a:off x="4869496" y="5904455"/>
              <a:ext cx="648422" cy="418253"/>
              <a:chOff x="3053396" y="4304255"/>
              <a:chExt cx="648422" cy="418253"/>
            </a:xfrm>
          </p:grpSpPr>
          <p:sp>
            <p:nvSpPr>
              <p:cNvPr id="47437"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38"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5" name="Group 172"/>
            <p:cNvGrpSpPr>
              <a:grpSpLocks/>
            </p:cNvGrpSpPr>
            <p:nvPr/>
          </p:nvGrpSpPr>
          <p:grpSpPr bwMode="auto">
            <a:xfrm>
              <a:off x="3955096" y="6044155"/>
              <a:ext cx="648422" cy="418253"/>
              <a:chOff x="3053396" y="4304255"/>
              <a:chExt cx="648422" cy="418253"/>
            </a:xfrm>
          </p:grpSpPr>
          <p:sp>
            <p:nvSpPr>
              <p:cNvPr id="47435"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36"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grpSp>
          <p:nvGrpSpPr>
            <p:cNvPr id="47426" name="Group 175"/>
            <p:cNvGrpSpPr>
              <a:grpSpLocks/>
            </p:cNvGrpSpPr>
            <p:nvPr/>
          </p:nvGrpSpPr>
          <p:grpSpPr bwMode="auto">
            <a:xfrm>
              <a:off x="2735896" y="5891755"/>
              <a:ext cx="648422" cy="418253"/>
              <a:chOff x="3053396" y="4304255"/>
              <a:chExt cx="648422" cy="418253"/>
            </a:xfrm>
          </p:grpSpPr>
          <p:sp>
            <p:nvSpPr>
              <p:cNvPr id="47433"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7434"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t>access</a:t>
                </a:r>
              </a:p>
              <a:p>
                <a:pPr algn="ctr">
                  <a:lnSpc>
                    <a:spcPts val="1000"/>
                  </a:lnSpc>
                </a:pPr>
                <a:r>
                  <a:rPr lang="en-US" sz="1000"/>
                  <a:t>net</a:t>
                </a:r>
              </a:p>
            </p:txBody>
          </p:sp>
        </p:grpSp>
        <p:sp>
          <p:nvSpPr>
            <p:cNvPr id="47427"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7428"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7429"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7430"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7431"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sp>
          <p:nvSpPr>
            <p:cNvPr id="47432"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rPr>
                <a:t>…</a:t>
              </a:r>
            </a:p>
          </p:txBody>
        </p:sp>
      </p:grpSp>
      <p:sp>
        <p:nvSpPr>
          <p:cNvPr id="47109" name="Rectangle 3"/>
          <p:cNvSpPr txBox="1">
            <a:spLocks noChangeArrowheads="1"/>
          </p:cNvSpPr>
          <p:nvPr/>
        </p:nvSpPr>
        <p:spPr bwMode="auto">
          <a:xfrm>
            <a:off x="485775" y="1011238"/>
            <a:ext cx="8204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Wingdings" charset="0"/>
              <a:buNone/>
            </a:pPr>
            <a:r>
              <a:rPr lang="en-US" dirty="0">
                <a:latin typeface="Arial"/>
                <a:cs typeface="Arial"/>
              </a:rPr>
              <a:t>… and content provider networks  (e.g., Google, Microsoft,   </a:t>
            </a:r>
            <a:r>
              <a:rPr lang="en-US" dirty="0" smtClean="0">
                <a:latin typeface="Arial"/>
                <a:cs typeface="Arial"/>
              </a:rPr>
              <a:t>Akamai) </a:t>
            </a:r>
            <a:r>
              <a:rPr lang="en-US" dirty="0">
                <a:latin typeface="Arial"/>
                <a:cs typeface="Arial"/>
              </a:rPr>
              <a:t>may run their own network, to bring services, content close to end users</a:t>
            </a:r>
          </a:p>
        </p:txBody>
      </p:sp>
      <p:grpSp>
        <p:nvGrpSpPr>
          <p:cNvPr id="47110" name="Group 8"/>
          <p:cNvGrpSpPr>
            <a:grpSpLocks/>
          </p:cNvGrpSpPr>
          <p:nvPr/>
        </p:nvGrpSpPr>
        <p:grpSpPr bwMode="auto">
          <a:xfrm>
            <a:off x="4546600" y="3746500"/>
            <a:ext cx="3225800" cy="1117600"/>
            <a:chOff x="7848600" y="2044700"/>
            <a:chExt cx="3200399" cy="1371600"/>
          </a:xfrm>
        </p:grpSpPr>
        <p:sp>
          <p:nvSpPr>
            <p:cNvPr id="47328" name="Oval 3"/>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7329" name="Group 133"/>
            <p:cNvGrpSpPr>
              <a:grpSpLocks/>
            </p:cNvGrpSpPr>
            <p:nvPr/>
          </p:nvGrpSpPr>
          <p:grpSpPr bwMode="auto">
            <a:xfrm>
              <a:off x="8526482" y="2160804"/>
              <a:ext cx="532759" cy="184809"/>
              <a:chOff x="2356" y="1300"/>
              <a:chExt cx="555" cy="194"/>
            </a:xfrm>
          </p:grpSpPr>
          <p:sp>
            <p:nvSpPr>
              <p:cNvPr id="4740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40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40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406" name="Group 137"/>
              <p:cNvGrpSpPr>
                <a:grpSpLocks/>
              </p:cNvGrpSpPr>
              <p:nvPr/>
            </p:nvGrpSpPr>
            <p:grpSpPr bwMode="auto">
              <a:xfrm>
                <a:off x="2468" y="1332"/>
                <a:ext cx="310" cy="60"/>
                <a:chOff x="2468" y="1332"/>
                <a:chExt cx="310" cy="60"/>
              </a:xfrm>
            </p:grpSpPr>
            <p:sp>
              <p:nvSpPr>
                <p:cNvPr id="4740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1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407"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8" name="Line 141"/>
              <p:cNvSpPr>
                <a:spLocks noChangeShapeType="1"/>
              </p:cNvSpPr>
              <p:nvPr/>
            </p:nvSpPr>
            <p:spPr bwMode="auto">
              <a:xfrm>
                <a:off x="2908" y="1364"/>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330" name="Straight Connector 10"/>
            <p:cNvCxnSpPr>
              <a:cxnSpLocks noChangeShapeType="1"/>
              <a:stCxn id="47408"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1" name="Straight Connector 297"/>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2" name="Straight Connector 298"/>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3" name="Straight Connector 299"/>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4" name="Straight Connector 300"/>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5" name="Straight Connector 301"/>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6" name="Straight Connector 302"/>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7" name="Straight Connector 303"/>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338" name="Straight Connector 304"/>
            <p:cNvCxnSpPr>
              <a:cxnSpLocks noChangeShapeType="1"/>
              <a:endCxn id="47403"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339" name="TextBox 39958"/>
            <p:cNvSpPr txBox="1">
              <a:spLocks noChangeArrowheads="1"/>
            </p:cNvSpPr>
            <p:nvPr/>
          </p:nvSpPr>
          <p:spPr bwMode="auto">
            <a:xfrm>
              <a:off x="7958081" y="2471291"/>
              <a:ext cx="886407" cy="49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B</a:t>
              </a:r>
            </a:p>
          </p:txBody>
        </p:sp>
        <p:grpSp>
          <p:nvGrpSpPr>
            <p:cNvPr id="47340" name="Group 133"/>
            <p:cNvGrpSpPr>
              <a:grpSpLocks/>
            </p:cNvGrpSpPr>
            <p:nvPr/>
          </p:nvGrpSpPr>
          <p:grpSpPr bwMode="auto">
            <a:xfrm>
              <a:off x="9555206" y="2650627"/>
              <a:ext cx="532759" cy="184809"/>
              <a:chOff x="2356" y="1300"/>
              <a:chExt cx="555" cy="194"/>
            </a:xfrm>
          </p:grpSpPr>
          <p:sp>
            <p:nvSpPr>
              <p:cNvPr id="4739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9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9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98" name="Group 137"/>
              <p:cNvGrpSpPr>
                <a:grpSpLocks/>
              </p:cNvGrpSpPr>
              <p:nvPr/>
            </p:nvGrpSpPr>
            <p:grpSpPr bwMode="auto">
              <a:xfrm>
                <a:off x="2468" y="1332"/>
                <a:ext cx="310" cy="60"/>
                <a:chOff x="2468" y="1332"/>
                <a:chExt cx="310" cy="60"/>
              </a:xfrm>
            </p:grpSpPr>
            <p:sp>
              <p:nvSpPr>
                <p:cNvPr id="4740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40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9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40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1" name="Group 133"/>
            <p:cNvGrpSpPr>
              <a:grpSpLocks/>
            </p:cNvGrpSpPr>
            <p:nvPr/>
          </p:nvGrpSpPr>
          <p:grpSpPr bwMode="auto">
            <a:xfrm>
              <a:off x="8772607" y="2725609"/>
              <a:ext cx="532759" cy="184809"/>
              <a:chOff x="2356" y="1300"/>
              <a:chExt cx="555" cy="194"/>
            </a:xfrm>
          </p:grpSpPr>
          <p:sp>
            <p:nvSpPr>
              <p:cNvPr id="4738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8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8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90" name="Group 137"/>
              <p:cNvGrpSpPr>
                <a:grpSpLocks/>
              </p:cNvGrpSpPr>
              <p:nvPr/>
            </p:nvGrpSpPr>
            <p:grpSpPr bwMode="auto">
              <a:xfrm>
                <a:off x="2468" y="1332"/>
                <a:ext cx="310" cy="60"/>
                <a:chOff x="2468" y="1332"/>
                <a:chExt cx="310" cy="60"/>
              </a:xfrm>
            </p:grpSpPr>
            <p:sp>
              <p:nvSpPr>
                <p:cNvPr id="4739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9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91" name="Line 140"/>
              <p:cNvSpPr>
                <a:spLocks noChangeShapeType="1"/>
              </p:cNvSpPr>
              <p:nvPr/>
            </p:nvSpPr>
            <p:spPr bwMode="auto">
              <a:xfrm>
                <a:off x="2358" y="1356"/>
                <a:ext cx="0" cy="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92" name="Line 141"/>
              <p:cNvSpPr>
                <a:spLocks noChangeShapeType="1"/>
              </p:cNvSpPr>
              <p:nvPr/>
            </p:nvSpPr>
            <p:spPr bwMode="auto">
              <a:xfrm>
                <a:off x="2908" y="1358"/>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2" name="Group 133"/>
            <p:cNvGrpSpPr>
              <a:grpSpLocks/>
            </p:cNvGrpSpPr>
            <p:nvPr/>
          </p:nvGrpSpPr>
          <p:grpSpPr bwMode="auto">
            <a:xfrm>
              <a:off x="9060908" y="2428111"/>
              <a:ext cx="532759" cy="184809"/>
              <a:chOff x="2356" y="1300"/>
              <a:chExt cx="555" cy="194"/>
            </a:xfrm>
          </p:grpSpPr>
          <p:sp>
            <p:nvSpPr>
              <p:cNvPr id="4737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8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8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82" name="Group 137"/>
              <p:cNvGrpSpPr>
                <a:grpSpLocks/>
              </p:cNvGrpSpPr>
              <p:nvPr/>
            </p:nvGrpSpPr>
            <p:grpSpPr bwMode="auto">
              <a:xfrm>
                <a:off x="2468" y="1332"/>
                <a:ext cx="310" cy="60"/>
                <a:chOff x="2468" y="1332"/>
                <a:chExt cx="310" cy="60"/>
              </a:xfrm>
            </p:grpSpPr>
            <p:sp>
              <p:nvSpPr>
                <p:cNvPr id="4738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8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83"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84"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3" name="Group 133"/>
            <p:cNvGrpSpPr>
              <a:grpSpLocks/>
            </p:cNvGrpSpPr>
            <p:nvPr/>
          </p:nvGrpSpPr>
          <p:grpSpPr bwMode="auto">
            <a:xfrm>
              <a:off x="10005281" y="2289952"/>
              <a:ext cx="532759" cy="184809"/>
              <a:chOff x="2356" y="1300"/>
              <a:chExt cx="555" cy="194"/>
            </a:xfrm>
          </p:grpSpPr>
          <p:sp>
            <p:nvSpPr>
              <p:cNvPr id="4737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7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7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74" name="Group 137"/>
              <p:cNvGrpSpPr>
                <a:grpSpLocks/>
              </p:cNvGrpSpPr>
              <p:nvPr/>
            </p:nvGrpSpPr>
            <p:grpSpPr bwMode="auto">
              <a:xfrm>
                <a:off x="2468" y="1332"/>
                <a:ext cx="310" cy="60"/>
                <a:chOff x="2468" y="1332"/>
                <a:chExt cx="310" cy="60"/>
              </a:xfrm>
            </p:grpSpPr>
            <p:sp>
              <p:nvSpPr>
                <p:cNvPr id="4737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7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75" name="Line 140"/>
              <p:cNvSpPr>
                <a:spLocks noChangeShapeType="1"/>
              </p:cNvSpPr>
              <p:nvPr/>
            </p:nvSpPr>
            <p:spPr bwMode="auto">
              <a:xfrm>
                <a:off x="235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76" name="Line 141"/>
              <p:cNvSpPr>
                <a:spLocks noChangeShapeType="1"/>
              </p:cNvSpPr>
              <p:nvPr/>
            </p:nvSpPr>
            <p:spPr bwMode="auto">
              <a:xfrm>
                <a:off x="2908"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4" name="Group 133"/>
            <p:cNvGrpSpPr>
              <a:grpSpLocks/>
            </p:cNvGrpSpPr>
            <p:nvPr/>
          </p:nvGrpSpPr>
          <p:grpSpPr bwMode="auto">
            <a:xfrm>
              <a:off x="10232661" y="2882876"/>
              <a:ext cx="532759" cy="184809"/>
              <a:chOff x="2356" y="1300"/>
              <a:chExt cx="555" cy="194"/>
            </a:xfrm>
          </p:grpSpPr>
          <p:sp>
            <p:nvSpPr>
              <p:cNvPr id="4736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6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6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66" name="Group 137"/>
              <p:cNvGrpSpPr>
                <a:grpSpLocks/>
              </p:cNvGrpSpPr>
              <p:nvPr/>
            </p:nvGrpSpPr>
            <p:grpSpPr bwMode="auto">
              <a:xfrm>
                <a:off x="2468" y="1332"/>
                <a:ext cx="310" cy="60"/>
                <a:chOff x="2468" y="1332"/>
                <a:chExt cx="310" cy="60"/>
              </a:xfrm>
            </p:grpSpPr>
            <p:sp>
              <p:nvSpPr>
                <p:cNvPr id="4736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7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67"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5" name="Group 133"/>
            <p:cNvGrpSpPr>
              <a:grpSpLocks/>
            </p:cNvGrpSpPr>
            <p:nvPr/>
          </p:nvGrpSpPr>
          <p:grpSpPr bwMode="auto">
            <a:xfrm>
              <a:off x="9330660" y="3072767"/>
              <a:ext cx="532759" cy="184809"/>
              <a:chOff x="2356" y="1300"/>
              <a:chExt cx="555" cy="194"/>
            </a:xfrm>
          </p:grpSpPr>
          <p:sp>
            <p:nvSpPr>
              <p:cNvPr id="4735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5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5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58" name="Group 137"/>
              <p:cNvGrpSpPr>
                <a:grpSpLocks/>
              </p:cNvGrpSpPr>
              <p:nvPr/>
            </p:nvGrpSpPr>
            <p:grpSpPr bwMode="auto">
              <a:xfrm>
                <a:off x="2468" y="1332"/>
                <a:ext cx="310" cy="60"/>
                <a:chOff x="2468" y="1332"/>
                <a:chExt cx="310" cy="60"/>
              </a:xfrm>
            </p:grpSpPr>
            <p:sp>
              <p:nvSpPr>
                <p:cNvPr id="4736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6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59" name="Line 140"/>
              <p:cNvSpPr>
                <a:spLocks noChangeShapeType="1"/>
              </p:cNvSpPr>
              <p:nvPr/>
            </p:nvSpPr>
            <p:spPr bwMode="auto">
              <a:xfrm>
                <a:off x="2358"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60"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346" name="Group 133"/>
            <p:cNvGrpSpPr>
              <a:grpSpLocks/>
            </p:cNvGrpSpPr>
            <p:nvPr/>
          </p:nvGrpSpPr>
          <p:grpSpPr bwMode="auto">
            <a:xfrm>
              <a:off x="8438032" y="3018963"/>
              <a:ext cx="532759" cy="184809"/>
              <a:chOff x="2356" y="1300"/>
              <a:chExt cx="555" cy="194"/>
            </a:xfrm>
          </p:grpSpPr>
          <p:sp>
            <p:nvSpPr>
              <p:cNvPr id="4734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4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4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50" name="Group 137"/>
              <p:cNvGrpSpPr>
                <a:grpSpLocks/>
              </p:cNvGrpSpPr>
              <p:nvPr/>
            </p:nvGrpSpPr>
            <p:grpSpPr bwMode="auto">
              <a:xfrm>
                <a:off x="2468" y="1332"/>
                <a:ext cx="310" cy="60"/>
                <a:chOff x="2468" y="1332"/>
                <a:chExt cx="310" cy="60"/>
              </a:xfrm>
            </p:grpSpPr>
            <p:sp>
              <p:nvSpPr>
                <p:cNvPr id="4735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5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5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52" name="Line 141"/>
              <p:cNvSpPr>
                <a:spLocks noChangeShapeType="1"/>
              </p:cNvSpPr>
              <p:nvPr/>
            </p:nvSpPr>
            <p:spPr bwMode="auto">
              <a:xfrm>
                <a:off x="2910"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7111" name="Group 331"/>
          <p:cNvGrpSpPr>
            <a:grpSpLocks/>
          </p:cNvGrpSpPr>
          <p:nvPr/>
        </p:nvGrpSpPr>
        <p:grpSpPr bwMode="auto">
          <a:xfrm>
            <a:off x="1803400" y="2755900"/>
            <a:ext cx="3467100" cy="1193800"/>
            <a:chOff x="7848600" y="2044700"/>
            <a:chExt cx="3200399" cy="1371600"/>
          </a:xfrm>
        </p:grpSpPr>
        <p:sp>
          <p:nvSpPr>
            <p:cNvPr id="47245" name="Oval 332"/>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7246" name="Group 133"/>
            <p:cNvGrpSpPr>
              <a:grpSpLocks/>
            </p:cNvGrpSpPr>
            <p:nvPr/>
          </p:nvGrpSpPr>
          <p:grpSpPr bwMode="auto">
            <a:xfrm>
              <a:off x="8526482" y="2160804"/>
              <a:ext cx="532759" cy="184809"/>
              <a:chOff x="2356" y="1300"/>
              <a:chExt cx="555" cy="194"/>
            </a:xfrm>
          </p:grpSpPr>
          <p:sp>
            <p:nvSpPr>
              <p:cNvPr id="4732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2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2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23" name="Group 137"/>
              <p:cNvGrpSpPr>
                <a:grpSpLocks/>
              </p:cNvGrpSpPr>
              <p:nvPr/>
            </p:nvGrpSpPr>
            <p:grpSpPr bwMode="auto">
              <a:xfrm>
                <a:off x="2468" y="1332"/>
                <a:ext cx="310" cy="60"/>
                <a:chOff x="2468" y="1332"/>
                <a:chExt cx="310" cy="60"/>
              </a:xfrm>
            </p:grpSpPr>
            <p:sp>
              <p:nvSpPr>
                <p:cNvPr id="4732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2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2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2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247" name="Straight Connector 334"/>
            <p:cNvCxnSpPr>
              <a:cxnSpLocks noChangeShapeType="1"/>
              <a:stCxn id="47325"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48" name="Straight Connector 335"/>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49" name="Straight Connector 336"/>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0" name="Straight Connector 337"/>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1" name="Straight Connector 338"/>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2" name="Straight Connector 339"/>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3" name="Straight Connector 340"/>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4" name="Straight Connector 341"/>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255" name="Straight Connector 342"/>
            <p:cNvCxnSpPr>
              <a:cxnSpLocks noChangeShapeType="1"/>
              <a:endCxn id="47320"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256" name="TextBox 343"/>
            <p:cNvSpPr txBox="1">
              <a:spLocks noChangeArrowheads="1"/>
            </p:cNvSpPr>
            <p:nvPr/>
          </p:nvSpPr>
          <p:spPr bwMode="auto">
            <a:xfrm>
              <a:off x="7958081" y="2471292"/>
              <a:ext cx="87440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A</a:t>
              </a:r>
            </a:p>
          </p:txBody>
        </p:sp>
        <p:grpSp>
          <p:nvGrpSpPr>
            <p:cNvPr id="47257" name="Group 133"/>
            <p:cNvGrpSpPr>
              <a:grpSpLocks/>
            </p:cNvGrpSpPr>
            <p:nvPr/>
          </p:nvGrpSpPr>
          <p:grpSpPr bwMode="auto">
            <a:xfrm>
              <a:off x="9555206" y="2650627"/>
              <a:ext cx="532759" cy="184809"/>
              <a:chOff x="2356" y="1300"/>
              <a:chExt cx="555" cy="194"/>
            </a:xfrm>
          </p:grpSpPr>
          <p:sp>
            <p:nvSpPr>
              <p:cNvPr id="4731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1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1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15" name="Group 137"/>
              <p:cNvGrpSpPr>
                <a:grpSpLocks/>
              </p:cNvGrpSpPr>
              <p:nvPr/>
            </p:nvGrpSpPr>
            <p:grpSpPr bwMode="auto">
              <a:xfrm>
                <a:off x="2468" y="1332"/>
                <a:ext cx="310" cy="60"/>
                <a:chOff x="2468" y="1332"/>
                <a:chExt cx="310" cy="60"/>
              </a:xfrm>
            </p:grpSpPr>
            <p:sp>
              <p:nvSpPr>
                <p:cNvPr id="4731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1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16"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17"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8" name="Group 133"/>
            <p:cNvGrpSpPr>
              <a:grpSpLocks/>
            </p:cNvGrpSpPr>
            <p:nvPr/>
          </p:nvGrpSpPr>
          <p:grpSpPr bwMode="auto">
            <a:xfrm>
              <a:off x="8772607" y="2725609"/>
              <a:ext cx="532759" cy="184809"/>
              <a:chOff x="2356" y="1300"/>
              <a:chExt cx="555" cy="194"/>
            </a:xfrm>
          </p:grpSpPr>
          <p:sp>
            <p:nvSpPr>
              <p:cNvPr id="4730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30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30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307" name="Group 137"/>
              <p:cNvGrpSpPr>
                <a:grpSpLocks/>
              </p:cNvGrpSpPr>
              <p:nvPr/>
            </p:nvGrpSpPr>
            <p:grpSpPr bwMode="auto">
              <a:xfrm>
                <a:off x="2468" y="1332"/>
                <a:ext cx="310" cy="60"/>
                <a:chOff x="2468" y="1332"/>
                <a:chExt cx="310" cy="60"/>
              </a:xfrm>
            </p:grpSpPr>
            <p:sp>
              <p:nvSpPr>
                <p:cNvPr id="4731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1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08"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9" name="Line 141"/>
              <p:cNvSpPr>
                <a:spLocks noChangeShapeType="1"/>
              </p:cNvSpPr>
              <p:nvPr/>
            </p:nvSpPr>
            <p:spPr bwMode="auto">
              <a:xfrm>
                <a:off x="2906"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59" name="Group 133"/>
            <p:cNvGrpSpPr>
              <a:grpSpLocks/>
            </p:cNvGrpSpPr>
            <p:nvPr/>
          </p:nvGrpSpPr>
          <p:grpSpPr bwMode="auto">
            <a:xfrm>
              <a:off x="9060908" y="2428111"/>
              <a:ext cx="532759" cy="184809"/>
              <a:chOff x="2356" y="1300"/>
              <a:chExt cx="555" cy="194"/>
            </a:xfrm>
          </p:grpSpPr>
          <p:sp>
            <p:nvSpPr>
              <p:cNvPr id="47296"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97"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98"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99" name="Group 137"/>
              <p:cNvGrpSpPr>
                <a:grpSpLocks/>
              </p:cNvGrpSpPr>
              <p:nvPr/>
            </p:nvGrpSpPr>
            <p:grpSpPr bwMode="auto">
              <a:xfrm>
                <a:off x="2468" y="1332"/>
                <a:ext cx="310" cy="60"/>
                <a:chOff x="2468" y="1332"/>
                <a:chExt cx="310" cy="60"/>
              </a:xfrm>
            </p:grpSpPr>
            <p:sp>
              <p:nvSpPr>
                <p:cNvPr id="47302"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303"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300"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301"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0" name="Group 133"/>
            <p:cNvGrpSpPr>
              <a:grpSpLocks/>
            </p:cNvGrpSpPr>
            <p:nvPr/>
          </p:nvGrpSpPr>
          <p:grpSpPr bwMode="auto">
            <a:xfrm>
              <a:off x="10005281" y="2289952"/>
              <a:ext cx="532759" cy="184809"/>
              <a:chOff x="2356" y="1300"/>
              <a:chExt cx="555" cy="194"/>
            </a:xfrm>
          </p:grpSpPr>
          <p:sp>
            <p:nvSpPr>
              <p:cNvPr id="47288"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89"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90"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91" name="Group 137"/>
              <p:cNvGrpSpPr>
                <a:grpSpLocks/>
              </p:cNvGrpSpPr>
              <p:nvPr/>
            </p:nvGrpSpPr>
            <p:grpSpPr bwMode="auto">
              <a:xfrm>
                <a:off x="2468" y="1332"/>
                <a:ext cx="310" cy="60"/>
                <a:chOff x="2468" y="1332"/>
                <a:chExt cx="310" cy="60"/>
              </a:xfrm>
            </p:grpSpPr>
            <p:sp>
              <p:nvSpPr>
                <p:cNvPr id="47294"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95"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92" name="Line 140"/>
              <p:cNvSpPr>
                <a:spLocks noChangeShapeType="1"/>
              </p:cNvSpPr>
              <p:nvPr/>
            </p:nvSpPr>
            <p:spPr bwMode="auto">
              <a:xfrm>
                <a:off x="2358" y="1360"/>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93" name="Line 141"/>
              <p:cNvSpPr>
                <a:spLocks noChangeShapeType="1"/>
              </p:cNvSpPr>
              <p:nvPr/>
            </p:nvSpPr>
            <p:spPr bwMode="auto">
              <a:xfrm>
                <a:off x="2906"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1" name="Group 133"/>
            <p:cNvGrpSpPr>
              <a:grpSpLocks/>
            </p:cNvGrpSpPr>
            <p:nvPr/>
          </p:nvGrpSpPr>
          <p:grpSpPr bwMode="auto">
            <a:xfrm>
              <a:off x="10232661" y="2882876"/>
              <a:ext cx="532759" cy="184809"/>
              <a:chOff x="2356" y="1300"/>
              <a:chExt cx="555" cy="194"/>
            </a:xfrm>
          </p:grpSpPr>
          <p:sp>
            <p:nvSpPr>
              <p:cNvPr id="47280"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81"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82"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83" name="Group 137"/>
              <p:cNvGrpSpPr>
                <a:grpSpLocks/>
              </p:cNvGrpSpPr>
              <p:nvPr/>
            </p:nvGrpSpPr>
            <p:grpSpPr bwMode="auto">
              <a:xfrm>
                <a:off x="2468" y="1332"/>
                <a:ext cx="310" cy="60"/>
                <a:chOff x="2468" y="1332"/>
                <a:chExt cx="310" cy="60"/>
              </a:xfrm>
            </p:grpSpPr>
            <p:sp>
              <p:nvSpPr>
                <p:cNvPr id="47286"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87"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84" name="Line 140"/>
              <p:cNvSpPr>
                <a:spLocks noChangeShapeType="1"/>
              </p:cNvSpPr>
              <p:nvPr/>
            </p:nvSpPr>
            <p:spPr bwMode="auto">
              <a:xfrm>
                <a:off x="2358"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85" name="Line 141"/>
              <p:cNvSpPr>
                <a:spLocks noChangeShapeType="1"/>
              </p:cNvSpPr>
              <p:nvPr/>
            </p:nvSpPr>
            <p:spPr bwMode="auto">
              <a:xfrm>
                <a:off x="2906"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2" name="Group 133"/>
            <p:cNvGrpSpPr>
              <a:grpSpLocks/>
            </p:cNvGrpSpPr>
            <p:nvPr/>
          </p:nvGrpSpPr>
          <p:grpSpPr bwMode="auto">
            <a:xfrm>
              <a:off x="9330660" y="3072767"/>
              <a:ext cx="532759" cy="184809"/>
              <a:chOff x="2356" y="1300"/>
              <a:chExt cx="555" cy="194"/>
            </a:xfrm>
          </p:grpSpPr>
          <p:sp>
            <p:nvSpPr>
              <p:cNvPr id="47272"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73"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74"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75" name="Group 137"/>
              <p:cNvGrpSpPr>
                <a:grpSpLocks/>
              </p:cNvGrpSpPr>
              <p:nvPr/>
            </p:nvGrpSpPr>
            <p:grpSpPr bwMode="auto">
              <a:xfrm>
                <a:off x="2468" y="1332"/>
                <a:ext cx="310" cy="60"/>
                <a:chOff x="2468" y="1332"/>
                <a:chExt cx="310" cy="60"/>
              </a:xfrm>
            </p:grpSpPr>
            <p:sp>
              <p:nvSpPr>
                <p:cNvPr id="47278"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9"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76" name="Line 140"/>
              <p:cNvSpPr>
                <a:spLocks noChangeShapeType="1"/>
              </p:cNvSpPr>
              <p:nvPr/>
            </p:nvSpPr>
            <p:spPr bwMode="auto">
              <a:xfrm>
                <a:off x="2357" y="1362"/>
                <a:ext cx="0" cy="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77" name="Line 141"/>
              <p:cNvSpPr>
                <a:spLocks noChangeShapeType="1"/>
              </p:cNvSpPr>
              <p:nvPr/>
            </p:nvSpPr>
            <p:spPr bwMode="auto">
              <a:xfrm>
                <a:off x="2907" y="1364"/>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263" name="Group 133"/>
            <p:cNvGrpSpPr>
              <a:grpSpLocks/>
            </p:cNvGrpSpPr>
            <p:nvPr/>
          </p:nvGrpSpPr>
          <p:grpSpPr bwMode="auto">
            <a:xfrm>
              <a:off x="8438032" y="3018963"/>
              <a:ext cx="532759" cy="184809"/>
              <a:chOff x="2356" y="1300"/>
              <a:chExt cx="555" cy="194"/>
            </a:xfrm>
          </p:grpSpPr>
          <p:sp>
            <p:nvSpPr>
              <p:cNvPr id="47264"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65"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66"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67" name="Group 137"/>
              <p:cNvGrpSpPr>
                <a:grpSpLocks/>
              </p:cNvGrpSpPr>
              <p:nvPr/>
            </p:nvGrpSpPr>
            <p:grpSpPr bwMode="auto">
              <a:xfrm>
                <a:off x="2468" y="1332"/>
                <a:ext cx="310" cy="60"/>
                <a:chOff x="2468" y="1332"/>
                <a:chExt cx="310" cy="60"/>
              </a:xfrm>
            </p:grpSpPr>
            <p:sp>
              <p:nvSpPr>
                <p:cNvPr id="47270"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71"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68" name="Line 140"/>
              <p:cNvSpPr>
                <a:spLocks noChangeShapeType="1"/>
              </p:cNvSpPr>
              <p:nvPr/>
            </p:nvSpPr>
            <p:spPr bwMode="auto">
              <a:xfrm>
                <a:off x="2357" y="1361"/>
                <a:ext cx="0" cy="7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69" name="Line 141"/>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47112" name="Group 416"/>
          <p:cNvGrpSpPr>
            <a:grpSpLocks/>
          </p:cNvGrpSpPr>
          <p:nvPr/>
        </p:nvGrpSpPr>
        <p:grpSpPr bwMode="auto">
          <a:xfrm>
            <a:off x="1498600" y="4165600"/>
            <a:ext cx="3086100" cy="1168400"/>
            <a:chOff x="7848600" y="2044700"/>
            <a:chExt cx="3200399" cy="1371600"/>
          </a:xfrm>
        </p:grpSpPr>
        <p:sp>
          <p:nvSpPr>
            <p:cNvPr id="47162" name="Oval 417"/>
            <p:cNvSpPr>
              <a:spLocks noChangeArrowheads="1"/>
            </p:cNvSpPr>
            <p:nvPr/>
          </p:nvSpPr>
          <p:spPr bwMode="auto">
            <a:xfrm>
              <a:off x="7848600" y="2044700"/>
              <a:ext cx="3200399" cy="1371600"/>
            </a:xfrm>
            <a:prstGeom prst="ellipse">
              <a:avLst/>
            </a:prstGeom>
            <a:solidFill>
              <a:schemeClr val="accent1"/>
            </a:solidFill>
            <a:ln w="9525">
              <a:solidFill>
                <a:schemeClr val="tx1"/>
              </a:solidFill>
              <a:round/>
              <a:headEnd/>
              <a:tailEnd/>
            </a:ln>
          </p:spPr>
          <p:txBody>
            <a:bodyPr/>
            <a:lstStyle/>
            <a:p>
              <a:endParaRPr lang="en-US"/>
            </a:p>
          </p:txBody>
        </p:sp>
        <p:grpSp>
          <p:nvGrpSpPr>
            <p:cNvPr id="47163" name="Group 133"/>
            <p:cNvGrpSpPr>
              <a:grpSpLocks/>
            </p:cNvGrpSpPr>
            <p:nvPr/>
          </p:nvGrpSpPr>
          <p:grpSpPr bwMode="auto">
            <a:xfrm>
              <a:off x="8526482" y="2160804"/>
              <a:ext cx="532759" cy="184809"/>
              <a:chOff x="2356" y="1300"/>
              <a:chExt cx="555" cy="194"/>
            </a:xfrm>
          </p:grpSpPr>
          <p:sp>
            <p:nvSpPr>
              <p:cNvPr id="47237" name="Oval 492"/>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3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3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40" name="Group 137"/>
              <p:cNvGrpSpPr>
                <a:grpSpLocks/>
              </p:cNvGrpSpPr>
              <p:nvPr/>
            </p:nvGrpSpPr>
            <p:grpSpPr bwMode="auto">
              <a:xfrm>
                <a:off x="2468" y="1332"/>
                <a:ext cx="310" cy="60"/>
                <a:chOff x="2468" y="1332"/>
                <a:chExt cx="310" cy="60"/>
              </a:xfrm>
            </p:grpSpPr>
            <p:sp>
              <p:nvSpPr>
                <p:cNvPr id="4724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4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41"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42"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cxnSp>
          <p:nvCxnSpPr>
            <p:cNvPr id="47164" name="Straight Connector 419"/>
            <p:cNvCxnSpPr>
              <a:cxnSpLocks noChangeShapeType="1"/>
              <a:stCxn id="47242" idx="0"/>
            </p:cNvCxnSpPr>
            <p:nvPr/>
          </p:nvCxnSpPr>
          <p:spPr bwMode="auto">
            <a:xfrm>
              <a:off x="9055401" y="2220819"/>
              <a:ext cx="975377" cy="13653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65" name="Straight Connector 420"/>
            <p:cNvCxnSpPr>
              <a:cxnSpLocks noChangeShapeType="1"/>
            </p:cNvCxnSpPr>
            <p:nvPr/>
          </p:nvCxnSpPr>
          <p:spPr bwMode="auto">
            <a:xfrm>
              <a:off x="9522191" y="2583188"/>
              <a:ext cx="120745" cy="8339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66" name="Straight Connector 421"/>
            <p:cNvCxnSpPr>
              <a:cxnSpLocks noChangeShapeType="1"/>
            </p:cNvCxnSpPr>
            <p:nvPr/>
          </p:nvCxnSpPr>
          <p:spPr bwMode="auto">
            <a:xfrm flipV="1">
              <a:off x="9323081" y="2786992"/>
              <a:ext cx="243358" cy="4562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67" name="Straight Connector 422"/>
            <p:cNvCxnSpPr>
              <a:cxnSpLocks noChangeShapeType="1"/>
            </p:cNvCxnSpPr>
            <p:nvPr/>
          </p:nvCxnSpPr>
          <p:spPr bwMode="auto">
            <a:xfrm flipV="1">
              <a:off x="9028147" y="2611644"/>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68" name="Straight Connector 423"/>
            <p:cNvCxnSpPr>
              <a:cxnSpLocks noChangeShapeType="1"/>
            </p:cNvCxnSpPr>
            <p:nvPr/>
          </p:nvCxnSpPr>
          <p:spPr bwMode="auto">
            <a:xfrm flipV="1">
              <a:off x="8729859" y="2909476"/>
              <a:ext cx="192778" cy="10958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69" name="Straight Connector 424"/>
            <p:cNvCxnSpPr>
              <a:cxnSpLocks noChangeShapeType="1"/>
            </p:cNvCxnSpPr>
            <p:nvPr/>
          </p:nvCxnSpPr>
          <p:spPr bwMode="auto">
            <a:xfrm flipV="1">
              <a:off x="9537887" y="2836224"/>
              <a:ext cx="252969" cy="25294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70" name="Straight Connector 425"/>
            <p:cNvCxnSpPr>
              <a:cxnSpLocks noChangeShapeType="1"/>
            </p:cNvCxnSpPr>
            <p:nvPr/>
          </p:nvCxnSpPr>
          <p:spPr bwMode="auto">
            <a:xfrm flipH="1" flipV="1">
              <a:off x="10029359" y="2822067"/>
              <a:ext cx="354959" cy="12439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71" name="Straight Connector 426"/>
            <p:cNvCxnSpPr>
              <a:cxnSpLocks noChangeShapeType="1"/>
            </p:cNvCxnSpPr>
            <p:nvPr/>
          </p:nvCxnSpPr>
          <p:spPr bwMode="auto">
            <a:xfrm flipV="1">
              <a:off x="10015190" y="2475242"/>
              <a:ext cx="283363" cy="19566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cxnSp>
          <p:nvCxnSpPr>
            <p:cNvPr id="47172" name="Straight Connector 427"/>
            <p:cNvCxnSpPr>
              <a:cxnSpLocks noChangeShapeType="1"/>
              <a:endCxn id="47237" idx="4"/>
            </p:cNvCxnSpPr>
            <p:nvPr/>
          </p:nvCxnSpPr>
          <p:spPr bwMode="auto">
            <a:xfrm flipH="1" flipV="1">
              <a:off x="8791902" y="2345614"/>
              <a:ext cx="410984" cy="8718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cxnSp>
        <p:sp>
          <p:nvSpPr>
            <p:cNvPr id="47173" name="TextBox 428"/>
            <p:cNvSpPr txBox="1">
              <a:spLocks noChangeArrowheads="1"/>
            </p:cNvSpPr>
            <p:nvPr/>
          </p:nvSpPr>
          <p:spPr bwMode="auto">
            <a:xfrm>
              <a:off x="7958081" y="2471292"/>
              <a:ext cx="926532" cy="469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ISP B</a:t>
              </a:r>
            </a:p>
          </p:txBody>
        </p:sp>
        <p:grpSp>
          <p:nvGrpSpPr>
            <p:cNvPr id="47174" name="Group 133"/>
            <p:cNvGrpSpPr>
              <a:grpSpLocks/>
            </p:cNvGrpSpPr>
            <p:nvPr/>
          </p:nvGrpSpPr>
          <p:grpSpPr bwMode="auto">
            <a:xfrm>
              <a:off x="9555206" y="2650627"/>
              <a:ext cx="532759" cy="184809"/>
              <a:chOff x="2356" y="1300"/>
              <a:chExt cx="555" cy="194"/>
            </a:xfrm>
          </p:grpSpPr>
          <p:sp>
            <p:nvSpPr>
              <p:cNvPr id="4722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3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3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32" name="Group 137"/>
              <p:cNvGrpSpPr>
                <a:grpSpLocks/>
              </p:cNvGrpSpPr>
              <p:nvPr/>
            </p:nvGrpSpPr>
            <p:grpSpPr bwMode="auto">
              <a:xfrm>
                <a:off x="2468" y="1332"/>
                <a:ext cx="310" cy="60"/>
                <a:chOff x="2468" y="1332"/>
                <a:chExt cx="310" cy="60"/>
              </a:xfrm>
            </p:grpSpPr>
            <p:sp>
              <p:nvSpPr>
                <p:cNvPr id="4723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3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33" name="Line 140"/>
              <p:cNvSpPr>
                <a:spLocks noChangeShapeType="1"/>
              </p:cNvSpPr>
              <p:nvPr/>
            </p:nvSpPr>
            <p:spPr bwMode="auto">
              <a:xfrm>
                <a:off x="2358" y="1360"/>
                <a:ext cx="0" cy="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34" name="Line 141"/>
              <p:cNvSpPr>
                <a:spLocks noChangeShapeType="1"/>
              </p:cNvSpPr>
              <p:nvPr/>
            </p:nvSpPr>
            <p:spPr bwMode="auto">
              <a:xfrm>
                <a:off x="2907" y="1362"/>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5" name="Group 133"/>
            <p:cNvGrpSpPr>
              <a:grpSpLocks/>
            </p:cNvGrpSpPr>
            <p:nvPr/>
          </p:nvGrpSpPr>
          <p:grpSpPr bwMode="auto">
            <a:xfrm>
              <a:off x="8772607" y="2725609"/>
              <a:ext cx="532759" cy="184809"/>
              <a:chOff x="2356" y="1300"/>
              <a:chExt cx="555" cy="194"/>
            </a:xfrm>
          </p:grpSpPr>
          <p:sp>
            <p:nvSpPr>
              <p:cNvPr id="4722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2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2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24" name="Group 137"/>
              <p:cNvGrpSpPr>
                <a:grpSpLocks/>
              </p:cNvGrpSpPr>
              <p:nvPr/>
            </p:nvGrpSpPr>
            <p:grpSpPr bwMode="auto">
              <a:xfrm>
                <a:off x="2468" y="1332"/>
                <a:ext cx="310" cy="60"/>
                <a:chOff x="2468" y="1332"/>
                <a:chExt cx="310" cy="60"/>
              </a:xfrm>
            </p:grpSpPr>
            <p:sp>
              <p:nvSpPr>
                <p:cNvPr id="4722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25" name="Line 140"/>
              <p:cNvSpPr>
                <a:spLocks noChangeShapeType="1"/>
              </p:cNvSpPr>
              <p:nvPr/>
            </p:nvSpPr>
            <p:spPr bwMode="auto">
              <a:xfrm>
                <a:off x="2357" y="1360"/>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26" name="Line 141"/>
              <p:cNvSpPr>
                <a:spLocks noChangeShapeType="1"/>
              </p:cNvSpPr>
              <p:nvPr/>
            </p:nvSpPr>
            <p:spPr bwMode="auto">
              <a:xfrm>
                <a:off x="2908" y="1362"/>
                <a:ext cx="0" cy="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6" name="Group 133"/>
            <p:cNvGrpSpPr>
              <a:grpSpLocks/>
            </p:cNvGrpSpPr>
            <p:nvPr/>
          </p:nvGrpSpPr>
          <p:grpSpPr bwMode="auto">
            <a:xfrm>
              <a:off x="9060908" y="2428111"/>
              <a:ext cx="532759" cy="184809"/>
              <a:chOff x="2356" y="1300"/>
              <a:chExt cx="555" cy="194"/>
            </a:xfrm>
          </p:grpSpPr>
          <p:sp>
            <p:nvSpPr>
              <p:cNvPr id="472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16" name="Group 137"/>
              <p:cNvGrpSpPr>
                <a:grpSpLocks/>
              </p:cNvGrpSpPr>
              <p:nvPr/>
            </p:nvGrpSpPr>
            <p:grpSpPr bwMode="auto">
              <a:xfrm>
                <a:off x="2468" y="1332"/>
                <a:ext cx="310" cy="60"/>
                <a:chOff x="2468" y="1332"/>
                <a:chExt cx="310" cy="60"/>
              </a:xfrm>
            </p:grpSpPr>
            <p:sp>
              <p:nvSpPr>
                <p:cNvPr id="47219"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20"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17"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18"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7" name="Group 133"/>
            <p:cNvGrpSpPr>
              <a:grpSpLocks/>
            </p:cNvGrpSpPr>
            <p:nvPr/>
          </p:nvGrpSpPr>
          <p:grpSpPr bwMode="auto">
            <a:xfrm>
              <a:off x="10005281" y="2289952"/>
              <a:ext cx="532759" cy="184809"/>
              <a:chOff x="2356" y="1300"/>
              <a:chExt cx="555" cy="194"/>
            </a:xfrm>
          </p:grpSpPr>
          <p:sp>
            <p:nvSpPr>
              <p:cNvPr id="472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2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2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08" name="Group 137"/>
              <p:cNvGrpSpPr>
                <a:grpSpLocks/>
              </p:cNvGrpSpPr>
              <p:nvPr/>
            </p:nvGrpSpPr>
            <p:grpSpPr bwMode="auto">
              <a:xfrm>
                <a:off x="2468" y="1332"/>
                <a:ext cx="310" cy="60"/>
                <a:chOff x="2468" y="1332"/>
                <a:chExt cx="310" cy="60"/>
              </a:xfrm>
            </p:grpSpPr>
            <p:sp>
              <p:nvSpPr>
                <p:cNvPr id="47211"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12"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09"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10"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8" name="Group 133"/>
            <p:cNvGrpSpPr>
              <a:grpSpLocks/>
            </p:cNvGrpSpPr>
            <p:nvPr/>
          </p:nvGrpSpPr>
          <p:grpSpPr bwMode="auto">
            <a:xfrm>
              <a:off x="10232661" y="2882876"/>
              <a:ext cx="532759" cy="184809"/>
              <a:chOff x="2356" y="1300"/>
              <a:chExt cx="555" cy="194"/>
            </a:xfrm>
          </p:grpSpPr>
          <p:sp>
            <p:nvSpPr>
              <p:cNvPr id="471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1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1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200" name="Group 137"/>
              <p:cNvGrpSpPr>
                <a:grpSpLocks/>
              </p:cNvGrpSpPr>
              <p:nvPr/>
            </p:nvGrpSpPr>
            <p:grpSpPr bwMode="auto">
              <a:xfrm>
                <a:off x="2468" y="1332"/>
                <a:ext cx="310" cy="60"/>
                <a:chOff x="2468" y="1332"/>
                <a:chExt cx="310" cy="60"/>
              </a:xfrm>
            </p:grpSpPr>
            <p:sp>
              <p:nvSpPr>
                <p:cNvPr id="47203"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204"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201"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202"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79" name="Group 133"/>
            <p:cNvGrpSpPr>
              <a:grpSpLocks/>
            </p:cNvGrpSpPr>
            <p:nvPr/>
          </p:nvGrpSpPr>
          <p:grpSpPr bwMode="auto">
            <a:xfrm>
              <a:off x="9330660" y="3072767"/>
              <a:ext cx="532759" cy="184809"/>
              <a:chOff x="2356" y="1300"/>
              <a:chExt cx="555" cy="194"/>
            </a:xfrm>
          </p:grpSpPr>
          <p:sp>
            <p:nvSpPr>
              <p:cNvPr id="47189"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190"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191"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192" name="Group 137"/>
              <p:cNvGrpSpPr>
                <a:grpSpLocks/>
              </p:cNvGrpSpPr>
              <p:nvPr/>
            </p:nvGrpSpPr>
            <p:grpSpPr bwMode="auto">
              <a:xfrm>
                <a:off x="2468" y="1332"/>
                <a:ext cx="310" cy="60"/>
                <a:chOff x="2468" y="1332"/>
                <a:chExt cx="310" cy="60"/>
              </a:xfrm>
            </p:grpSpPr>
            <p:sp>
              <p:nvSpPr>
                <p:cNvPr id="47195"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96"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193" name="Line 140"/>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94"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7180" name="Group 133"/>
            <p:cNvGrpSpPr>
              <a:grpSpLocks/>
            </p:cNvGrpSpPr>
            <p:nvPr/>
          </p:nvGrpSpPr>
          <p:grpSpPr bwMode="auto">
            <a:xfrm>
              <a:off x="8438032" y="3018963"/>
              <a:ext cx="532759" cy="184809"/>
              <a:chOff x="2356" y="1300"/>
              <a:chExt cx="555" cy="194"/>
            </a:xfrm>
          </p:grpSpPr>
          <p:sp>
            <p:nvSpPr>
              <p:cNvPr id="47181"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47182"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7183"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47184" name="Group 137"/>
              <p:cNvGrpSpPr>
                <a:grpSpLocks/>
              </p:cNvGrpSpPr>
              <p:nvPr/>
            </p:nvGrpSpPr>
            <p:grpSpPr bwMode="auto">
              <a:xfrm>
                <a:off x="2468" y="1332"/>
                <a:ext cx="310" cy="60"/>
                <a:chOff x="2468" y="1332"/>
                <a:chExt cx="310" cy="60"/>
              </a:xfrm>
            </p:grpSpPr>
            <p:sp>
              <p:nvSpPr>
                <p:cNvPr id="47187" name="Freeform 138"/>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7188" name="Freeform 139"/>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7185" name="Line 140"/>
              <p:cNvSpPr>
                <a:spLocks noChangeShapeType="1"/>
              </p:cNvSpPr>
              <p:nvPr/>
            </p:nvSpPr>
            <p:spPr bwMode="auto">
              <a:xfrm>
                <a:off x="2358"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186" name="Line 141"/>
              <p:cNvSpPr>
                <a:spLocks noChangeShapeType="1"/>
              </p:cNvSpPr>
              <p:nvPr/>
            </p:nvSpPr>
            <p:spPr bwMode="auto">
              <a:xfrm>
                <a:off x="2908"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cxnSp>
        <p:nvCxnSpPr>
          <p:cNvPr id="47113" name="Straight Connector 12"/>
          <p:cNvCxnSpPr>
            <a:cxnSpLocks noChangeShapeType="1"/>
            <a:endCxn id="47322" idx="1"/>
          </p:cNvCxnSpPr>
          <p:nvPr/>
        </p:nvCxnSpPr>
        <p:spPr bwMode="auto">
          <a:xfrm>
            <a:off x="2382838" y="2609850"/>
            <a:ext cx="238125" cy="261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4" name="Straight Connector 500"/>
          <p:cNvCxnSpPr>
            <a:cxnSpLocks noChangeShapeType="1"/>
            <a:stCxn id="47447" idx="8"/>
            <a:endCxn id="47134" idx="2"/>
          </p:cNvCxnSpPr>
          <p:nvPr/>
        </p:nvCxnSpPr>
        <p:spPr bwMode="auto">
          <a:xfrm>
            <a:off x="1455738" y="2990850"/>
            <a:ext cx="38100" cy="3095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5" name="Straight Connector 501"/>
          <p:cNvCxnSpPr>
            <a:cxnSpLocks noChangeShapeType="1"/>
            <a:endCxn id="47134" idx="3"/>
          </p:cNvCxnSpPr>
          <p:nvPr/>
        </p:nvCxnSpPr>
        <p:spPr bwMode="auto">
          <a:xfrm>
            <a:off x="1235075" y="3271838"/>
            <a:ext cx="123825" cy="2127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6" name="Straight Connector 502"/>
          <p:cNvCxnSpPr>
            <a:cxnSpLocks noChangeShapeType="1"/>
            <a:endCxn id="47290" idx="1"/>
          </p:cNvCxnSpPr>
          <p:nvPr/>
        </p:nvCxnSpPr>
        <p:spPr bwMode="auto">
          <a:xfrm>
            <a:off x="3916363" y="2411413"/>
            <a:ext cx="307975" cy="5730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7" name="Straight Connector 503"/>
          <p:cNvCxnSpPr>
            <a:cxnSpLocks noChangeShapeType="1"/>
            <a:endCxn id="47290" idx="0"/>
          </p:cNvCxnSpPr>
          <p:nvPr/>
        </p:nvCxnSpPr>
        <p:spPr bwMode="auto">
          <a:xfrm flipH="1">
            <a:off x="4425950" y="2389188"/>
            <a:ext cx="384175" cy="579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8" name="Straight Connector 504"/>
          <p:cNvCxnSpPr>
            <a:cxnSpLocks noChangeShapeType="1"/>
            <a:endCxn id="47373" idx="0"/>
          </p:cNvCxnSpPr>
          <p:nvPr/>
        </p:nvCxnSpPr>
        <p:spPr bwMode="auto">
          <a:xfrm>
            <a:off x="6770688" y="2900363"/>
            <a:ext cx="215900" cy="1046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19" name="Straight Connector 505"/>
          <p:cNvCxnSpPr>
            <a:cxnSpLocks noChangeShapeType="1"/>
          </p:cNvCxnSpPr>
          <p:nvPr/>
        </p:nvCxnSpPr>
        <p:spPr bwMode="auto">
          <a:xfrm flipH="1">
            <a:off x="7137400" y="3251200"/>
            <a:ext cx="241300" cy="692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0" name="Straight Connector 506"/>
          <p:cNvCxnSpPr>
            <a:cxnSpLocks noChangeShapeType="1"/>
            <a:stCxn id="47439" idx="4"/>
            <a:endCxn id="47368" idx="0"/>
          </p:cNvCxnSpPr>
          <p:nvPr/>
        </p:nvCxnSpPr>
        <p:spPr bwMode="auto">
          <a:xfrm flipH="1">
            <a:off x="7483475" y="4229100"/>
            <a:ext cx="541338" cy="249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1" name="Straight Connector 507"/>
          <p:cNvCxnSpPr>
            <a:cxnSpLocks noChangeShapeType="1"/>
          </p:cNvCxnSpPr>
          <p:nvPr/>
        </p:nvCxnSpPr>
        <p:spPr bwMode="auto">
          <a:xfrm flipH="1" flipV="1">
            <a:off x="7454900" y="4573588"/>
            <a:ext cx="796925" cy="614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2" name="Straight Connector 508"/>
          <p:cNvCxnSpPr>
            <a:cxnSpLocks noChangeShapeType="1"/>
            <a:endCxn id="47355" idx="5"/>
          </p:cNvCxnSpPr>
          <p:nvPr/>
        </p:nvCxnSpPr>
        <p:spPr bwMode="auto">
          <a:xfrm flipH="1" flipV="1">
            <a:off x="6496050" y="4722813"/>
            <a:ext cx="1047750" cy="9667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3" name="Straight Connector 509"/>
          <p:cNvCxnSpPr>
            <a:cxnSpLocks noChangeShapeType="1"/>
            <a:stCxn id="47437" idx="0"/>
            <a:endCxn id="47132" idx="5"/>
          </p:cNvCxnSpPr>
          <p:nvPr/>
        </p:nvCxnSpPr>
        <p:spPr bwMode="auto">
          <a:xfrm flipH="1" flipV="1">
            <a:off x="5084763" y="5684838"/>
            <a:ext cx="520700" cy="1698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4" name="Straight Connector 510"/>
          <p:cNvCxnSpPr>
            <a:cxnSpLocks noChangeShapeType="1"/>
          </p:cNvCxnSpPr>
          <p:nvPr/>
        </p:nvCxnSpPr>
        <p:spPr bwMode="auto">
          <a:xfrm flipH="1" flipV="1">
            <a:off x="4068763" y="5045075"/>
            <a:ext cx="371475" cy="9731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5" name="Straight Connector 511"/>
          <p:cNvCxnSpPr>
            <a:cxnSpLocks noChangeShapeType="1"/>
            <a:stCxn id="47434" idx="0"/>
          </p:cNvCxnSpPr>
          <p:nvPr/>
        </p:nvCxnSpPr>
        <p:spPr bwMode="auto">
          <a:xfrm flipV="1">
            <a:off x="3389313" y="5689600"/>
            <a:ext cx="306387" cy="165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6" name="Straight Connector 512"/>
          <p:cNvCxnSpPr>
            <a:cxnSpLocks noChangeShapeType="1"/>
          </p:cNvCxnSpPr>
          <p:nvPr/>
        </p:nvCxnSpPr>
        <p:spPr bwMode="auto">
          <a:xfrm flipV="1">
            <a:off x="1790700" y="5160963"/>
            <a:ext cx="401638" cy="2095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7" name="Straight Connector 513"/>
          <p:cNvCxnSpPr>
            <a:cxnSpLocks noChangeShapeType="1"/>
            <a:stCxn id="47456" idx="0"/>
          </p:cNvCxnSpPr>
          <p:nvPr/>
        </p:nvCxnSpPr>
        <p:spPr bwMode="auto">
          <a:xfrm flipV="1">
            <a:off x="1179513" y="4467225"/>
            <a:ext cx="227012"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28" name="Straight Connector 514"/>
          <p:cNvCxnSpPr>
            <a:cxnSpLocks noChangeShapeType="1"/>
            <a:endCxn id="47134" idx="5"/>
          </p:cNvCxnSpPr>
          <p:nvPr/>
        </p:nvCxnSpPr>
        <p:spPr bwMode="auto">
          <a:xfrm flipV="1">
            <a:off x="1155700" y="4368800"/>
            <a:ext cx="203200" cy="79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nvGrpSpPr>
          <p:cNvPr id="47129" name="Group 20"/>
          <p:cNvGrpSpPr>
            <a:grpSpLocks/>
          </p:cNvGrpSpPr>
          <p:nvPr/>
        </p:nvGrpSpPr>
        <p:grpSpPr bwMode="auto">
          <a:xfrm>
            <a:off x="4713288" y="2871788"/>
            <a:ext cx="2117725" cy="1082675"/>
            <a:chOff x="4712800" y="2871032"/>
            <a:chExt cx="2117908" cy="1082781"/>
          </a:xfrm>
        </p:grpSpPr>
        <p:grpSp>
          <p:nvGrpSpPr>
            <p:cNvPr id="47157" name="Group 16"/>
            <p:cNvGrpSpPr>
              <a:grpSpLocks/>
            </p:cNvGrpSpPr>
            <p:nvPr/>
          </p:nvGrpSpPr>
          <p:grpSpPr bwMode="auto">
            <a:xfrm>
              <a:off x="5677190" y="2871032"/>
              <a:ext cx="530938" cy="338554"/>
              <a:chOff x="5573768" y="2726239"/>
              <a:chExt cx="530938" cy="338554"/>
            </a:xfrm>
          </p:grpSpPr>
          <p:sp>
            <p:nvSpPr>
              <p:cNvPr id="47160" name="Oval 14"/>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7161" name="TextBox 15"/>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7158" name="Straight Connector 18"/>
            <p:cNvCxnSpPr>
              <a:cxnSpLocks noChangeShapeType="1"/>
            </p:cNvCxnSpPr>
            <p:nvPr/>
          </p:nvCxnSpPr>
          <p:spPr bwMode="auto">
            <a:xfrm>
              <a:off x="4712800" y="3050554"/>
              <a:ext cx="964390" cy="2689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59" name="Straight Connector 516"/>
            <p:cNvCxnSpPr>
              <a:cxnSpLocks noChangeShapeType="1"/>
            </p:cNvCxnSpPr>
            <p:nvPr/>
          </p:nvCxnSpPr>
          <p:spPr bwMode="auto">
            <a:xfrm>
              <a:off x="6139092" y="3168890"/>
              <a:ext cx="691616" cy="78492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30" name="Group 39937"/>
          <p:cNvGrpSpPr>
            <a:grpSpLocks/>
          </p:cNvGrpSpPr>
          <p:nvPr/>
        </p:nvGrpSpPr>
        <p:grpSpPr bwMode="auto">
          <a:xfrm>
            <a:off x="3692525" y="3789363"/>
            <a:ext cx="1538288" cy="585787"/>
            <a:chOff x="3692946" y="3789212"/>
            <a:chExt cx="1537885" cy="585306"/>
          </a:xfrm>
        </p:grpSpPr>
        <p:cxnSp>
          <p:nvCxnSpPr>
            <p:cNvPr id="47151" name="Straight Connector 515"/>
            <p:cNvCxnSpPr>
              <a:cxnSpLocks noChangeShapeType="1"/>
              <a:stCxn id="47207" idx="0"/>
            </p:cNvCxnSpPr>
            <p:nvPr/>
          </p:nvCxnSpPr>
          <p:spPr bwMode="auto">
            <a:xfrm flipV="1">
              <a:off x="3833272" y="4233204"/>
              <a:ext cx="190444" cy="14131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nvGrpSpPr>
            <p:cNvPr id="47152" name="Group 518"/>
            <p:cNvGrpSpPr>
              <a:grpSpLocks/>
            </p:cNvGrpSpPr>
            <p:nvPr/>
          </p:nvGrpSpPr>
          <p:grpSpPr bwMode="auto">
            <a:xfrm>
              <a:off x="3932901" y="3934211"/>
              <a:ext cx="530938" cy="338554"/>
              <a:chOff x="5573768" y="2726239"/>
              <a:chExt cx="530938" cy="338554"/>
            </a:xfrm>
          </p:grpSpPr>
          <p:sp>
            <p:nvSpPr>
              <p:cNvPr id="47155" name="Oval 521"/>
              <p:cNvSpPr>
                <a:spLocks noChangeArrowheads="1"/>
              </p:cNvSpPr>
              <p:nvPr/>
            </p:nvSpPr>
            <p:spPr bwMode="auto">
              <a:xfrm>
                <a:off x="5573768" y="2751297"/>
                <a:ext cx="528092" cy="304800"/>
              </a:xfrm>
              <a:prstGeom prst="ellipse">
                <a:avLst/>
              </a:prstGeom>
              <a:solidFill>
                <a:srgbClr val="0000FF"/>
              </a:solidFill>
              <a:ln w="9525">
                <a:solidFill>
                  <a:schemeClr val="tx1"/>
                </a:solidFill>
                <a:round/>
                <a:headEnd/>
                <a:tailEnd/>
              </a:ln>
            </p:spPr>
            <p:txBody>
              <a:bodyPr/>
              <a:lstStyle/>
              <a:p>
                <a:endParaRPr lang="en-US"/>
              </a:p>
            </p:txBody>
          </p:sp>
          <p:sp>
            <p:nvSpPr>
              <p:cNvPr id="47156" name="TextBox 522"/>
              <p:cNvSpPr txBox="1">
                <a:spLocks noChangeArrowheads="1"/>
              </p:cNvSpPr>
              <p:nvPr/>
            </p:nvSpPr>
            <p:spPr bwMode="auto">
              <a:xfrm>
                <a:off x="5593027" y="2726239"/>
                <a:ext cx="51167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solidFill>
                      <a:schemeClr val="bg1"/>
                    </a:solidFill>
                  </a:rPr>
                  <a:t>IXP</a:t>
                </a:r>
              </a:p>
            </p:txBody>
          </p:sp>
        </p:grpSp>
        <p:cxnSp>
          <p:nvCxnSpPr>
            <p:cNvPr id="47153" name="Straight Connector 519"/>
            <p:cNvCxnSpPr>
              <a:cxnSpLocks noChangeShapeType="1"/>
              <a:stCxn id="47155" idx="6"/>
              <a:endCxn id="47407" idx="1"/>
            </p:cNvCxnSpPr>
            <p:nvPr/>
          </p:nvCxnSpPr>
          <p:spPr bwMode="auto">
            <a:xfrm flipV="1">
              <a:off x="4460993" y="3953654"/>
              <a:ext cx="769838" cy="15801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54" name="Straight Connector 520"/>
            <p:cNvCxnSpPr>
              <a:cxnSpLocks noChangeShapeType="1"/>
            </p:cNvCxnSpPr>
            <p:nvPr/>
          </p:nvCxnSpPr>
          <p:spPr bwMode="auto">
            <a:xfrm>
              <a:off x="3692946" y="3789212"/>
              <a:ext cx="342738" cy="20484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grpSp>
        <p:nvGrpSpPr>
          <p:cNvPr id="47131" name="Group 39939"/>
          <p:cNvGrpSpPr>
            <a:grpSpLocks/>
          </p:cNvGrpSpPr>
          <p:nvPr/>
        </p:nvGrpSpPr>
        <p:grpSpPr bwMode="auto">
          <a:xfrm>
            <a:off x="2406650" y="3633788"/>
            <a:ext cx="2901950" cy="1296987"/>
            <a:chOff x="2407287" y="3633041"/>
            <a:chExt cx="2900648" cy="1297685"/>
          </a:xfrm>
        </p:grpSpPr>
        <p:cxnSp>
          <p:nvCxnSpPr>
            <p:cNvPr id="47148" name="Straight Connector 7"/>
            <p:cNvCxnSpPr>
              <a:cxnSpLocks noChangeShapeType="1"/>
              <a:stCxn id="47280" idx="5"/>
              <a:endCxn id="47405" idx="1"/>
            </p:cNvCxnSpPr>
            <p:nvPr/>
          </p:nvCxnSpPr>
          <p:spPr bwMode="auto">
            <a:xfrm>
              <a:off x="4876256" y="3633041"/>
              <a:ext cx="431679" cy="222499"/>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49" name="Straight Connector 415"/>
            <p:cNvCxnSpPr>
              <a:cxnSpLocks noChangeShapeType="1"/>
              <a:endCxn id="47239" idx="0"/>
            </p:cNvCxnSpPr>
            <p:nvPr/>
          </p:nvCxnSpPr>
          <p:spPr bwMode="auto">
            <a:xfrm flipH="1">
              <a:off x="2407287" y="3753131"/>
              <a:ext cx="282429" cy="51137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50" name="Straight Connector 523"/>
            <p:cNvCxnSpPr>
              <a:cxnSpLocks noChangeShapeType="1"/>
              <a:stCxn id="47202" idx="0"/>
            </p:cNvCxnSpPr>
            <p:nvPr/>
          </p:nvCxnSpPr>
          <p:spPr bwMode="auto">
            <a:xfrm flipV="1">
              <a:off x="4307545" y="4626270"/>
              <a:ext cx="843636" cy="3044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grpSp>
      <p:sp>
        <p:nvSpPr>
          <p:cNvPr id="47132" name="Oval 6"/>
          <p:cNvSpPr>
            <a:spLocks noChangeArrowheads="1"/>
          </p:cNvSpPr>
          <p:nvPr/>
        </p:nvSpPr>
        <p:spPr bwMode="auto">
          <a:xfrm>
            <a:off x="3340100" y="5359400"/>
            <a:ext cx="2044700" cy="381000"/>
          </a:xfrm>
          <a:prstGeom prst="ellipse">
            <a:avLst/>
          </a:prstGeom>
          <a:solidFill>
            <a:srgbClr val="FFFF00"/>
          </a:solidFill>
          <a:ln w="9525">
            <a:solidFill>
              <a:schemeClr val="tx1"/>
            </a:solidFill>
            <a:round/>
            <a:headEnd/>
            <a:tailEnd/>
          </a:ln>
        </p:spPr>
        <p:txBody>
          <a:bodyPr/>
          <a:lstStyle/>
          <a:p>
            <a:endParaRPr lang="en-US"/>
          </a:p>
        </p:txBody>
      </p:sp>
      <p:sp>
        <p:nvSpPr>
          <p:cNvPr id="47133" name="TextBox 9"/>
          <p:cNvSpPr txBox="1">
            <a:spLocks noChangeArrowheads="1"/>
          </p:cNvSpPr>
          <p:nvPr/>
        </p:nvSpPr>
        <p:spPr bwMode="auto">
          <a:xfrm>
            <a:off x="3556000" y="5334000"/>
            <a:ext cx="1587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i="1"/>
              <a:t>regional net</a:t>
            </a:r>
          </a:p>
        </p:txBody>
      </p:sp>
      <p:sp>
        <p:nvSpPr>
          <p:cNvPr id="47134" name="Oval 517"/>
          <p:cNvSpPr>
            <a:spLocks noChangeArrowheads="1"/>
          </p:cNvSpPr>
          <p:nvPr/>
        </p:nvSpPr>
        <p:spPr bwMode="auto">
          <a:xfrm rot="5400000">
            <a:off x="867569" y="3736182"/>
            <a:ext cx="1252537" cy="381000"/>
          </a:xfrm>
          <a:prstGeom prst="ellipse">
            <a:avLst/>
          </a:prstGeom>
          <a:solidFill>
            <a:srgbClr val="FFFF00"/>
          </a:solidFill>
          <a:ln w="9525">
            <a:solidFill>
              <a:schemeClr val="tx1"/>
            </a:solidFill>
            <a:round/>
            <a:headEnd/>
            <a:tailEnd/>
          </a:ln>
        </p:spPr>
        <p:txBody>
          <a:bodyPr/>
          <a:lstStyle/>
          <a:p>
            <a:endParaRPr lang="en-US"/>
          </a:p>
        </p:txBody>
      </p:sp>
      <p:cxnSp>
        <p:nvCxnSpPr>
          <p:cNvPr id="47135" name="Straight Connector 39941"/>
          <p:cNvCxnSpPr>
            <a:cxnSpLocks noChangeShapeType="1"/>
            <a:stCxn id="47134" idx="0"/>
            <a:endCxn id="47268" idx="0"/>
          </p:cNvCxnSpPr>
          <p:nvPr/>
        </p:nvCxnSpPr>
        <p:spPr bwMode="auto">
          <a:xfrm flipV="1">
            <a:off x="1684338" y="3654425"/>
            <a:ext cx="7588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36" name="Straight Connector 524"/>
          <p:cNvCxnSpPr>
            <a:cxnSpLocks noChangeShapeType="1"/>
            <a:endCxn id="47241" idx="1"/>
          </p:cNvCxnSpPr>
          <p:nvPr/>
        </p:nvCxnSpPr>
        <p:spPr bwMode="auto">
          <a:xfrm>
            <a:off x="1685925" y="4111625"/>
            <a:ext cx="466725" cy="269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7137" name="Oval 11"/>
          <p:cNvSpPr>
            <a:spLocks noChangeArrowheads="1"/>
          </p:cNvSpPr>
          <p:nvPr/>
        </p:nvSpPr>
        <p:spPr bwMode="auto">
          <a:xfrm>
            <a:off x="1866900" y="3429000"/>
            <a:ext cx="6096000" cy="673100"/>
          </a:xfrm>
          <a:prstGeom prst="ellipse">
            <a:avLst/>
          </a:prstGeom>
          <a:solidFill>
            <a:srgbClr val="FF6600">
              <a:alpha val="70195"/>
            </a:srgbClr>
          </a:solidFill>
          <a:ln w="9525">
            <a:solidFill>
              <a:schemeClr val="tx1"/>
            </a:solidFill>
            <a:round/>
            <a:headEnd/>
            <a:tailEnd/>
          </a:ln>
        </p:spPr>
        <p:txBody>
          <a:bodyPr/>
          <a:lstStyle/>
          <a:p>
            <a:endParaRPr lang="en-US"/>
          </a:p>
        </p:txBody>
      </p:sp>
      <p:sp>
        <p:nvSpPr>
          <p:cNvPr id="47138" name="TextBox 13"/>
          <p:cNvSpPr txBox="1">
            <a:spLocks noChangeArrowheads="1"/>
          </p:cNvSpPr>
          <p:nvPr/>
        </p:nvSpPr>
        <p:spPr bwMode="auto">
          <a:xfrm>
            <a:off x="3113088" y="3541713"/>
            <a:ext cx="3627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i="1">
                <a:solidFill>
                  <a:schemeClr val="bg1"/>
                </a:solidFill>
              </a:rPr>
              <a:t>Content provider network</a:t>
            </a:r>
          </a:p>
        </p:txBody>
      </p:sp>
      <p:cxnSp>
        <p:nvCxnSpPr>
          <p:cNvPr id="47139" name="Straight Connector 19"/>
          <p:cNvCxnSpPr>
            <a:cxnSpLocks noChangeShapeType="1"/>
            <a:stCxn id="47460" idx="2"/>
          </p:cNvCxnSpPr>
          <p:nvPr/>
        </p:nvCxnSpPr>
        <p:spPr bwMode="auto">
          <a:xfrm flipH="1">
            <a:off x="6540500" y="2867025"/>
            <a:ext cx="150813"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40" name="Straight Connector 525"/>
          <p:cNvCxnSpPr>
            <a:cxnSpLocks noChangeShapeType="1"/>
            <a:endCxn id="47137" idx="7"/>
          </p:cNvCxnSpPr>
          <p:nvPr/>
        </p:nvCxnSpPr>
        <p:spPr bwMode="auto">
          <a:xfrm flipH="1">
            <a:off x="7070725" y="3221038"/>
            <a:ext cx="142875" cy="306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41" name="Straight Connector 526"/>
          <p:cNvCxnSpPr>
            <a:cxnSpLocks noChangeShapeType="1"/>
          </p:cNvCxnSpPr>
          <p:nvPr/>
        </p:nvCxnSpPr>
        <p:spPr bwMode="auto">
          <a:xfrm flipH="1">
            <a:off x="5773738" y="3205163"/>
            <a:ext cx="111125" cy="24447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42" name="Straight Connector 527"/>
          <p:cNvCxnSpPr>
            <a:cxnSpLocks noChangeShapeType="1"/>
            <a:endCxn id="47137" idx="1"/>
          </p:cNvCxnSpPr>
          <p:nvPr/>
        </p:nvCxnSpPr>
        <p:spPr bwMode="auto">
          <a:xfrm>
            <a:off x="2682875" y="3008313"/>
            <a:ext cx="76200" cy="519112"/>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43" name="Straight Connector 528"/>
          <p:cNvCxnSpPr>
            <a:cxnSpLocks noChangeShapeType="1"/>
            <a:endCxn id="47207" idx="1"/>
          </p:cNvCxnSpPr>
          <p:nvPr/>
        </p:nvCxnSpPr>
        <p:spPr bwMode="auto">
          <a:xfrm>
            <a:off x="3413125" y="4049713"/>
            <a:ext cx="239713" cy="339725"/>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cxnSp>
      <p:cxnSp>
        <p:nvCxnSpPr>
          <p:cNvPr id="47144" name="Straight Connector 529"/>
          <p:cNvCxnSpPr>
            <a:cxnSpLocks noChangeShapeType="1"/>
          </p:cNvCxnSpPr>
          <p:nvPr/>
        </p:nvCxnSpPr>
        <p:spPr bwMode="auto">
          <a:xfrm>
            <a:off x="2303463" y="2651125"/>
            <a:ext cx="14287" cy="9413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45" name="Straight Connector 530"/>
          <p:cNvCxnSpPr>
            <a:cxnSpLocks noChangeShapeType="1"/>
          </p:cNvCxnSpPr>
          <p:nvPr/>
        </p:nvCxnSpPr>
        <p:spPr bwMode="auto">
          <a:xfrm flipH="1">
            <a:off x="1693863" y="3935413"/>
            <a:ext cx="528637" cy="1174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46" name="Straight Connector 531"/>
          <p:cNvCxnSpPr>
            <a:cxnSpLocks noChangeShapeType="1"/>
            <a:stCxn id="47439" idx="3"/>
          </p:cNvCxnSpPr>
          <p:nvPr/>
        </p:nvCxnSpPr>
        <p:spPr bwMode="auto">
          <a:xfrm flipH="1" flipV="1">
            <a:off x="7713663" y="3903663"/>
            <a:ext cx="400050" cy="2825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7147" name="Straight Connector 532"/>
          <p:cNvCxnSpPr>
            <a:cxnSpLocks noChangeShapeType="1"/>
            <a:stCxn id="47441" idx="4"/>
          </p:cNvCxnSpPr>
          <p:nvPr/>
        </p:nvCxnSpPr>
        <p:spPr bwMode="auto">
          <a:xfrm flipH="1" flipV="1">
            <a:off x="7624763" y="3929063"/>
            <a:ext cx="628650" cy="12144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61" name="Rectangle 2"/>
          <p:cNvSpPr txBox="1">
            <a:spLocks noChangeArrowheads="1"/>
          </p:cNvSpPr>
          <p:nvPr/>
        </p:nvSpPr>
        <p:spPr>
          <a:xfrm>
            <a:off x="457200" y="152400"/>
            <a:ext cx="8096250" cy="65087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z="3600" dirty="0" smtClean="0">
                <a:latin typeface="Arial"/>
                <a:ea typeface="MS PGothic" charset="0"/>
                <a:cs typeface="Arial"/>
              </a:rPr>
              <a:t>Internet structure: network of networks</a:t>
            </a:r>
            <a:endParaRPr lang="en-US" dirty="0">
              <a:latin typeface="Arial"/>
              <a:ea typeface="MS PGothic" charset="0"/>
              <a:cs typeface="Arial"/>
            </a:endParaRPr>
          </a:p>
        </p:txBody>
      </p:sp>
    </p:spTree>
    <p:extLst>
      <p:ext uri="{BB962C8B-B14F-4D97-AF65-F5344CB8AC3E}">
        <p14:creationId xmlns:p14="http://schemas.microsoft.com/office/powerpoint/2010/main" val="100287138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type="body" sz="half" idx="4294967295"/>
          </p:nvPr>
        </p:nvSpPr>
        <p:spPr>
          <a:xfrm>
            <a:off x="228600" y="5029200"/>
            <a:ext cx="8821738" cy="4648200"/>
          </a:xfrm>
        </p:spPr>
        <p:txBody>
          <a:bodyPr>
            <a:normAutofit/>
          </a:bodyPr>
          <a:lstStyle/>
          <a:p>
            <a:pPr eaLnBrk="1" hangingPunct="1">
              <a:buSzPct val="75000"/>
            </a:pPr>
            <a:r>
              <a:rPr lang="en-US" sz="2000" dirty="0">
                <a:latin typeface="Arial"/>
                <a:ea typeface="MS PGothic" charset="0"/>
                <a:cs typeface="Arial"/>
              </a:rPr>
              <a:t>at center: small # of well-connected large networks</a:t>
            </a:r>
          </a:p>
          <a:p>
            <a:pPr lvl="1" eaLnBrk="1" hangingPunct="1"/>
            <a:r>
              <a:rPr lang="ja-JP" altLang="en-US" sz="1800" dirty="0">
                <a:solidFill>
                  <a:srgbClr val="CC0000"/>
                </a:solidFill>
                <a:latin typeface="Arial"/>
                <a:ea typeface="MS PGothic" charset="0"/>
                <a:cs typeface="Arial"/>
              </a:rPr>
              <a:t>“</a:t>
            </a:r>
            <a:r>
              <a:rPr lang="en-US" altLang="ja-JP" sz="1800" dirty="0">
                <a:solidFill>
                  <a:srgbClr val="CC0000"/>
                </a:solidFill>
                <a:latin typeface="Arial"/>
                <a:ea typeface="MS PGothic" charset="0"/>
                <a:cs typeface="Arial"/>
              </a:rPr>
              <a:t>tier-1</a:t>
            </a:r>
            <a:r>
              <a:rPr lang="ja-JP" altLang="en-US" sz="1800" dirty="0">
                <a:solidFill>
                  <a:srgbClr val="CC0000"/>
                </a:solidFill>
                <a:latin typeface="Arial"/>
                <a:ea typeface="MS PGothic" charset="0"/>
                <a:cs typeface="Arial"/>
              </a:rPr>
              <a:t>”</a:t>
            </a:r>
            <a:r>
              <a:rPr lang="en-US" altLang="ja-JP" sz="1800" dirty="0">
                <a:solidFill>
                  <a:srgbClr val="CC0000"/>
                </a:solidFill>
                <a:latin typeface="Arial"/>
                <a:ea typeface="MS PGothic" charset="0"/>
                <a:cs typeface="Arial"/>
              </a:rPr>
              <a:t> commercial ISPs</a:t>
            </a:r>
            <a:r>
              <a:rPr lang="en-US" altLang="ja-JP" sz="1800" dirty="0">
                <a:solidFill>
                  <a:srgbClr val="FF0000"/>
                </a:solidFill>
                <a:latin typeface="Arial"/>
                <a:ea typeface="MS PGothic" charset="0"/>
                <a:cs typeface="Arial"/>
              </a:rPr>
              <a:t> </a:t>
            </a:r>
            <a:r>
              <a:rPr lang="en-US" altLang="ja-JP" sz="1800" dirty="0">
                <a:latin typeface="Arial"/>
                <a:ea typeface="MS PGothic" charset="0"/>
                <a:cs typeface="Arial"/>
              </a:rPr>
              <a:t>(e.g., Level 3, Sprint, AT&amp;T, NTT), national &amp; international coverage</a:t>
            </a:r>
          </a:p>
          <a:p>
            <a:pPr lvl="1" eaLnBrk="1" hangingPunct="1"/>
            <a:r>
              <a:rPr lang="en-US" sz="1800" dirty="0">
                <a:solidFill>
                  <a:srgbClr val="CC0000"/>
                </a:solidFill>
                <a:latin typeface="Arial"/>
                <a:cs typeface="Arial"/>
              </a:rPr>
              <a:t>content provider network </a:t>
            </a:r>
            <a:r>
              <a:rPr lang="en-US" sz="1800" dirty="0">
                <a:latin typeface="Arial"/>
                <a:cs typeface="Arial"/>
              </a:rPr>
              <a:t>(</a:t>
            </a:r>
            <a:r>
              <a:rPr lang="en-US" sz="1800" dirty="0" err="1">
                <a:latin typeface="Arial"/>
                <a:cs typeface="Arial"/>
              </a:rPr>
              <a:t>e.g</a:t>
            </a:r>
            <a:r>
              <a:rPr lang="en-US" sz="1800" dirty="0">
                <a:latin typeface="Arial"/>
                <a:cs typeface="Arial"/>
              </a:rPr>
              <a:t>, Google): private network that connects it data centers to Internet, often bypassing tier-1, regional ISPs</a:t>
            </a:r>
          </a:p>
          <a:p>
            <a:pPr lvl="1" eaLnBrk="1" hangingPunct="1">
              <a:buFont typeface="Wingdings" charset="0"/>
              <a:buNone/>
            </a:pPr>
            <a:endParaRPr lang="en-US" sz="1800" dirty="0">
              <a:latin typeface="Arial"/>
              <a:cs typeface="Arial"/>
            </a:endParaRPr>
          </a:p>
        </p:txBody>
      </p:sp>
      <p:grpSp>
        <p:nvGrpSpPr>
          <p:cNvPr id="48135" name="Group 67"/>
          <p:cNvGrpSpPr>
            <a:grpSpLocks/>
          </p:cNvGrpSpPr>
          <p:nvPr/>
        </p:nvGrpSpPr>
        <p:grpSpPr bwMode="auto">
          <a:xfrm>
            <a:off x="1054100" y="1038225"/>
            <a:ext cx="7658100" cy="3984625"/>
            <a:chOff x="1066800" y="1371600"/>
            <a:chExt cx="7194549" cy="3984625"/>
          </a:xfrm>
        </p:grpSpPr>
        <p:sp>
          <p:nvSpPr>
            <p:cNvPr id="48136" name="Oval 76"/>
            <p:cNvSpPr>
              <a:spLocks noChangeArrowheads="1"/>
            </p:cNvSpPr>
            <p:nvPr/>
          </p:nvSpPr>
          <p:spPr bwMode="auto">
            <a:xfrm>
              <a:off x="1981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37" name="Oval 76"/>
            <p:cNvSpPr>
              <a:spLocks noChangeArrowheads="1"/>
            </p:cNvSpPr>
            <p:nvPr/>
          </p:nvSpPr>
          <p:spPr bwMode="auto">
            <a:xfrm>
              <a:off x="1066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38" name="Oval 76"/>
            <p:cNvSpPr>
              <a:spLocks noChangeArrowheads="1"/>
            </p:cNvSpPr>
            <p:nvPr/>
          </p:nvSpPr>
          <p:spPr bwMode="auto">
            <a:xfrm>
              <a:off x="56388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39" name="Oval 76"/>
            <p:cNvSpPr>
              <a:spLocks noChangeArrowheads="1"/>
            </p:cNvSpPr>
            <p:nvPr/>
          </p:nvSpPr>
          <p:spPr bwMode="auto">
            <a:xfrm>
              <a:off x="47244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40" name="Oval 76"/>
            <p:cNvSpPr>
              <a:spLocks noChangeArrowheads="1"/>
            </p:cNvSpPr>
            <p:nvPr/>
          </p:nvSpPr>
          <p:spPr bwMode="auto">
            <a:xfrm>
              <a:off x="38100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41" name="Oval 76"/>
            <p:cNvSpPr>
              <a:spLocks noChangeArrowheads="1"/>
            </p:cNvSpPr>
            <p:nvPr/>
          </p:nvSpPr>
          <p:spPr bwMode="auto">
            <a:xfrm>
              <a:off x="2895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42" name="Oval 76"/>
            <p:cNvSpPr>
              <a:spLocks noChangeArrowheads="1"/>
            </p:cNvSpPr>
            <p:nvPr/>
          </p:nvSpPr>
          <p:spPr bwMode="auto">
            <a:xfrm>
              <a:off x="65532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43" name="Oval 76"/>
            <p:cNvSpPr>
              <a:spLocks noChangeArrowheads="1"/>
            </p:cNvSpPr>
            <p:nvPr/>
          </p:nvSpPr>
          <p:spPr bwMode="auto">
            <a:xfrm>
              <a:off x="7467600" y="4724400"/>
              <a:ext cx="793749" cy="631825"/>
            </a:xfrm>
            <a:prstGeom prst="ellipse">
              <a:avLst/>
            </a:prstGeom>
            <a:solidFill>
              <a:srgbClr val="00FFFF"/>
            </a:solidFill>
            <a:ln w="9525">
              <a:solidFill>
                <a:schemeClr val="tx1"/>
              </a:solidFill>
              <a:round/>
              <a:headEnd/>
              <a:tailEnd/>
            </a:ln>
          </p:spPr>
          <p:txBody>
            <a:bodyPr wrap="none" anchor="ctr"/>
            <a:lstStyle/>
            <a:p>
              <a:pPr algn="ctr"/>
              <a:r>
                <a:rPr lang="en-US" sz="1600"/>
                <a:t>access</a:t>
              </a:r>
            </a:p>
            <a:p>
              <a:pPr algn="ctr"/>
              <a:r>
                <a:rPr lang="en-US" sz="1600"/>
                <a:t>ISP</a:t>
              </a:r>
            </a:p>
          </p:txBody>
        </p:sp>
        <p:sp>
          <p:nvSpPr>
            <p:cNvPr id="48144" name="Oval 33"/>
            <p:cNvSpPr>
              <a:spLocks noChangeArrowheads="1"/>
            </p:cNvSpPr>
            <p:nvPr/>
          </p:nvSpPr>
          <p:spPr bwMode="auto">
            <a:xfrm>
              <a:off x="24384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solidFill>
                    <a:srgbClr val="808080"/>
                  </a:solidFill>
                </a:rPr>
                <a:t>Regional ISP</a:t>
              </a:r>
            </a:p>
          </p:txBody>
        </p:sp>
        <p:sp>
          <p:nvSpPr>
            <p:cNvPr id="48145" name="Oval 33"/>
            <p:cNvSpPr>
              <a:spLocks noChangeArrowheads="1"/>
            </p:cNvSpPr>
            <p:nvPr/>
          </p:nvSpPr>
          <p:spPr bwMode="auto">
            <a:xfrm>
              <a:off x="4800600" y="3429000"/>
              <a:ext cx="1863725" cy="790575"/>
            </a:xfrm>
            <a:prstGeom prst="ellipse">
              <a:avLst/>
            </a:prstGeom>
            <a:solidFill>
              <a:schemeClr val="hlink"/>
            </a:solidFill>
            <a:ln w="9525">
              <a:solidFill>
                <a:schemeClr val="bg2"/>
              </a:solidFill>
              <a:round/>
              <a:headEnd/>
              <a:tailEnd/>
            </a:ln>
          </p:spPr>
          <p:txBody>
            <a:bodyPr wrap="none" anchor="ctr"/>
            <a:lstStyle/>
            <a:p>
              <a:pPr algn="ctr"/>
              <a:r>
                <a:rPr lang="en-US">
                  <a:solidFill>
                    <a:srgbClr val="808080"/>
                  </a:solidFill>
                </a:rPr>
                <a:t>Regional ISP</a:t>
              </a:r>
            </a:p>
          </p:txBody>
        </p:sp>
        <p:sp>
          <p:nvSpPr>
            <p:cNvPr id="79" name="Rectangle 78"/>
            <p:cNvSpPr/>
            <p:nvPr/>
          </p:nvSpPr>
          <p:spPr>
            <a:xfrm>
              <a:off x="2133157" y="2819400"/>
              <a:ext cx="609985"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80" name="Rectangle 79"/>
            <p:cNvSpPr/>
            <p:nvPr/>
          </p:nvSpPr>
          <p:spPr>
            <a:xfrm>
              <a:off x="4801284" y="27432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sp>
          <p:nvSpPr>
            <p:cNvPr id="48148" name="Oval 34"/>
            <p:cNvSpPr>
              <a:spLocks noChangeArrowheads="1"/>
            </p:cNvSpPr>
            <p:nvPr/>
          </p:nvSpPr>
          <p:spPr bwMode="auto">
            <a:xfrm>
              <a:off x="11430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solidFill>
                    <a:schemeClr val="bg1"/>
                  </a:solidFill>
                </a:rPr>
                <a:t>Tier 1 ISP</a:t>
              </a:r>
              <a:endParaRPr lang="en-US"/>
            </a:p>
          </p:txBody>
        </p:sp>
        <p:sp>
          <p:nvSpPr>
            <p:cNvPr id="48149" name="Oval 34"/>
            <p:cNvSpPr>
              <a:spLocks noChangeArrowheads="1"/>
            </p:cNvSpPr>
            <p:nvPr/>
          </p:nvSpPr>
          <p:spPr bwMode="auto">
            <a:xfrm>
              <a:off x="3352800" y="1600200"/>
              <a:ext cx="1863725" cy="790575"/>
            </a:xfrm>
            <a:prstGeom prst="ellipse">
              <a:avLst/>
            </a:prstGeom>
            <a:solidFill>
              <a:schemeClr val="accent2"/>
            </a:solidFill>
            <a:ln w="9525">
              <a:solidFill>
                <a:schemeClr val="tx1"/>
              </a:solidFill>
              <a:round/>
              <a:headEnd/>
              <a:tailEnd/>
            </a:ln>
          </p:spPr>
          <p:txBody>
            <a:bodyPr wrap="none" anchor="ctr"/>
            <a:lstStyle/>
            <a:p>
              <a:pPr algn="ctr"/>
              <a:r>
                <a:rPr lang="en-US">
                  <a:solidFill>
                    <a:schemeClr val="bg1"/>
                  </a:solidFill>
                </a:rPr>
                <a:t>Tier 1 ISP</a:t>
              </a:r>
              <a:endParaRPr lang="en-US"/>
            </a:p>
          </p:txBody>
        </p:sp>
        <p:sp>
          <p:nvSpPr>
            <p:cNvPr id="48150" name="Oval 34"/>
            <p:cNvSpPr>
              <a:spLocks noChangeArrowheads="1"/>
            </p:cNvSpPr>
            <p:nvPr/>
          </p:nvSpPr>
          <p:spPr bwMode="auto">
            <a:xfrm>
              <a:off x="5638800" y="1600200"/>
              <a:ext cx="1981200" cy="838200"/>
            </a:xfrm>
            <a:prstGeom prst="ellipse">
              <a:avLst/>
            </a:prstGeom>
            <a:solidFill>
              <a:srgbClr val="002060"/>
            </a:solidFill>
            <a:ln w="9525">
              <a:solidFill>
                <a:schemeClr val="tx1"/>
              </a:solidFill>
              <a:round/>
              <a:headEnd/>
              <a:tailEnd/>
            </a:ln>
          </p:spPr>
          <p:txBody>
            <a:bodyPr wrap="none" anchor="ctr"/>
            <a:lstStyle/>
            <a:p>
              <a:pPr algn="ctr"/>
              <a:r>
                <a:rPr lang="en-US">
                  <a:solidFill>
                    <a:schemeClr val="bg1"/>
                  </a:solidFill>
                </a:rPr>
                <a:t>Google</a:t>
              </a:r>
              <a:endParaRPr lang="en-US"/>
            </a:p>
          </p:txBody>
        </p:sp>
        <p:cxnSp>
          <p:nvCxnSpPr>
            <p:cNvPr id="84" name="Straight Connector 83"/>
            <p:cNvCxnSpPr>
              <a:endCxn id="48137" idx="0"/>
            </p:cNvCxnSpPr>
            <p:nvPr/>
          </p:nvCxnSpPr>
          <p:spPr>
            <a:xfrm rot="5400000">
              <a:off x="427081" y="3398633"/>
              <a:ext cx="2362200" cy="28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48144" idx="4"/>
            </p:cNvCxnSpPr>
            <p:nvPr/>
          </p:nvCxnSpPr>
          <p:spPr>
            <a:xfrm rot="5400000">
              <a:off x="3070887" y="4425754"/>
              <a:ext cx="504825" cy="924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48144" idx="3"/>
            </p:cNvCxnSpPr>
            <p:nvPr/>
          </p:nvCxnSpPr>
          <p:spPr>
            <a:xfrm rot="5400000">
              <a:off x="2265003" y="4277579"/>
              <a:ext cx="620712"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rot="16200000" flipH="1">
              <a:off x="808066" y="3459105"/>
              <a:ext cx="2438400" cy="24459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79" idx="2"/>
            </p:cNvCxnSpPr>
            <p:nvPr/>
          </p:nvCxnSpPr>
          <p:spPr>
            <a:xfrm rot="5400000">
              <a:off x="1333803" y="3771707"/>
              <a:ext cx="1600200" cy="6099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7315797" y="2819400"/>
              <a:ext cx="608494" cy="457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t>IXP</a:t>
              </a:r>
            </a:p>
          </p:txBody>
        </p:sp>
        <p:cxnSp>
          <p:nvCxnSpPr>
            <p:cNvPr id="90" name="Straight Connector 89"/>
            <p:cNvCxnSpPr/>
            <p:nvPr/>
          </p:nvCxnSpPr>
          <p:spPr>
            <a:xfrm rot="16200000" flipH="1">
              <a:off x="3747986" y="42525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48145" idx="2"/>
              <a:endCxn id="48144" idx="6"/>
            </p:cNvCxnSpPr>
            <p:nvPr/>
          </p:nvCxnSpPr>
          <p:spPr>
            <a:xfrm rot="10800000">
              <a:off x="4301663" y="3824288"/>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rot="5400000">
              <a:off x="4931639" y="4288692"/>
              <a:ext cx="620713" cy="2729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rot="16200000" flipH="1">
              <a:off x="5633414" y="4425226"/>
              <a:ext cx="544513" cy="760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48145" idx="5"/>
            </p:cNvCxnSpPr>
            <p:nvPr/>
          </p:nvCxnSpPr>
          <p:spPr>
            <a:xfrm rot="16200000" flipH="1">
              <a:off x="6276143" y="4218669"/>
              <a:ext cx="620712" cy="3907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48150" idx="4"/>
            </p:cNvCxnSpPr>
            <p:nvPr/>
          </p:nvCxnSpPr>
          <p:spPr>
            <a:xfrm rot="16200000" flipH="1">
              <a:off x="5747409" y="3320741"/>
              <a:ext cx="2297113" cy="5324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rot="10800000">
              <a:off x="2971328" y="1981200"/>
              <a:ext cx="49962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rot="10800000">
              <a:off x="5181593" y="1981200"/>
              <a:ext cx="49813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Arc 97"/>
            <p:cNvSpPr/>
            <p:nvPr/>
          </p:nvSpPr>
          <p:spPr>
            <a:xfrm>
              <a:off x="2133157" y="1371600"/>
              <a:ext cx="4190855" cy="457200"/>
            </a:xfrm>
            <a:prstGeom prst="arc">
              <a:avLst>
                <a:gd name="adj1" fmla="val 10681875"/>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99" name="Straight Connector 98"/>
            <p:cNvCxnSpPr/>
            <p:nvPr/>
          </p:nvCxnSpPr>
          <p:spPr>
            <a:xfrm rot="16200000" flipH="1">
              <a:off x="6972290" y="2399831"/>
              <a:ext cx="533400" cy="305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endCxn id="79" idx="0"/>
            </p:cNvCxnSpPr>
            <p:nvPr/>
          </p:nvCxnSpPr>
          <p:spPr>
            <a:xfrm rot="16200000" flipH="1">
              <a:off x="2095457" y="2475961"/>
              <a:ext cx="457200" cy="2296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rot="16200000" flipH="1">
              <a:off x="2628635" y="3238707"/>
              <a:ext cx="457200"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10800000" flipV="1">
              <a:off x="2743142" y="2209800"/>
              <a:ext cx="2972375" cy="7731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rot="16200000" flipH="1">
              <a:off x="4662218" y="2423713"/>
              <a:ext cx="504825" cy="38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rot="5400000">
              <a:off x="3314806" y="2856893"/>
              <a:ext cx="1143000" cy="1536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rot="16200000" flipH="1">
              <a:off x="5105256" y="3276738"/>
              <a:ext cx="304800" cy="1521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rot="10800000" flipV="1">
              <a:off x="4039175" y="3124200"/>
              <a:ext cx="762109" cy="5445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48148" idx="5"/>
            </p:cNvCxnSpPr>
            <p:nvPr/>
          </p:nvCxnSpPr>
          <p:spPr>
            <a:xfrm rot="16200000" flipH="1">
              <a:off x="3070757" y="1938325"/>
              <a:ext cx="1470025" cy="21431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9" idx="2"/>
            </p:cNvCxnSpPr>
            <p:nvPr/>
          </p:nvCxnSpPr>
          <p:spPr>
            <a:xfrm rot="16200000" flipH="1">
              <a:off x="7004680" y="3891964"/>
              <a:ext cx="1458913" cy="2281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rot="5400000">
              <a:off x="6052348" y="3472202"/>
              <a:ext cx="1535113" cy="11439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89" idx="1"/>
            </p:cNvCxnSpPr>
            <p:nvPr/>
          </p:nvCxnSpPr>
          <p:spPr>
            <a:xfrm rot="10800000" flipV="1">
              <a:off x="6095826" y="3048000"/>
              <a:ext cx="1219971" cy="4683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endCxn id="80" idx="3"/>
            </p:cNvCxnSpPr>
            <p:nvPr/>
          </p:nvCxnSpPr>
          <p:spPr>
            <a:xfrm rot="10800000" flipV="1">
              <a:off x="5409778" y="2362200"/>
              <a:ext cx="780007" cy="609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053332" y="2217738"/>
              <a:ext cx="2286327" cy="685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2" name="Rectangle 2"/>
          <p:cNvSpPr txBox="1">
            <a:spLocks noChangeArrowheads="1"/>
          </p:cNvSpPr>
          <p:nvPr/>
        </p:nvSpPr>
        <p:spPr>
          <a:xfrm>
            <a:off x="457200" y="152400"/>
            <a:ext cx="8096250" cy="650875"/>
          </a:xfrm>
          <a:prstGeom prst="rect">
            <a:avLst/>
          </a:prstGeom>
        </p:spPr>
        <p:txBody>
          <a:bodyPr vert="horz" lIns="91440" tIns="45720" rIns="91440" bIns="45720" rtlCol="0" anchor="ctr">
            <a:normAutofit fontScale="9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z="3600" dirty="0" smtClean="0">
                <a:latin typeface="Arial"/>
                <a:ea typeface="MS PGothic" charset="0"/>
                <a:cs typeface="Arial"/>
              </a:rPr>
              <a:t>Internet structure: network of networks</a:t>
            </a:r>
            <a:endParaRPr lang="en-US" dirty="0">
              <a:latin typeface="Arial"/>
              <a:ea typeface="MS PGothic" charset="0"/>
              <a:cs typeface="Arial"/>
            </a:endParaRPr>
          </a:p>
        </p:txBody>
      </p:sp>
    </p:spTree>
    <p:extLst>
      <p:ext uri="{BB962C8B-B14F-4D97-AF65-F5344CB8AC3E}">
        <p14:creationId xmlns:p14="http://schemas.microsoft.com/office/powerpoint/2010/main" val="37544785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3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1452563"/>
            <a:ext cx="8385175"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7" name="Rectangle 2"/>
          <p:cNvSpPr>
            <a:spLocks noGrp="1" noChangeArrowheads="1"/>
          </p:cNvSpPr>
          <p:nvPr>
            <p:ph type="title" idx="4294967295"/>
          </p:nvPr>
        </p:nvSpPr>
        <p:spPr>
          <a:xfrm>
            <a:off x="233363" y="114300"/>
            <a:ext cx="7772400" cy="1143000"/>
          </a:xfrm>
        </p:spPr>
        <p:txBody>
          <a:bodyPr>
            <a:normAutofit/>
          </a:bodyPr>
          <a:lstStyle/>
          <a:p>
            <a:pPr eaLnBrk="1" hangingPunct="1"/>
            <a:r>
              <a:rPr lang="en-US" sz="4000" dirty="0">
                <a:latin typeface="Arial"/>
                <a:ea typeface="MS PGothic" charset="0"/>
                <a:cs typeface="Arial"/>
              </a:rPr>
              <a:t>Tier-1 ISP: e.g., Sprint</a:t>
            </a:r>
          </a:p>
        </p:txBody>
      </p:sp>
      <p:grpSp>
        <p:nvGrpSpPr>
          <p:cNvPr id="2" name="Group 187"/>
          <p:cNvGrpSpPr>
            <a:grpSpLocks/>
          </p:cNvGrpSpPr>
          <p:nvPr/>
        </p:nvGrpSpPr>
        <p:grpSpPr bwMode="auto">
          <a:xfrm>
            <a:off x="1371600" y="1662113"/>
            <a:ext cx="3179763" cy="3081337"/>
            <a:chOff x="864" y="1047"/>
            <a:chExt cx="2003" cy="1941"/>
          </a:xfrm>
        </p:grpSpPr>
        <p:sp>
          <p:nvSpPr>
            <p:cNvPr id="49160" name="Rectangle 202"/>
            <p:cNvSpPr>
              <a:spLocks noChangeArrowheads="1"/>
            </p:cNvSpPr>
            <p:nvPr/>
          </p:nvSpPr>
          <p:spPr bwMode="auto">
            <a:xfrm>
              <a:off x="1307" y="1103"/>
              <a:ext cx="1560" cy="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Times New Roman" charset="0"/>
              </a:endParaRPr>
            </a:p>
          </p:txBody>
        </p:sp>
        <p:sp>
          <p:nvSpPr>
            <p:cNvPr id="49161" name="Line 205"/>
            <p:cNvSpPr>
              <a:spLocks noChangeShapeType="1"/>
            </p:cNvSpPr>
            <p:nvPr/>
          </p:nvSpPr>
          <p:spPr bwMode="auto">
            <a:xfrm flipH="1">
              <a:off x="1408" y="1945"/>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2" name="Line 206"/>
            <p:cNvSpPr>
              <a:spLocks noChangeShapeType="1"/>
            </p:cNvSpPr>
            <p:nvPr/>
          </p:nvSpPr>
          <p:spPr bwMode="auto">
            <a:xfrm flipH="1">
              <a:off x="1408" y="2028"/>
              <a:ext cx="28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3" name="Text Box 207"/>
            <p:cNvSpPr txBox="1">
              <a:spLocks noChangeArrowheads="1"/>
            </p:cNvSpPr>
            <p:nvPr/>
          </p:nvSpPr>
          <p:spPr bwMode="auto">
            <a:xfrm flipH="1">
              <a:off x="1336" y="1789"/>
              <a:ext cx="22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Times New Roman" charset="0"/>
                </a:rPr>
                <a:t>…</a:t>
              </a:r>
            </a:p>
          </p:txBody>
        </p:sp>
        <p:grpSp>
          <p:nvGrpSpPr>
            <p:cNvPr id="49164" name="Group 208"/>
            <p:cNvGrpSpPr>
              <a:grpSpLocks/>
            </p:cNvGrpSpPr>
            <p:nvPr/>
          </p:nvGrpSpPr>
          <p:grpSpPr bwMode="auto">
            <a:xfrm flipH="1">
              <a:off x="1617" y="2063"/>
              <a:ext cx="775" cy="284"/>
              <a:chOff x="2927" y="2500"/>
              <a:chExt cx="949" cy="332"/>
            </a:xfrm>
          </p:grpSpPr>
          <p:sp>
            <p:nvSpPr>
              <p:cNvPr id="49236" name="Line 209"/>
              <p:cNvSpPr>
                <a:spLocks noChangeShapeType="1"/>
              </p:cNvSpPr>
              <p:nvPr/>
            </p:nvSpPr>
            <p:spPr bwMode="auto">
              <a:xfrm flipH="1">
                <a:off x="2927" y="2515"/>
                <a:ext cx="236" cy="31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7" name="Line 210"/>
              <p:cNvSpPr>
                <a:spLocks noChangeShapeType="1"/>
              </p:cNvSpPr>
              <p:nvPr/>
            </p:nvSpPr>
            <p:spPr bwMode="auto">
              <a:xfrm>
                <a:off x="3209" y="2500"/>
                <a:ext cx="201" cy="33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8" name="Line 211"/>
              <p:cNvSpPr>
                <a:spLocks noChangeShapeType="1"/>
              </p:cNvSpPr>
              <p:nvPr/>
            </p:nvSpPr>
            <p:spPr bwMode="auto">
              <a:xfrm>
                <a:off x="3315" y="2500"/>
                <a:ext cx="561" cy="32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65" name="Line 212"/>
            <p:cNvSpPr>
              <a:spLocks noChangeShapeType="1"/>
            </p:cNvSpPr>
            <p:nvPr/>
          </p:nvSpPr>
          <p:spPr bwMode="auto">
            <a:xfrm flipH="1" flipV="1">
              <a:off x="1819" y="1533"/>
              <a:ext cx="0" cy="35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6" name="Line 213"/>
            <p:cNvSpPr>
              <a:spLocks noChangeShapeType="1"/>
            </p:cNvSpPr>
            <p:nvPr/>
          </p:nvSpPr>
          <p:spPr bwMode="auto">
            <a:xfrm flipH="1">
              <a:off x="1587" y="2081"/>
              <a:ext cx="193" cy="266"/>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7" name="Line 214"/>
            <p:cNvSpPr>
              <a:spLocks noChangeShapeType="1"/>
            </p:cNvSpPr>
            <p:nvPr/>
          </p:nvSpPr>
          <p:spPr bwMode="auto">
            <a:xfrm>
              <a:off x="1818" y="2068"/>
              <a:ext cx="164" cy="28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8" name="Line 215"/>
            <p:cNvSpPr>
              <a:spLocks noChangeShapeType="1"/>
            </p:cNvSpPr>
            <p:nvPr/>
          </p:nvSpPr>
          <p:spPr bwMode="auto">
            <a:xfrm>
              <a:off x="1904" y="2068"/>
              <a:ext cx="459" cy="277"/>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9" name="Text Box 272"/>
            <p:cNvSpPr txBox="1">
              <a:spLocks noChangeArrowheads="1"/>
            </p:cNvSpPr>
            <p:nvPr/>
          </p:nvSpPr>
          <p:spPr bwMode="auto">
            <a:xfrm>
              <a:off x="1583" y="2691"/>
              <a:ext cx="11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1600"/>
                <a:t>to/from customers</a:t>
              </a:r>
            </a:p>
          </p:txBody>
        </p:sp>
        <p:sp>
          <p:nvSpPr>
            <p:cNvPr id="49170" name="Text Box 273"/>
            <p:cNvSpPr txBox="1">
              <a:spLocks noChangeArrowheads="1"/>
            </p:cNvSpPr>
            <p:nvPr/>
          </p:nvSpPr>
          <p:spPr bwMode="auto">
            <a:xfrm>
              <a:off x="2262" y="1699"/>
              <a:ext cx="54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1600"/>
                <a:t>peering</a:t>
              </a:r>
            </a:p>
          </p:txBody>
        </p:sp>
        <p:sp>
          <p:nvSpPr>
            <p:cNvPr id="49171" name="Text Box 274"/>
            <p:cNvSpPr txBox="1">
              <a:spLocks noChangeArrowheads="1"/>
            </p:cNvSpPr>
            <p:nvPr/>
          </p:nvSpPr>
          <p:spPr bwMode="auto">
            <a:xfrm>
              <a:off x="1636" y="1367"/>
              <a:ext cx="11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1600"/>
                <a:t> to/from backbone</a:t>
              </a:r>
            </a:p>
          </p:txBody>
        </p:sp>
        <p:sp>
          <p:nvSpPr>
            <p:cNvPr id="49172" name="Rectangle 275"/>
            <p:cNvSpPr>
              <a:spLocks noChangeArrowheads="1"/>
            </p:cNvSpPr>
            <p:nvPr/>
          </p:nvSpPr>
          <p:spPr bwMode="auto">
            <a:xfrm>
              <a:off x="1355" y="1139"/>
              <a:ext cx="1447" cy="1774"/>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Times New Roman" charset="0"/>
              </a:endParaRPr>
            </a:p>
          </p:txBody>
        </p:sp>
        <p:sp>
          <p:nvSpPr>
            <p:cNvPr id="49173" name="Line 290"/>
            <p:cNvSpPr>
              <a:spLocks noChangeShapeType="1"/>
            </p:cNvSpPr>
            <p:nvPr/>
          </p:nvSpPr>
          <p:spPr bwMode="auto">
            <a:xfrm flipH="1" flipV="1">
              <a:off x="2226" y="1559"/>
              <a:ext cx="0" cy="355"/>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4" name="Line 292"/>
            <p:cNvSpPr>
              <a:spLocks noChangeShapeType="1"/>
            </p:cNvSpPr>
            <p:nvPr/>
          </p:nvSpPr>
          <p:spPr bwMode="auto">
            <a:xfrm>
              <a:off x="2360" y="1948"/>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5" name="Line 293"/>
            <p:cNvSpPr>
              <a:spLocks noChangeShapeType="1"/>
            </p:cNvSpPr>
            <p:nvPr/>
          </p:nvSpPr>
          <p:spPr bwMode="auto">
            <a:xfrm>
              <a:off x="2360" y="2030"/>
              <a:ext cx="3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6" name="Text Box 294"/>
            <p:cNvSpPr txBox="1">
              <a:spLocks noChangeArrowheads="1"/>
            </p:cNvSpPr>
            <p:nvPr/>
          </p:nvSpPr>
          <p:spPr bwMode="auto">
            <a:xfrm>
              <a:off x="2410" y="1790"/>
              <a:ext cx="2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Times New Roman" charset="0"/>
                </a:rPr>
                <a:t>…</a:t>
              </a:r>
            </a:p>
          </p:txBody>
        </p:sp>
        <p:grpSp>
          <p:nvGrpSpPr>
            <p:cNvPr id="49177" name="Group 296"/>
            <p:cNvGrpSpPr>
              <a:grpSpLocks/>
            </p:cNvGrpSpPr>
            <p:nvPr/>
          </p:nvGrpSpPr>
          <p:grpSpPr bwMode="auto">
            <a:xfrm>
              <a:off x="2376" y="2519"/>
              <a:ext cx="83" cy="167"/>
              <a:chOff x="4467" y="2745"/>
              <a:chExt cx="96" cy="345"/>
            </a:xfrm>
          </p:grpSpPr>
          <p:sp>
            <p:nvSpPr>
              <p:cNvPr id="49234" name="Line 29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5" name="Line 29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78" name="Text Box 299"/>
            <p:cNvSpPr txBox="1">
              <a:spLocks noChangeArrowheads="1"/>
            </p:cNvSpPr>
            <p:nvPr/>
          </p:nvSpPr>
          <p:spPr bwMode="auto">
            <a:xfrm rot="16200000" flipH="1">
              <a:off x="2242" y="2497"/>
              <a:ext cx="238"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Times New Roman" charset="0"/>
                </a:rPr>
                <a:t>…</a:t>
              </a:r>
            </a:p>
          </p:txBody>
        </p:sp>
        <p:grpSp>
          <p:nvGrpSpPr>
            <p:cNvPr id="49179" name="Group 301"/>
            <p:cNvGrpSpPr>
              <a:grpSpLocks/>
            </p:cNvGrpSpPr>
            <p:nvPr/>
          </p:nvGrpSpPr>
          <p:grpSpPr bwMode="auto">
            <a:xfrm>
              <a:off x="1977" y="2528"/>
              <a:ext cx="84" cy="167"/>
              <a:chOff x="4467" y="2745"/>
              <a:chExt cx="96" cy="345"/>
            </a:xfrm>
          </p:grpSpPr>
          <p:sp>
            <p:nvSpPr>
              <p:cNvPr id="49232" name="Line 302"/>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3" name="Line 303"/>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80" name="Text Box 304"/>
            <p:cNvSpPr txBox="1">
              <a:spLocks noChangeArrowheads="1"/>
            </p:cNvSpPr>
            <p:nvPr/>
          </p:nvSpPr>
          <p:spPr bwMode="auto">
            <a:xfrm rot="16200000" flipH="1">
              <a:off x="1837" y="2491"/>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Times New Roman" charset="0"/>
                </a:rPr>
                <a:t>…</a:t>
              </a:r>
            </a:p>
          </p:txBody>
        </p:sp>
        <p:grpSp>
          <p:nvGrpSpPr>
            <p:cNvPr id="49181" name="Group 306"/>
            <p:cNvGrpSpPr>
              <a:grpSpLocks/>
            </p:cNvGrpSpPr>
            <p:nvPr/>
          </p:nvGrpSpPr>
          <p:grpSpPr bwMode="auto">
            <a:xfrm>
              <a:off x="1545" y="2526"/>
              <a:ext cx="92" cy="167"/>
              <a:chOff x="4467" y="2745"/>
              <a:chExt cx="96" cy="345"/>
            </a:xfrm>
          </p:grpSpPr>
          <p:sp>
            <p:nvSpPr>
              <p:cNvPr id="49230" name="Line 307"/>
              <p:cNvSpPr>
                <a:spLocks noChangeShapeType="1"/>
              </p:cNvSpPr>
              <p:nvPr/>
            </p:nvSpPr>
            <p:spPr bwMode="auto">
              <a:xfrm rot="16200000" flipH="1">
                <a:off x="4294"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31" name="Line 308"/>
              <p:cNvSpPr>
                <a:spLocks noChangeShapeType="1"/>
              </p:cNvSpPr>
              <p:nvPr/>
            </p:nvSpPr>
            <p:spPr bwMode="auto">
              <a:xfrm rot="16200000" flipH="1">
                <a:off x="4390" y="2918"/>
                <a:ext cx="34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82" name="Text Box 309"/>
            <p:cNvSpPr txBox="1">
              <a:spLocks noChangeArrowheads="1"/>
            </p:cNvSpPr>
            <p:nvPr/>
          </p:nvSpPr>
          <p:spPr bwMode="auto">
            <a:xfrm rot="16200000" flipH="1">
              <a:off x="1407" y="2492"/>
              <a:ext cx="23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Times New Roman" charset="0"/>
                </a:rPr>
                <a:t>…</a:t>
              </a:r>
            </a:p>
          </p:txBody>
        </p:sp>
        <p:sp>
          <p:nvSpPr>
            <p:cNvPr id="49183" name="Text Box 310"/>
            <p:cNvSpPr txBox="1">
              <a:spLocks noChangeArrowheads="1"/>
            </p:cNvSpPr>
            <p:nvPr/>
          </p:nvSpPr>
          <p:spPr bwMode="auto">
            <a:xfrm>
              <a:off x="1415" y="1047"/>
              <a:ext cx="1282"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1400">
                  <a:solidFill>
                    <a:srgbClr val="FF0000"/>
                  </a:solidFill>
                </a:rPr>
                <a:t>POP: point-of-presence</a:t>
              </a:r>
            </a:p>
          </p:txBody>
        </p:sp>
        <p:grpSp>
          <p:nvGrpSpPr>
            <p:cNvPr id="49184" name="Group 131"/>
            <p:cNvGrpSpPr>
              <a:grpSpLocks/>
            </p:cNvGrpSpPr>
            <p:nvPr/>
          </p:nvGrpSpPr>
          <p:grpSpPr bwMode="auto">
            <a:xfrm>
              <a:off x="1575" y="1880"/>
              <a:ext cx="415" cy="197"/>
              <a:chOff x="2356" y="1300"/>
              <a:chExt cx="555" cy="194"/>
            </a:xfrm>
          </p:grpSpPr>
          <p:sp>
            <p:nvSpPr>
              <p:cNvPr id="49222"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9223"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9224"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9225" name="Group 135"/>
              <p:cNvGrpSpPr>
                <a:grpSpLocks/>
              </p:cNvGrpSpPr>
              <p:nvPr/>
            </p:nvGrpSpPr>
            <p:grpSpPr bwMode="auto">
              <a:xfrm>
                <a:off x="2468" y="1332"/>
                <a:ext cx="310" cy="60"/>
                <a:chOff x="2468" y="1332"/>
                <a:chExt cx="310" cy="60"/>
              </a:xfrm>
            </p:grpSpPr>
            <p:sp>
              <p:nvSpPr>
                <p:cNvPr id="49228" name="Freeform 136"/>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29" name="Freeform 137"/>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226" name="Line 138"/>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27" name="Line 139"/>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185" name="Group 140"/>
            <p:cNvGrpSpPr>
              <a:grpSpLocks/>
            </p:cNvGrpSpPr>
            <p:nvPr/>
          </p:nvGrpSpPr>
          <p:grpSpPr bwMode="auto">
            <a:xfrm>
              <a:off x="2038" y="1886"/>
              <a:ext cx="413" cy="199"/>
              <a:chOff x="2356" y="1300"/>
              <a:chExt cx="555" cy="194"/>
            </a:xfrm>
          </p:grpSpPr>
          <p:sp>
            <p:nvSpPr>
              <p:cNvPr id="49214"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9215"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9216"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9217" name="Group 144"/>
              <p:cNvGrpSpPr>
                <a:grpSpLocks/>
              </p:cNvGrpSpPr>
              <p:nvPr/>
            </p:nvGrpSpPr>
            <p:grpSpPr bwMode="auto">
              <a:xfrm>
                <a:off x="2468" y="1332"/>
                <a:ext cx="310" cy="60"/>
                <a:chOff x="2468" y="1332"/>
                <a:chExt cx="310" cy="60"/>
              </a:xfrm>
            </p:grpSpPr>
            <p:sp>
              <p:nvSpPr>
                <p:cNvPr id="49220" name="Freeform 14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21" name="Freeform 14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218" name="Line 14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9" name="Line 148"/>
              <p:cNvSpPr>
                <a:spLocks noChangeShapeType="1"/>
              </p:cNvSpPr>
              <p:nvPr/>
            </p:nvSpPr>
            <p:spPr bwMode="auto">
              <a:xfrm>
                <a:off x="2907" y="1363"/>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186" name="Group 149"/>
            <p:cNvGrpSpPr>
              <a:grpSpLocks/>
            </p:cNvGrpSpPr>
            <p:nvPr/>
          </p:nvGrpSpPr>
          <p:grpSpPr bwMode="auto">
            <a:xfrm>
              <a:off x="1425" y="2322"/>
              <a:ext cx="343" cy="204"/>
              <a:chOff x="2356" y="1300"/>
              <a:chExt cx="555" cy="194"/>
            </a:xfrm>
          </p:grpSpPr>
          <p:sp>
            <p:nvSpPr>
              <p:cNvPr id="49206"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9207"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9208"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9209" name="Group 153"/>
              <p:cNvGrpSpPr>
                <a:grpSpLocks/>
              </p:cNvGrpSpPr>
              <p:nvPr/>
            </p:nvGrpSpPr>
            <p:grpSpPr bwMode="auto">
              <a:xfrm>
                <a:off x="2468" y="1332"/>
                <a:ext cx="310" cy="60"/>
                <a:chOff x="2468" y="1332"/>
                <a:chExt cx="310" cy="60"/>
              </a:xfrm>
            </p:grpSpPr>
            <p:sp>
              <p:nvSpPr>
                <p:cNvPr id="49212" name="Freeform 154"/>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13" name="Freeform 155"/>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210" name="Line 156"/>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11" name="Line 157"/>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187" name="Group 167"/>
            <p:cNvGrpSpPr>
              <a:grpSpLocks/>
            </p:cNvGrpSpPr>
            <p:nvPr/>
          </p:nvGrpSpPr>
          <p:grpSpPr bwMode="auto">
            <a:xfrm>
              <a:off x="2242" y="2332"/>
              <a:ext cx="343" cy="204"/>
              <a:chOff x="2356" y="1300"/>
              <a:chExt cx="555" cy="194"/>
            </a:xfrm>
          </p:grpSpPr>
          <p:sp>
            <p:nvSpPr>
              <p:cNvPr id="49198"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9199"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9200"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9201" name="Group 171"/>
              <p:cNvGrpSpPr>
                <a:grpSpLocks/>
              </p:cNvGrpSpPr>
              <p:nvPr/>
            </p:nvGrpSpPr>
            <p:grpSpPr bwMode="auto">
              <a:xfrm>
                <a:off x="2468" y="1332"/>
                <a:ext cx="310" cy="60"/>
                <a:chOff x="2468" y="1332"/>
                <a:chExt cx="310" cy="60"/>
              </a:xfrm>
            </p:grpSpPr>
            <p:sp>
              <p:nvSpPr>
                <p:cNvPr id="49204" name="Freeform 172"/>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5" name="Freeform 173"/>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202" name="Line 174"/>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03" name="Line 175"/>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9188" name="Group 176"/>
            <p:cNvGrpSpPr>
              <a:grpSpLocks/>
            </p:cNvGrpSpPr>
            <p:nvPr/>
          </p:nvGrpSpPr>
          <p:grpSpPr bwMode="auto">
            <a:xfrm>
              <a:off x="1847" y="2327"/>
              <a:ext cx="343" cy="204"/>
              <a:chOff x="2356" y="1300"/>
              <a:chExt cx="555" cy="194"/>
            </a:xfrm>
          </p:grpSpPr>
          <p:sp>
            <p:nvSpPr>
              <p:cNvPr id="49190"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9191"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9192"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9193" name="Group 180"/>
              <p:cNvGrpSpPr>
                <a:grpSpLocks/>
              </p:cNvGrpSpPr>
              <p:nvPr/>
            </p:nvGrpSpPr>
            <p:grpSpPr bwMode="auto">
              <a:xfrm>
                <a:off x="2468" y="1332"/>
                <a:ext cx="310" cy="60"/>
                <a:chOff x="2468" y="1332"/>
                <a:chExt cx="310" cy="60"/>
              </a:xfrm>
            </p:grpSpPr>
            <p:sp>
              <p:nvSpPr>
                <p:cNvPr id="49196" name="Freeform 181"/>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7" name="Freeform 182"/>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9194" name="Line 183"/>
              <p:cNvSpPr>
                <a:spLocks noChangeShapeType="1"/>
              </p:cNvSpPr>
              <p:nvPr/>
            </p:nvSpPr>
            <p:spPr bwMode="auto">
              <a:xfrm>
                <a:off x="2358"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5" name="Line 184"/>
              <p:cNvSpPr>
                <a:spLocks noChangeShapeType="1"/>
              </p:cNvSpPr>
              <p:nvPr/>
            </p:nvSpPr>
            <p:spPr bwMode="auto">
              <a:xfrm>
                <a:off x="2908" y="1363"/>
                <a:ext cx="0" cy="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89" name="Freeform 186"/>
            <p:cNvSpPr>
              <a:spLocks/>
            </p:cNvSpPr>
            <p:nvPr/>
          </p:nvSpPr>
          <p:spPr bwMode="auto">
            <a:xfrm>
              <a:off x="864" y="1087"/>
              <a:ext cx="475" cy="1879"/>
            </a:xfrm>
            <a:custGeom>
              <a:avLst/>
              <a:gdLst>
                <a:gd name="T0" fmla="*/ 0 w 475"/>
                <a:gd name="T1" fmla="*/ 1224 h 1879"/>
                <a:gd name="T2" fmla="*/ 475 w 475"/>
                <a:gd name="T3" fmla="*/ 0 h 1879"/>
                <a:gd name="T4" fmla="*/ 468 w 475"/>
                <a:gd name="T5" fmla="*/ 1879 h 1879"/>
                <a:gd name="T6" fmla="*/ 0 w 475"/>
                <a:gd name="T7" fmla="*/ 1224 h 1879"/>
                <a:gd name="T8" fmla="*/ 0 60000 65536"/>
                <a:gd name="T9" fmla="*/ 0 60000 65536"/>
                <a:gd name="T10" fmla="*/ 0 60000 65536"/>
                <a:gd name="T11" fmla="*/ 0 60000 65536"/>
                <a:gd name="T12" fmla="*/ 0 w 475"/>
                <a:gd name="T13" fmla="*/ 0 h 1879"/>
                <a:gd name="T14" fmla="*/ 475 w 475"/>
                <a:gd name="T15" fmla="*/ 1879 h 1879"/>
              </a:gdLst>
              <a:ahLst/>
              <a:cxnLst>
                <a:cxn ang="T8">
                  <a:pos x="T0" y="T1"/>
                </a:cxn>
                <a:cxn ang="T9">
                  <a:pos x="T2" y="T3"/>
                </a:cxn>
                <a:cxn ang="T10">
                  <a:pos x="T4" y="T5"/>
                </a:cxn>
                <a:cxn ang="T11">
                  <a:pos x="T6" y="T7"/>
                </a:cxn>
              </a:cxnLst>
              <a:rect l="T12" t="T13" r="T14" b="T15"/>
              <a:pathLst>
                <a:path w="475" h="1879">
                  <a:moveTo>
                    <a:pt x="0" y="1224"/>
                  </a:moveTo>
                  <a:lnTo>
                    <a:pt x="475" y="0"/>
                  </a:lnTo>
                  <a:lnTo>
                    <a:pt x="468" y="1879"/>
                  </a:lnTo>
                  <a:lnTo>
                    <a:pt x="0" y="1224"/>
                  </a:lnTo>
                  <a:close/>
                </a:path>
              </a:pathLst>
            </a:custGeom>
            <a:gradFill rotWithShape="1">
              <a:gsLst>
                <a:gs pos="0">
                  <a:srgbClr val="CC0000"/>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19677219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p:nvPr>
        </p:nvSpPr>
        <p:spPr/>
        <p:txBody>
          <a:bodyPr>
            <a:normAutofit fontScale="90000"/>
          </a:bodyPr>
          <a:lstStyle/>
          <a:p>
            <a:pPr eaLnBrk="1" hangingPunct="1"/>
            <a:r>
              <a:rPr lang="en-US">
                <a:latin typeface="Arial" charset="0"/>
              </a:rPr>
              <a:t>Connectivity</a:t>
            </a:r>
            <a:endParaRPr lang="en-GB">
              <a:latin typeface="Arial" charset="0"/>
            </a:endParaRPr>
          </a:p>
        </p:txBody>
      </p:sp>
      <p:sp>
        <p:nvSpPr>
          <p:cNvPr id="20482" name="Rectangle 4"/>
          <p:cNvSpPr>
            <a:spLocks noGrp="1" noChangeArrowheads="1"/>
          </p:cNvSpPr>
          <p:nvPr>
            <p:ph type="body" sz="half" idx="1"/>
          </p:nvPr>
        </p:nvSpPr>
        <p:spPr>
          <a:xfrm>
            <a:off x="457200" y="1066800"/>
            <a:ext cx="4059237" cy="5111750"/>
          </a:xfrm>
        </p:spPr>
        <p:txBody>
          <a:bodyPr/>
          <a:lstStyle/>
          <a:p>
            <a:pPr eaLnBrk="1" hangingPunct="1">
              <a:lnSpc>
                <a:spcPct val="80000"/>
              </a:lnSpc>
            </a:pPr>
            <a:r>
              <a:rPr lang="en-US" sz="2400" dirty="0">
                <a:latin typeface="Arial" charset="0"/>
              </a:rPr>
              <a:t>Need to understand the following terminologies</a:t>
            </a:r>
          </a:p>
          <a:p>
            <a:pPr marL="457200" lvl="1" indent="0" eaLnBrk="1" hangingPunct="1">
              <a:lnSpc>
                <a:spcPct val="80000"/>
              </a:lnSpc>
              <a:buNone/>
            </a:pPr>
            <a:endParaRPr lang="en-US" sz="2000" dirty="0">
              <a:latin typeface="Arial" charset="0"/>
            </a:endParaRPr>
          </a:p>
          <a:p>
            <a:pPr lvl="1" eaLnBrk="1" hangingPunct="1">
              <a:lnSpc>
                <a:spcPct val="80000"/>
              </a:lnSpc>
            </a:pPr>
            <a:r>
              <a:rPr lang="en-US" sz="2000" dirty="0">
                <a:latin typeface="Arial" charset="0"/>
              </a:rPr>
              <a:t>Link</a:t>
            </a:r>
          </a:p>
          <a:p>
            <a:pPr lvl="1" eaLnBrk="1" hangingPunct="1">
              <a:lnSpc>
                <a:spcPct val="80000"/>
              </a:lnSpc>
            </a:pPr>
            <a:r>
              <a:rPr lang="en-US" sz="2000" dirty="0" smtClean="0">
                <a:latin typeface="Arial" charset="0"/>
              </a:rPr>
              <a:t>Nodes</a:t>
            </a:r>
          </a:p>
          <a:p>
            <a:pPr lvl="1" eaLnBrk="1" hangingPunct="1">
              <a:lnSpc>
                <a:spcPct val="80000"/>
              </a:lnSpc>
            </a:pPr>
            <a:endParaRPr lang="en-US" sz="2000" dirty="0">
              <a:latin typeface="Arial" charset="0"/>
            </a:endParaRPr>
          </a:p>
          <a:p>
            <a:pPr lvl="1" eaLnBrk="1" hangingPunct="1">
              <a:lnSpc>
                <a:spcPct val="80000"/>
              </a:lnSpc>
            </a:pPr>
            <a:r>
              <a:rPr lang="en-US" sz="2000" dirty="0">
                <a:latin typeface="Arial" charset="0"/>
              </a:rPr>
              <a:t>Point-to-point</a:t>
            </a:r>
          </a:p>
          <a:p>
            <a:pPr lvl="1" eaLnBrk="1" hangingPunct="1">
              <a:lnSpc>
                <a:spcPct val="80000"/>
              </a:lnSpc>
            </a:pPr>
            <a:r>
              <a:rPr lang="en-US" sz="2000" dirty="0">
                <a:latin typeface="Arial" charset="0"/>
              </a:rPr>
              <a:t>Multiple </a:t>
            </a:r>
            <a:r>
              <a:rPr lang="en-US" sz="2000" dirty="0" smtClean="0">
                <a:latin typeface="Arial" charset="0"/>
              </a:rPr>
              <a:t>access</a:t>
            </a:r>
          </a:p>
          <a:p>
            <a:pPr lvl="1" eaLnBrk="1" hangingPunct="1">
              <a:lnSpc>
                <a:spcPct val="80000"/>
              </a:lnSpc>
            </a:pPr>
            <a:endParaRPr lang="en-US" sz="2000" dirty="0">
              <a:latin typeface="Arial" charset="0"/>
            </a:endParaRPr>
          </a:p>
          <a:p>
            <a:pPr lvl="1" eaLnBrk="1" hangingPunct="1">
              <a:lnSpc>
                <a:spcPct val="80000"/>
              </a:lnSpc>
            </a:pPr>
            <a:r>
              <a:rPr lang="en-US" sz="2000" dirty="0">
                <a:latin typeface="Arial" charset="0"/>
              </a:rPr>
              <a:t>Switched Network</a:t>
            </a:r>
          </a:p>
          <a:p>
            <a:pPr lvl="2" eaLnBrk="1" hangingPunct="1">
              <a:lnSpc>
                <a:spcPct val="80000"/>
              </a:lnSpc>
            </a:pPr>
            <a:r>
              <a:rPr lang="en-US" sz="1600" dirty="0">
                <a:latin typeface="Arial" charset="0"/>
              </a:rPr>
              <a:t>Circuit Switched</a:t>
            </a:r>
          </a:p>
          <a:p>
            <a:pPr lvl="2" eaLnBrk="1" hangingPunct="1">
              <a:lnSpc>
                <a:spcPct val="80000"/>
              </a:lnSpc>
            </a:pPr>
            <a:r>
              <a:rPr lang="en-US" sz="1600" dirty="0">
                <a:latin typeface="Arial" charset="0"/>
              </a:rPr>
              <a:t>Packet </a:t>
            </a:r>
            <a:r>
              <a:rPr lang="en-US" sz="1600" dirty="0" smtClean="0">
                <a:latin typeface="Arial" charset="0"/>
              </a:rPr>
              <a:t>Switched</a:t>
            </a:r>
          </a:p>
          <a:p>
            <a:pPr lvl="2" eaLnBrk="1" hangingPunct="1">
              <a:lnSpc>
                <a:spcPct val="80000"/>
              </a:lnSpc>
            </a:pPr>
            <a:endParaRPr lang="en-US" sz="1600" dirty="0">
              <a:latin typeface="Arial" charset="0"/>
            </a:endParaRPr>
          </a:p>
          <a:p>
            <a:pPr lvl="1" eaLnBrk="1" hangingPunct="1">
              <a:lnSpc>
                <a:spcPct val="80000"/>
              </a:lnSpc>
            </a:pPr>
            <a:r>
              <a:rPr lang="en-US" sz="2000" dirty="0">
                <a:latin typeface="Arial" charset="0"/>
              </a:rPr>
              <a:t>Packet, </a:t>
            </a:r>
            <a:r>
              <a:rPr lang="en-US" sz="2000" dirty="0" smtClean="0">
                <a:latin typeface="Arial" charset="0"/>
              </a:rPr>
              <a:t>message</a:t>
            </a:r>
          </a:p>
          <a:p>
            <a:pPr lvl="1" eaLnBrk="1" hangingPunct="1">
              <a:lnSpc>
                <a:spcPct val="80000"/>
              </a:lnSpc>
            </a:pPr>
            <a:endParaRPr lang="en-US" sz="2000" dirty="0">
              <a:latin typeface="Arial" charset="0"/>
            </a:endParaRPr>
          </a:p>
          <a:p>
            <a:pPr lvl="1" eaLnBrk="1" hangingPunct="1">
              <a:lnSpc>
                <a:spcPct val="80000"/>
              </a:lnSpc>
            </a:pPr>
            <a:r>
              <a:rPr lang="en-US" sz="2000" dirty="0">
                <a:latin typeface="Arial" charset="0"/>
              </a:rPr>
              <a:t>Store-and-forward</a:t>
            </a:r>
          </a:p>
          <a:p>
            <a:pPr lvl="1" eaLnBrk="1" hangingPunct="1">
              <a:lnSpc>
                <a:spcPct val="80000"/>
              </a:lnSpc>
            </a:pPr>
            <a:endParaRPr lang="en-US" sz="2000" dirty="0">
              <a:latin typeface="Arial" charset="0"/>
            </a:endParaRPr>
          </a:p>
        </p:txBody>
      </p:sp>
      <p:sp>
        <p:nvSpPr>
          <p:cNvPr id="20483" name="Text Box 9"/>
          <p:cNvSpPr txBox="1">
            <a:spLocks noChangeArrowheads="1"/>
          </p:cNvSpPr>
          <p:nvPr/>
        </p:nvSpPr>
        <p:spPr bwMode="auto">
          <a:xfrm>
            <a:off x="5257800" y="4191000"/>
            <a:ext cx="24003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AutoNum type="alphaLcParenBoth"/>
            </a:pPr>
            <a:r>
              <a:rPr lang="en-US" sz="2000" dirty="0">
                <a:solidFill>
                  <a:srgbClr val="000066"/>
                </a:solidFill>
                <a:latin typeface="Arial" charset="0"/>
              </a:rPr>
              <a:t>Point-to-point</a:t>
            </a:r>
          </a:p>
          <a:p>
            <a:pPr eaLnBrk="1" hangingPunct="1">
              <a:spcBef>
                <a:spcPct val="20000"/>
              </a:spcBef>
              <a:buClr>
                <a:schemeClr val="tx1"/>
              </a:buClr>
              <a:buSzPct val="60000"/>
              <a:buFont typeface="Wingdings" charset="0"/>
              <a:buAutoNum type="alphaLcParenBoth"/>
            </a:pPr>
            <a:r>
              <a:rPr lang="en-US" sz="2000" dirty="0">
                <a:solidFill>
                  <a:srgbClr val="000066"/>
                </a:solidFill>
                <a:latin typeface="Arial" charset="0"/>
              </a:rPr>
              <a:t>Multiple access</a:t>
            </a:r>
            <a:endParaRPr lang="en-GB" sz="2000" dirty="0">
              <a:solidFill>
                <a:srgbClr val="000066"/>
              </a:solidFill>
              <a:latin typeface="Arial" charset="0"/>
            </a:endParaRPr>
          </a:p>
        </p:txBody>
      </p:sp>
      <p:pic>
        <p:nvPicPr>
          <p:cNvPr id="20484" name="Picture 6" descr="f01-02-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1676400"/>
            <a:ext cx="44354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555230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6" descr="f01-04-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38" y="3278188"/>
            <a:ext cx="25590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6" name="Picture 6" descr="f01-03-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981075"/>
            <a:ext cx="2384425"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2"/>
          <p:cNvSpPr>
            <a:spLocks noGrp="1" noChangeArrowheads="1"/>
          </p:cNvSpPr>
          <p:nvPr>
            <p:ph type="title"/>
          </p:nvPr>
        </p:nvSpPr>
        <p:spPr/>
        <p:txBody>
          <a:bodyPr>
            <a:normAutofit fontScale="90000"/>
          </a:bodyPr>
          <a:lstStyle/>
          <a:p>
            <a:pPr eaLnBrk="1" hangingPunct="1"/>
            <a:r>
              <a:rPr lang="en-US">
                <a:latin typeface="Arial" charset="0"/>
              </a:rPr>
              <a:t>Connectivity</a:t>
            </a:r>
            <a:endParaRPr lang="en-GB">
              <a:latin typeface="Arial" charset="0"/>
            </a:endParaRPr>
          </a:p>
        </p:txBody>
      </p:sp>
      <p:sp>
        <p:nvSpPr>
          <p:cNvPr id="21508" name="Rectangle 4"/>
          <p:cNvSpPr>
            <a:spLocks noGrp="1" noChangeArrowheads="1"/>
          </p:cNvSpPr>
          <p:nvPr>
            <p:ph type="body" sz="half" idx="1"/>
          </p:nvPr>
        </p:nvSpPr>
        <p:spPr>
          <a:xfrm>
            <a:off x="4716463" y="908050"/>
            <a:ext cx="4059237" cy="5111750"/>
          </a:xfrm>
        </p:spPr>
        <p:txBody>
          <a:bodyPr/>
          <a:lstStyle/>
          <a:p>
            <a:pPr eaLnBrk="1" hangingPunct="1">
              <a:lnSpc>
                <a:spcPct val="80000"/>
              </a:lnSpc>
            </a:pPr>
            <a:r>
              <a:rPr lang="en-US" sz="2400">
                <a:latin typeface="Arial" charset="0"/>
              </a:rPr>
              <a:t>Terminologies (contd.)</a:t>
            </a:r>
          </a:p>
          <a:p>
            <a:pPr lvl="1" eaLnBrk="1" hangingPunct="1">
              <a:lnSpc>
                <a:spcPct val="80000"/>
              </a:lnSpc>
            </a:pPr>
            <a:r>
              <a:rPr lang="en-US" sz="2000">
                <a:latin typeface="Arial" charset="0"/>
              </a:rPr>
              <a:t>Cloud</a:t>
            </a:r>
          </a:p>
          <a:p>
            <a:pPr lvl="1" eaLnBrk="1" hangingPunct="1">
              <a:lnSpc>
                <a:spcPct val="80000"/>
              </a:lnSpc>
            </a:pPr>
            <a:r>
              <a:rPr lang="en-US" sz="2000">
                <a:latin typeface="Arial" charset="0"/>
              </a:rPr>
              <a:t>Hosts</a:t>
            </a:r>
          </a:p>
          <a:p>
            <a:pPr lvl="1" eaLnBrk="1" hangingPunct="1">
              <a:lnSpc>
                <a:spcPct val="80000"/>
              </a:lnSpc>
            </a:pPr>
            <a:r>
              <a:rPr lang="en-US" sz="2000">
                <a:latin typeface="Arial" charset="0"/>
              </a:rPr>
              <a:t>Switches</a:t>
            </a:r>
          </a:p>
          <a:p>
            <a:pPr lvl="1" eaLnBrk="1" hangingPunct="1">
              <a:lnSpc>
                <a:spcPct val="80000"/>
              </a:lnSpc>
            </a:pPr>
            <a:r>
              <a:rPr lang="en-US" sz="2000">
                <a:latin typeface="Arial" charset="0"/>
              </a:rPr>
              <a:t>internetwork</a:t>
            </a:r>
          </a:p>
          <a:p>
            <a:pPr lvl="1" eaLnBrk="1" hangingPunct="1">
              <a:lnSpc>
                <a:spcPct val="80000"/>
              </a:lnSpc>
            </a:pPr>
            <a:r>
              <a:rPr lang="en-US" sz="2000">
                <a:latin typeface="Arial" charset="0"/>
              </a:rPr>
              <a:t>Router/gateway</a:t>
            </a:r>
          </a:p>
          <a:p>
            <a:pPr lvl="1" eaLnBrk="1" hangingPunct="1">
              <a:lnSpc>
                <a:spcPct val="80000"/>
              </a:lnSpc>
            </a:pPr>
            <a:r>
              <a:rPr lang="en-US" sz="2000">
                <a:latin typeface="Arial" charset="0"/>
              </a:rPr>
              <a:t>Host-to-host connectivity</a:t>
            </a:r>
          </a:p>
          <a:p>
            <a:pPr lvl="1" eaLnBrk="1" hangingPunct="1">
              <a:lnSpc>
                <a:spcPct val="80000"/>
              </a:lnSpc>
            </a:pPr>
            <a:r>
              <a:rPr lang="en-US" sz="2000">
                <a:latin typeface="Arial" charset="0"/>
              </a:rPr>
              <a:t>Address</a:t>
            </a:r>
          </a:p>
          <a:p>
            <a:pPr lvl="1" eaLnBrk="1" hangingPunct="1">
              <a:lnSpc>
                <a:spcPct val="80000"/>
              </a:lnSpc>
            </a:pPr>
            <a:r>
              <a:rPr lang="en-US" sz="2000">
                <a:latin typeface="Arial" charset="0"/>
              </a:rPr>
              <a:t>Routing</a:t>
            </a:r>
          </a:p>
          <a:p>
            <a:pPr lvl="1" eaLnBrk="1" hangingPunct="1">
              <a:lnSpc>
                <a:spcPct val="80000"/>
              </a:lnSpc>
            </a:pPr>
            <a:r>
              <a:rPr lang="en-US" sz="2000">
                <a:latin typeface="Arial" charset="0"/>
              </a:rPr>
              <a:t>Unicast/broadcast/multicast</a:t>
            </a:r>
          </a:p>
          <a:p>
            <a:pPr lvl="1" eaLnBrk="1" hangingPunct="1">
              <a:lnSpc>
                <a:spcPct val="80000"/>
              </a:lnSpc>
            </a:pPr>
            <a:endParaRPr lang="en-US" sz="2000">
              <a:latin typeface="Arial" charset="0"/>
            </a:endParaRPr>
          </a:p>
        </p:txBody>
      </p:sp>
      <p:sp>
        <p:nvSpPr>
          <p:cNvPr id="21509" name="Text Box 9"/>
          <p:cNvSpPr txBox="1">
            <a:spLocks noChangeArrowheads="1"/>
          </p:cNvSpPr>
          <p:nvPr/>
        </p:nvSpPr>
        <p:spPr bwMode="auto">
          <a:xfrm>
            <a:off x="1116013" y="5467350"/>
            <a:ext cx="377825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AutoNum type="alphaLcParenBoth"/>
            </a:pPr>
            <a:r>
              <a:rPr lang="en-US" sz="2000">
                <a:solidFill>
                  <a:srgbClr val="000066"/>
                </a:solidFill>
                <a:latin typeface="Arial" charset="0"/>
              </a:rPr>
              <a:t>A switched network</a:t>
            </a:r>
          </a:p>
          <a:p>
            <a:pPr eaLnBrk="1" hangingPunct="1">
              <a:spcBef>
                <a:spcPct val="20000"/>
              </a:spcBef>
              <a:buClr>
                <a:schemeClr val="tx1"/>
              </a:buClr>
              <a:buSzPct val="60000"/>
              <a:buFont typeface="Wingdings" charset="0"/>
              <a:buAutoNum type="alphaLcParenBoth"/>
            </a:pPr>
            <a:r>
              <a:rPr lang="en-US" sz="2000">
                <a:solidFill>
                  <a:srgbClr val="000066"/>
                </a:solidFill>
                <a:latin typeface="Arial" charset="0"/>
              </a:rPr>
              <a:t>Interconnection of networks</a:t>
            </a:r>
            <a:endParaRPr lang="en-GB" sz="2000">
              <a:solidFill>
                <a:srgbClr val="000066"/>
              </a:solidFill>
              <a:latin typeface="Arial" charset="0"/>
            </a:endParaRPr>
          </a:p>
        </p:txBody>
      </p:sp>
      <p:sp>
        <p:nvSpPr>
          <p:cNvPr id="21510" name="Text Box 9"/>
          <p:cNvSpPr txBox="1">
            <a:spLocks noChangeArrowheads="1"/>
          </p:cNvSpPr>
          <p:nvPr/>
        </p:nvSpPr>
        <p:spPr bwMode="auto">
          <a:xfrm>
            <a:off x="323850" y="1989138"/>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None/>
            </a:pPr>
            <a:r>
              <a:rPr lang="en-GB" sz="1400">
                <a:solidFill>
                  <a:srgbClr val="000066"/>
                </a:solidFill>
                <a:latin typeface="Arial" charset="0"/>
              </a:rPr>
              <a:t>(a)</a:t>
            </a:r>
          </a:p>
        </p:txBody>
      </p:sp>
      <p:sp>
        <p:nvSpPr>
          <p:cNvPr id="21511" name="Text Box 9"/>
          <p:cNvSpPr txBox="1">
            <a:spLocks noChangeArrowheads="1"/>
          </p:cNvSpPr>
          <p:nvPr/>
        </p:nvSpPr>
        <p:spPr bwMode="auto">
          <a:xfrm>
            <a:off x="395288" y="4581525"/>
            <a:ext cx="403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None/>
            </a:pPr>
            <a:r>
              <a:rPr lang="en-GB" sz="1400">
                <a:solidFill>
                  <a:srgbClr val="000066"/>
                </a:solidFill>
                <a:latin typeface="Arial" charset="0"/>
              </a:rPr>
              <a:t>(b)</a:t>
            </a:r>
          </a:p>
        </p:txBody>
      </p:sp>
    </p:spTree>
    <p:extLst>
      <p:ext uri="{BB962C8B-B14F-4D97-AF65-F5344CB8AC3E}">
        <p14:creationId xmlns:p14="http://schemas.microsoft.com/office/powerpoint/2010/main" val="22066915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6" descr="f01-05-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147" y="1905000"/>
            <a:ext cx="3527425" cy="194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Rectangle 2"/>
          <p:cNvSpPr>
            <a:spLocks noGrp="1" noChangeArrowheads="1"/>
          </p:cNvSpPr>
          <p:nvPr>
            <p:ph type="title"/>
          </p:nvPr>
        </p:nvSpPr>
        <p:spPr/>
        <p:txBody>
          <a:bodyPr>
            <a:normAutofit fontScale="90000"/>
          </a:bodyPr>
          <a:lstStyle/>
          <a:p>
            <a:pPr eaLnBrk="1" hangingPunct="1"/>
            <a:r>
              <a:rPr lang="en-US">
                <a:latin typeface="Arial" charset="0"/>
              </a:rPr>
              <a:t>Cost-Effective Resource Sharing</a:t>
            </a:r>
            <a:endParaRPr lang="en-GB">
              <a:latin typeface="Arial" charset="0"/>
            </a:endParaRPr>
          </a:p>
        </p:txBody>
      </p:sp>
      <p:sp>
        <p:nvSpPr>
          <p:cNvPr id="22531" name="Rectangle 4"/>
          <p:cNvSpPr>
            <a:spLocks noGrp="1" noChangeArrowheads="1"/>
          </p:cNvSpPr>
          <p:nvPr>
            <p:ph type="body" sz="half" idx="1"/>
          </p:nvPr>
        </p:nvSpPr>
        <p:spPr>
          <a:xfrm>
            <a:off x="228600" y="1524000"/>
            <a:ext cx="4059237" cy="4806950"/>
          </a:xfrm>
        </p:spPr>
        <p:txBody>
          <a:bodyPr>
            <a:normAutofit/>
          </a:bodyPr>
          <a:lstStyle/>
          <a:p>
            <a:pPr eaLnBrk="1" hangingPunct="1"/>
            <a:r>
              <a:rPr lang="en-US" sz="2800" dirty="0">
                <a:latin typeface="Arial" charset="0"/>
              </a:rPr>
              <a:t>Resource: links and nodes</a:t>
            </a:r>
          </a:p>
          <a:p>
            <a:pPr eaLnBrk="1" hangingPunct="1"/>
            <a:r>
              <a:rPr lang="en-US" sz="2800" dirty="0">
                <a:latin typeface="Arial" charset="0"/>
              </a:rPr>
              <a:t>How to share a link?</a:t>
            </a:r>
          </a:p>
          <a:p>
            <a:pPr lvl="1" eaLnBrk="1" hangingPunct="1"/>
            <a:r>
              <a:rPr lang="en-US" sz="2400" dirty="0">
                <a:latin typeface="Arial" charset="0"/>
              </a:rPr>
              <a:t>Multiplexing</a:t>
            </a:r>
          </a:p>
          <a:p>
            <a:pPr lvl="1" eaLnBrk="1" hangingPunct="1"/>
            <a:r>
              <a:rPr lang="en-US" sz="2400" dirty="0" err="1" smtClean="0">
                <a:latin typeface="Arial" charset="0"/>
              </a:rPr>
              <a:t>Eg</a:t>
            </a:r>
            <a:r>
              <a:rPr lang="en-US" sz="2400" dirty="0" smtClean="0">
                <a:latin typeface="Arial" charset="0"/>
              </a:rPr>
              <a:t>. Time/Frequency-</a:t>
            </a:r>
            <a:r>
              <a:rPr lang="en-US" sz="2400" dirty="0">
                <a:latin typeface="Arial" charset="0"/>
              </a:rPr>
              <a:t>division </a:t>
            </a:r>
            <a:r>
              <a:rPr lang="en-US" sz="2400" dirty="0" smtClean="0">
                <a:latin typeface="Arial" charset="0"/>
              </a:rPr>
              <a:t>Multiplexing, Statistical Multiplexing </a:t>
            </a:r>
            <a:endParaRPr lang="en-US" sz="2400" dirty="0">
              <a:latin typeface="Arial" charset="0"/>
            </a:endParaRPr>
          </a:p>
        </p:txBody>
      </p:sp>
      <p:sp>
        <p:nvSpPr>
          <p:cNvPr id="485385" name="Text Box 9"/>
          <p:cNvSpPr txBox="1">
            <a:spLocks noChangeArrowheads="1"/>
          </p:cNvSpPr>
          <p:nvPr/>
        </p:nvSpPr>
        <p:spPr bwMode="auto">
          <a:xfrm>
            <a:off x="4950072" y="4365625"/>
            <a:ext cx="4176713" cy="708025"/>
          </a:xfrm>
          <a:prstGeom prst="rect">
            <a:avLst/>
          </a:prstGeom>
          <a:noFill/>
          <a:ln w="9525" algn="ctr">
            <a:noFill/>
            <a:miter lim="800000"/>
            <a:headEnd/>
            <a:tailEnd/>
          </a:ln>
          <a:effectLst/>
        </p:spPr>
        <p:txBody>
          <a:bodyPr>
            <a:spAutoFit/>
          </a:bodyPr>
          <a:lstStyle/>
          <a:p>
            <a:pPr marL="457200" indent="-457200">
              <a:spcBef>
                <a:spcPct val="20000"/>
              </a:spcBef>
              <a:buClr>
                <a:schemeClr val="tx1"/>
              </a:buClr>
              <a:buSzPct val="60000"/>
              <a:buFont typeface="Wingdings" pitchFamily="2" charset="2"/>
              <a:buNone/>
              <a:defRPr/>
            </a:pPr>
            <a:r>
              <a:rPr lang="en-US" sz="2000" dirty="0">
                <a:latin typeface="+mj-lt"/>
                <a:ea typeface="+mn-ea"/>
                <a:cs typeface="+mn-cs"/>
              </a:rPr>
              <a:t>Multiplexing multiple logical flows over a single physical link</a:t>
            </a:r>
            <a:endParaRPr lang="en-GB" sz="2000" dirty="0">
              <a:solidFill>
                <a:srgbClr val="000066"/>
              </a:solidFill>
              <a:latin typeface="+mj-lt"/>
              <a:ea typeface="+mn-ea"/>
              <a:cs typeface="+mn-cs"/>
            </a:endParaRPr>
          </a:p>
        </p:txBody>
      </p:sp>
    </p:spTree>
    <p:extLst>
      <p:ext uri="{BB962C8B-B14F-4D97-AF65-F5344CB8AC3E}">
        <p14:creationId xmlns:p14="http://schemas.microsoft.com/office/powerpoint/2010/main" val="41264861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dirty="0" smtClean="0">
                <a:latin typeface="Arial" charset="0"/>
              </a:rPr>
              <a:t>Outline</a:t>
            </a:r>
            <a:endParaRPr lang="en-AU" dirty="0">
              <a:latin typeface="Arial" charset="0"/>
            </a:endParaRPr>
          </a:p>
        </p:txBody>
      </p:sp>
      <p:sp>
        <p:nvSpPr>
          <p:cNvPr id="9218" name="Rectangle 3"/>
          <p:cNvSpPr>
            <a:spLocks noGrp="1" noChangeArrowheads="1"/>
          </p:cNvSpPr>
          <p:nvPr>
            <p:ph type="body" idx="1"/>
          </p:nvPr>
        </p:nvSpPr>
        <p:spPr/>
        <p:txBody>
          <a:bodyPr/>
          <a:lstStyle/>
          <a:p>
            <a:pPr eaLnBrk="1" hangingPunct="1">
              <a:lnSpc>
                <a:spcPct val="90000"/>
              </a:lnSpc>
            </a:pPr>
            <a:r>
              <a:rPr lang="en-US" sz="2800" dirty="0">
                <a:latin typeface="Arial" charset="0"/>
              </a:rPr>
              <a:t>Applications</a:t>
            </a:r>
          </a:p>
          <a:p>
            <a:pPr eaLnBrk="1" hangingPunct="1">
              <a:lnSpc>
                <a:spcPct val="90000"/>
              </a:lnSpc>
            </a:pPr>
            <a:r>
              <a:rPr lang="en-US" sz="2800" dirty="0">
                <a:latin typeface="Arial" charset="0"/>
              </a:rPr>
              <a:t>Requirements</a:t>
            </a:r>
          </a:p>
          <a:p>
            <a:pPr eaLnBrk="1" hangingPunct="1">
              <a:lnSpc>
                <a:spcPct val="90000"/>
              </a:lnSpc>
            </a:pPr>
            <a:r>
              <a:rPr lang="en-US" sz="2800" dirty="0">
                <a:latin typeface="Arial" charset="0"/>
              </a:rPr>
              <a:t>Network </a:t>
            </a:r>
            <a:r>
              <a:rPr lang="en-US" sz="2800" dirty="0" smtClean="0">
                <a:latin typeface="Arial" charset="0"/>
              </a:rPr>
              <a:t>Architectures</a:t>
            </a:r>
            <a:endParaRPr lang="en-US" sz="2800" dirty="0">
              <a:latin typeface="Arial" charset="0"/>
            </a:endParaRPr>
          </a:p>
          <a:p>
            <a:pPr eaLnBrk="1" hangingPunct="1">
              <a:lnSpc>
                <a:spcPct val="90000"/>
              </a:lnSpc>
            </a:pPr>
            <a:r>
              <a:rPr lang="en-US" sz="2800" dirty="0" smtClean="0">
                <a:latin typeface="Arial" charset="0"/>
              </a:rPr>
              <a:t>Performance Metrics</a:t>
            </a:r>
          </a:p>
          <a:p>
            <a:pPr eaLnBrk="1" hangingPunct="1">
              <a:lnSpc>
                <a:spcPct val="90000"/>
              </a:lnSpc>
            </a:pPr>
            <a:r>
              <a:rPr lang="en-US" dirty="0" smtClean="0">
                <a:latin typeface="Arial" charset="0"/>
              </a:rPr>
              <a:t>Internet History</a:t>
            </a:r>
          </a:p>
          <a:p>
            <a:pPr eaLnBrk="1" hangingPunct="1">
              <a:lnSpc>
                <a:spcPct val="90000"/>
              </a:lnSpc>
            </a:pPr>
            <a:r>
              <a:rPr lang="en-US" sz="2800" dirty="0" smtClean="0">
                <a:latin typeface="Arial" charset="0"/>
              </a:rPr>
              <a:t>Socket Programming</a:t>
            </a:r>
            <a:endParaRPr lang="en-US" sz="2800" dirty="0">
              <a:latin typeface="Arial" charset="0"/>
            </a:endParaRPr>
          </a:p>
        </p:txBody>
      </p:sp>
    </p:spTree>
    <p:extLst>
      <p:ext uri="{BB962C8B-B14F-4D97-AF65-F5344CB8AC3E}">
        <p14:creationId xmlns:p14="http://schemas.microsoft.com/office/powerpoint/2010/main" val="232005858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Resource Sharing: Circuit Switching</a:t>
            </a:r>
            <a:endParaRPr lang="en-US" dirty="0"/>
          </a:p>
        </p:txBody>
      </p:sp>
      <p:grpSp>
        <p:nvGrpSpPr>
          <p:cNvPr id="6" name="Group 5"/>
          <p:cNvGrpSpPr/>
          <p:nvPr/>
        </p:nvGrpSpPr>
        <p:grpSpPr>
          <a:xfrm>
            <a:off x="381000" y="1257300"/>
            <a:ext cx="7697788" cy="5006975"/>
            <a:chOff x="381000" y="1257300"/>
            <a:chExt cx="7697788" cy="5006975"/>
          </a:xfrm>
        </p:grpSpPr>
        <p:grpSp>
          <p:nvGrpSpPr>
            <p:cNvPr id="7" name="Group 3"/>
            <p:cNvGrpSpPr>
              <a:grpSpLocks/>
            </p:cNvGrpSpPr>
            <p:nvPr/>
          </p:nvGrpSpPr>
          <p:grpSpPr bwMode="auto">
            <a:xfrm>
              <a:off x="393700" y="1585913"/>
              <a:ext cx="7239000" cy="2438400"/>
              <a:chOff x="288" y="1007"/>
              <a:chExt cx="4560" cy="1536"/>
            </a:xfrm>
          </p:grpSpPr>
          <p:sp>
            <p:nvSpPr>
              <p:cNvPr id="101"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FDM</a:t>
                </a:r>
                <a:endParaRPr lang="fr-FR"/>
              </a:p>
            </p:txBody>
          </p:sp>
          <p:grpSp>
            <p:nvGrpSpPr>
              <p:cNvPr id="102" name="Group 5"/>
              <p:cNvGrpSpPr>
                <a:grpSpLocks/>
              </p:cNvGrpSpPr>
              <p:nvPr/>
            </p:nvGrpSpPr>
            <p:grpSpPr bwMode="auto">
              <a:xfrm>
                <a:off x="720" y="1392"/>
                <a:ext cx="4128" cy="1151"/>
                <a:chOff x="720" y="1392"/>
                <a:chExt cx="4128" cy="1151"/>
              </a:xfrm>
            </p:grpSpPr>
            <p:sp>
              <p:nvSpPr>
                <p:cNvPr id="103"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4" name="Text Box 7"/>
                <p:cNvSpPr txBox="1">
                  <a:spLocks noChangeArrowheads="1"/>
                </p:cNvSpPr>
                <p:nvPr/>
              </p:nvSpPr>
              <p:spPr bwMode="auto">
                <a:xfrm>
                  <a:off x="720" y="16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frequency</a:t>
                  </a:r>
                  <a:endParaRPr lang="fr-FR"/>
                </a:p>
              </p:txBody>
            </p:sp>
            <p:sp>
              <p:nvSpPr>
                <p:cNvPr id="105"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6" name="Text Box 9"/>
                <p:cNvSpPr txBox="1">
                  <a:spLocks noChangeArrowheads="1"/>
                </p:cNvSpPr>
                <p:nvPr/>
              </p:nvSpPr>
              <p:spPr bwMode="auto">
                <a:xfrm>
                  <a:off x="3048" y="2255"/>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time</a:t>
                  </a:r>
                  <a:endParaRPr lang="fr-FR"/>
                </a:p>
              </p:txBody>
            </p:sp>
            <p:sp>
              <p:nvSpPr>
                <p:cNvPr id="107"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charset="0"/>
                  </a:endParaRPr>
                </a:p>
              </p:txBody>
            </p:sp>
          </p:grpSp>
        </p:grpSp>
        <p:sp>
          <p:nvSpPr>
            <p:cNvPr id="8"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9"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10"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11"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nvGrpSpPr>
            <p:cNvPr id="12" name="Group 15"/>
            <p:cNvGrpSpPr>
              <a:grpSpLocks/>
            </p:cNvGrpSpPr>
            <p:nvPr/>
          </p:nvGrpSpPr>
          <p:grpSpPr bwMode="auto">
            <a:xfrm>
              <a:off x="381000" y="3748088"/>
              <a:ext cx="7239000" cy="2516187"/>
              <a:chOff x="288" y="2543"/>
              <a:chExt cx="4560" cy="1585"/>
            </a:xfrm>
          </p:grpSpPr>
          <p:sp>
            <p:nvSpPr>
              <p:cNvPr id="95"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TDM</a:t>
                </a:r>
                <a:endParaRPr lang="fr-FR"/>
              </a:p>
            </p:txBody>
          </p:sp>
          <p:sp>
            <p:nvSpPr>
              <p:cNvPr id="96"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 name="Text Box 18"/>
              <p:cNvSpPr txBox="1">
                <a:spLocks noChangeArrowheads="1"/>
              </p:cNvSpPr>
              <p:nvPr/>
            </p:nvSpPr>
            <p:spPr bwMode="auto">
              <a:xfrm>
                <a:off x="720" y="3265"/>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frequency</a:t>
                </a:r>
                <a:endParaRPr lang="fr-FR"/>
              </a:p>
            </p:txBody>
          </p:sp>
          <p:sp>
            <p:nvSpPr>
              <p:cNvPr id="98"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 name="Text Box 20"/>
              <p:cNvSpPr txBox="1">
                <a:spLocks noChangeArrowheads="1"/>
              </p:cNvSpPr>
              <p:nvPr/>
            </p:nvSpPr>
            <p:spPr bwMode="auto">
              <a:xfrm>
                <a:off x="3048" y="38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time</a:t>
                </a:r>
                <a:endParaRPr lang="fr-FR"/>
              </a:p>
            </p:txBody>
          </p:sp>
          <p:sp>
            <p:nvSpPr>
              <p:cNvPr id="100"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charset="0"/>
                </a:endParaRPr>
              </a:p>
            </p:txBody>
          </p:sp>
        </p:grpSp>
        <p:grpSp>
          <p:nvGrpSpPr>
            <p:cNvPr id="13" name="Group 22"/>
            <p:cNvGrpSpPr>
              <a:grpSpLocks/>
            </p:cNvGrpSpPr>
            <p:nvPr/>
          </p:nvGrpSpPr>
          <p:grpSpPr bwMode="auto">
            <a:xfrm>
              <a:off x="2743200" y="4740275"/>
              <a:ext cx="3886200" cy="914400"/>
              <a:chOff x="1776" y="3168"/>
              <a:chExt cx="2448" cy="576"/>
            </a:xfrm>
          </p:grpSpPr>
          <p:sp>
            <p:nvSpPr>
              <p:cNvPr id="90"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91"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92"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93"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94"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grpSp>
        <p:grpSp>
          <p:nvGrpSpPr>
            <p:cNvPr id="14" name="Group 28"/>
            <p:cNvGrpSpPr>
              <a:grpSpLocks/>
            </p:cNvGrpSpPr>
            <p:nvPr/>
          </p:nvGrpSpPr>
          <p:grpSpPr bwMode="auto">
            <a:xfrm>
              <a:off x="2971800" y="4740275"/>
              <a:ext cx="3886200" cy="914400"/>
              <a:chOff x="1920" y="3168"/>
              <a:chExt cx="2448" cy="576"/>
            </a:xfrm>
          </p:grpSpPr>
          <p:sp>
            <p:nvSpPr>
              <p:cNvPr id="85"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86"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87"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88"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89"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grpSp>
        <p:grpSp>
          <p:nvGrpSpPr>
            <p:cNvPr id="15" name="Group 34"/>
            <p:cNvGrpSpPr>
              <a:grpSpLocks/>
            </p:cNvGrpSpPr>
            <p:nvPr/>
          </p:nvGrpSpPr>
          <p:grpSpPr bwMode="auto">
            <a:xfrm>
              <a:off x="3200400" y="4740275"/>
              <a:ext cx="3886200" cy="914400"/>
              <a:chOff x="2064" y="3168"/>
              <a:chExt cx="2448" cy="576"/>
            </a:xfrm>
          </p:grpSpPr>
          <p:sp>
            <p:nvSpPr>
              <p:cNvPr id="80"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81"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82"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83"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84"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grpSp>
        <p:grpSp>
          <p:nvGrpSpPr>
            <p:cNvPr id="16" name="Group 40"/>
            <p:cNvGrpSpPr>
              <a:grpSpLocks/>
            </p:cNvGrpSpPr>
            <p:nvPr/>
          </p:nvGrpSpPr>
          <p:grpSpPr bwMode="auto">
            <a:xfrm>
              <a:off x="3429000" y="4740275"/>
              <a:ext cx="3886200" cy="914400"/>
              <a:chOff x="2208" y="3168"/>
              <a:chExt cx="2448" cy="576"/>
            </a:xfrm>
          </p:grpSpPr>
          <p:sp>
            <p:nvSpPr>
              <p:cNvPr id="75"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76"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77"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78"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79"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grpSp>
          <p:nvGrpSpPr>
            <p:cNvPr id="17" name="Group 46"/>
            <p:cNvGrpSpPr>
              <a:grpSpLocks/>
            </p:cNvGrpSpPr>
            <p:nvPr/>
          </p:nvGrpSpPr>
          <p:grpSpPr bwMode="auto">
            <a:xfrm>
              <a:off x="2743200" y="2743200"/>
              <a:ext cx="4572000" cy="457200"/>
              <a:chOff x="1776" y="1728"/>
              <a:chExt cx="2880" cy="288"/>
            </a:xfrm>
          </p:grpSpPr>
          <p:sp>
            <p:nvSpPr>
              <p:cNvPr id="72"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8" name="Group 50"/>
            <p:cNvGrpSpPr>
              <a:grpSpLocks/>
            </p:cNvGrpSpPr>
            <p:nvPr/>
          </p:nvGrpSpPr>
          <p:grpSpPr bwMode="auto">
            <a:xfrm>
              <a:off x="2971800" y="4740275"/>
              <a:ext cx="4114800" cy="914400"/>
              <a:chOff x="1920" y="3168"/>
              <a:chExt cx="2592" cy="576"/>
            </a:xfrm>
          </p:grpSpPr>
          <p:sp>
            <p:nvSpPr>
              <p:cNvPr id="53"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9" name="Group 70"/>
            <p:cNvGrpSpPr>
              <a:grpSpLocks/>
            </p:cNvGrpSpPr>
            <p:nvPr/>
          </p:nvGrpSpPr>
          <p:grpSpPr bwMode="auto">
            <a:xfrm>
              <a:off x="2743200" y="2628900"/>
              <a:ext cx="4572000" cy="685800"/>
              <a:chOff x="1776" y="1656"/>
              <a:chExt cx="2880" cy="432"/>
            </a:xfrm>
          </p:grpSpPr>
          <p:sp>
            <p:nvSpPr>
              <p:cNvPr id="49"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0" name="Group 75"/>
            <p:cNvGrpSpPr>
              <a:grpSpLocks/>
            </p:cNvGrpSpPr>
            <p:nvPr/>
          </p:nvGrpSpPr>
          <p:grpSpPr bwMode="auto">
            <a:xfrm>
              <a:off x="2857500" y="4740275"/>
              <a:ext cx="4343400" cy="914400"/>
              <a:chOff x="1848" y="3168"/>
              <a:chExt cx="2736" cy="576"/>
            </a:xfrm>
          </p:grpSpPr>
          <p:sp>
            <p:nvSpPr>
              <p:cNvPr id="29"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1" name="Group 99"/>
            <p:cNvGrpSpPr>
              <a:grpSpLocks/>
            </p:cNvGrpSpPr>
            <p:nvPr/>
          </p:nvGrpSpPr>
          <p:grpSpPr bwMode="auto">
            <a:xfrm>
              <a:off x="5368925" y="1257300"/>
              <a:ext cx="2709863" cy="952500"/>
              <a:chOff x="3477" y="216"/>
              <a:chExt cx="1707" cy="600"/>
            </a:xfrm>
          </p:grpSpPr>
          <p:grpSp>
            <p:nvGrpSpPr>
              <p:cNvPr id="22" name="Group 100"/>
              <p:cNvGrpSpPr>
                <a:grpSpLocks/>
              </p:cNvGrpSpPr>
              <p:nvPr/>
            </p:nvGrpSpPr>
            <p:grpSpPr bwMode="auto">
              <a:xfrm>
                <a:off x="3477" y="528"/>
                <a:ext cx="1707" cy="288"/>
                <a:chOff x="3477" y="288"/>
                <a:chExt cx="1707" cy="288"/>
              </a:xfrm>
            </p:grpSpPr>
            <p:sp>
              <p:nvSpPr>
                <p:cNvPr id="24" name="Text Box 101"/>
                <p:cNvSpPr txBox="1">
                  <a:spLocks noChangeArrowheads="1"/>
                </p:cNvSpPr>
                <p:nvPr/>
              </p:nvSpPr>
              <p:spPr bwMode="auto">
                <a:xfrm>
                  <a:off x="3477" y="28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4 users</a:t>
                  </a:r>
                  <a:endParaRPr lang="fr-FR"/>
                </a:p>
              </p:txBody>
            </p:sp>
            <p:sp>
              <p:nvSpPr>
                <p:cNvPr id="25"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26"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27"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28"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sp>
            <p:nvSpPr>
              <p:cNvPr id="23"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a:t>Example:</a:t>
                </a:r>
                <a:endParaRPr lang="fr-FR"/>
              </a:p>
            </p:txBody>
          </p:sp>
        </p:grpSp>
      </p:grpSp>
    </p:spTree>
    <p:extLst>
      <p:ext uri="{BB962C8B-B14F-4D97-AF65-F5344CB8AC3E}">
        <p14:creationId xmlns:p14="http://schemas.microsoft.com/office/powerpoint/2010/main" val="16754310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6" descr="f01-06-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600200"/>
            <a:ext cx="4321175"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Rectangle 2"/>
          <p:cNvSpPr>
            <a:spLocks noGrp="1" noChangeArrowheads="1"/>
          </p:cNvSpPr>
          <p:nvPr>
            <p:ph type="title"/>
          </p:nvPr>
        </p:nvSpPr>
        <p:spPr/>
        <p:txBody>
          <a:bodyPr>
            <a:normAutofit fontScale="90000"/>
          </a:bodyPr>
          <a:lstStyle/>
          <a:p>
            <a:pPr eaLnBrk="1" hangingPunct="1"/>
            <a:r>
              <a:rPr lang="en-US" dirty="0">
                <a:latin typeface="Arial" charset="0"/>
              </a:rPr>
              <a:t>Cost-Effective Resource Sharing</a:t>
            </a:r>
            <a:endParaRPr lang="en-GB" dirty="0">
              <a:latin typeface="Arial" charset="0"/>
            </a:endParaRPr>
          </a:p>
        </p:txBody>
      </p:sp>
      <p:sp>
        <p:nvSpPr>
          <p:cNvPr id="23555" name="Rectangle 4"/>
          <p:cNvSpPr>
            <a:spLocks noGrp="1" noChangeArrowheads="1"/>
          </p:cNvSpPr>
          <p:nvPr>
            <p:ph type="body" sz="half" idx="1"/>
          </p:nvPr>
        </p:nvSpPr>
        <p:spPr>
          <a:xfrm>
            <a:off x="381000" y="1219200"/>
            <a:ext cx="4059237" cy="5340350"/>
          </a:xfrm>
        </p:spPr>
        <p:txBody>
          <a:bodyPr>
            <a:normAutofit/>
          </a:bodyPr>
          <a:lstStyle/>
          <a:p>
            <a:pPr marL="0" indent="0" eaLnBrk="1" hangingPunct="1">
              <a:buNone/>
            </a:pPr>
            <a:r>
              <a:rPr lang="en-US" sz="2400" dirty="0" smtClean="0">
                <a:solidFill>
                  <a:srgbClr val="FF0000"/>
                </a:solidFill>
                <a:latin typeface="Arial" charset="0"/>
              </a:rPr>
              <a:t>Statistical </a:t>
            </a:r>
            <a:r>
              <a:rPr lang="en-US" sz="2400" dirty="0">
                <a:solidFill>
                  <a:srgbClr val="FF0000"/>
                </a:solidFill>
                <a:latin typeface="Arial" charset="0"/>
              </a:rPr>
              <a:t>Multiplexing</a:t>
            </a:r>
          </a:p>
          <a:p>
            <a:pPr lvl="1" eaLnBrk="1" hangingPunct="1"/>
            <a:r>
              <a:rPr lang="en-US" sz="2000" dirty="0">
                <a:latin typeface="Arial" charset="0"/>
              </a:rPr>
              <a:t>Data is transmitted based on demand of each flow.</a:t>
            </a:r>
          </a:p>
          <a:p>
            <a:pPr lvl="1" eaLnBrk="1" hangingPunct="1"/>
            <a:r>
              <a:rPr lang="en-US" sz="2000" dirty="0">
                <a:latin typeface="Arial" charset="0"/>
              </a:rPr>
              <a:t>What is a flow? </a:t>
            </a:r>
          </a:p>
          <a:p>
            <a:pPr lvl="1" eaLnBrk="1" hangingPunct="1"/>
            <a:r>
              <a:rPr lang="en-US" sz="2000" dirty="0">
                <a:latin typeface="Arial" charset="0"/>
              </a:rPr>
              <a:t>Packets vs. Messages</a:t>
            </a:r>
          </a:p>
          <a:p>
            <a:pPr lvl="1" eaLnBrk="1" hangingPunct="1"/>
            <a:r>
              <a:rPr lang="en-US" sz="2000" dirty="0">
                <a:latin typeface="Arial" charset="0"/>
              </a:rPr>
              <a:t>FIFO, Round-Robin, Priorities (Quality-of-Service (</a:t>
            </a:r>
            <a:r>
              <a:rPr lang="en-US" sz="2000" dirty="0" err="1">
                <a:latin typeface="Arial" charset="0"/>
              </a:rPr>
              <a:t>QoS</a:t>
            </a:r>
            <a:r>
              <a:rPr lang="en-US" sz="2000" dirty="0">
                <a:latin typeface="Arial" charset="0"/>
              </a:rPr>
              <a:t>))</a:t>
            </a:r>
          </a:p>
          <a:p>
            <a:pPr lvl="1" eaLnBrk="1" hangingPunct="1"/>
            <a:r>
              <a:rPr lang="en-US" sz="2000" dirty="0">
                <a:latin typeface="Arial" charset="0"/>
              </a:rPr>
              <a:t>Congested?</a:t>
            </a:r>
          </a:p>
          <a:p>
            <a:pPr eaLnBrk="1" hangingPunct="1"/>
            <a:r>
              <a:rPr lang="en-US" sz="2400" dirty="0">
                <a:latin typeface="Arial" charset="0"/>
              </a:rPr>
              <a:t>LAN, MAN, </a:t>
            </a:r>
            <a:r>
              <a:rPr lang="en-US" sz="2400" dirty="0" smtClean="0">
                <a:latin typeface="Arial" charset="0"/>
              </a:rPr>
              <a:t>WAN</a:t>
            </a:r>
            <a:endParaRPr lang="en-US" sz="2400" dirty="0">
              <a:latin typeface="Arial" charset="0"/>
            </a:endParaRPr>
          </a:p>
        </p:txBody>
      </p:sp>
      <p:sp>
        <p:nvSpPr>
          <p:cNvPr id="485385" name="Text Box 9"/>
          <p:cNvSpPr txBox="1">
            <a:spLocks noChangeArrowheads="1"/>
          </p:cNvSpPr>
          <p:nvPr/>
        </p:nvSpPr>
        <p:spPr bwMode="auto">
          <a:xfrm>
            <a:off x="4378325" y="4532313"/>
            <a:ext cx="4464050" cy="1016000"/>
          </a:xfrm>
          <a:prstGeom prst="rect">
            <a:avLst/>
          </a:prstGeom>
          <a:noFill/>
          <a:ln w="9525" algn="ctr">
            <a:noFill/>
            <a:miter lim="800000"/>
            <a:headEnd/>
            <a:tailEnd/>
          </a:ln>
          <a:effectLst/>
        </p:spPr>
        <p:txBody>
          <a:bodyPr>
            <a:spAutoFit/>
          </a:bodyPr>
          <a:lstStyle/>
          <a:p>
            <a:pPr marL="457200" indent="-457200">
              <a:spcBef>
                <a:spcPct val="20000"/>
              </a:spcBef>
              <a:buClr>
                <a:schemeClr val="tx1"/>
              </a:buClr>
              <a:buSzPct val="60000"/>
              <a:buFont typeface="Wingdings" pitchFamily="2" charset="2"/>
              <a:buNone/>
              <a:defRPr/>
            </a:pPr>
            <a:r>
              <a:rPr lang="en-US" sz="2000" dirty="0">
                <a:latin typeface="+mj-lt"/>
                <a:ea typeface="+mn-ea"/>
                <a:cs typeface="+mn-cs"/>
              </a:rPr>
              <a:t>A switch multiplexing packets from multiple sources onto one shared link</a:t>
            </a:r>
            <a:endParaRPr lang="en-GB" sz="2000" dirty="0">
              <a:solidFill>
                <a:srgbClr val="000066"/>
              </a:solidFill>
              <a:latin typeface="+mj-lt"/>
              <a:ea typeface="+mn-ea"/>
              <a:cs typeface="+mn-cs"/>
            </a:endParaRPr>
          </a:p>
        </p:txBody>
      </p:sp>
    </p:spTree>
    <p:extLst>
      <p:ext uri="{BB962C8B-B14F-4D97-AF65-F5344CB8AC3E}">
        <p14:creationId xmlns:p14="http://schemas.microsoft.com/office/powerpoint/2010/main" val="8076463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6" descr="f01-07-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205038"/>
            <a:ext cx="381635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8" name="Rectangle 2"/>
          <p:cNvSpPr>
            <a:spLocks noGrp="1" noChangeArrowheads="1"/>
          </p:cNvSpPr>
          <p:nvPr>
            <p:ph type="title"/>
          </p:nvPr>
        </p:nvSpPr>
        <p:spPr/>
        <p:txBody>
          <a:bodyPr>
            <a:normAutofit fontScale="90000"/>
          </a:bodyPr>
          <a:lstStyle/>
          <a:p>
            <a:pPr eaLnBrk="1" hangingPunct="1"/>
            <a:r>
              <a:rPr lang="en-US">
                <a:latin typeface="Arial" charset="0"/>
              </a:rPr>
              <a:t>Support for Common Services</a:t>
            </a:r>
            <a:endParaRPr lang="en-GB">
              <a:latin typeface="Arial" charset="0"/>
            </a:endParaRPr>
          </a:p>
        </p:txBody>
      </p:sp>
      <p:sp>
        <p:nvSpPr>
          <p:cNvPr id="24579" name="Rectangle 4"/>
          <p:cNvSpPr>
            <a:spLocks noGrp="1" noChangeArrowheads="1"/>
          </p:cNvSpPr>
          <p:nvPr>
            <p:ph type="body" sz="half" idx="1"/>
          </p:nvPr>
        </p:nvSpPr>
        <p:spPr>
          <a:xfrm>
            <a:off x="684213" y="1196975"/>
            <a:ext cx="7991475" cy="2160588"/>
          </a:xfrm>
        </p:spPr>
        <p:txBody>
          <a:bodyPr/>
          <a:lstStyle/>
          <a:p>
            <a:pPr eaLnBrk="1" hangingPunct="1"/>
            <a:r>
              <a:rPr lang="en-US" sz="2800">
                <a:latin typeface="Arial" charset="0"/>
              </a:rPr>
              <a:t>Logical Channels</a:t>
            </a:r>
          </a:p>
          <a:p>
            <a:pPr lvl="1" eaLnBrk="1" hangingPunct="1"/>
            <a:r>
              <a:rPr lang="en-US" sz="2400">
                <a:latin typeface="Arial" charset="0"/>
              </a:rPr>
              <a:t>Application-to-Application communication path or a pipe</a:t>
            </a:r>
          </a:p>
        </p:txBody>
      </p:sp>
      <p:sp>
        <p:nvSpPr>
          <p:cNvPr id="485385" name="Text Box 9"/>
          <p:cNvSpPr txBox="1">
            <a:spLocks noChangeArrowheads="1"/>
          </p:cNvSpPr>
          <p:nvPr/>
        </p:nvSpPr>
        <p:spPr bwMode="auto">
          <a:xfrm>
            <a:off x="2124075" y="5013325"/>
            <a:ext cx="4464050" cy="708025"/>
          </a:xfrm>
          <a:prstGeom prst="rect">
            <a:avLst/>
          </a:prstGeom>
          <a:noFill/>
          <a:ln w="9525" algn="ctr">
            <a:noFill/>
            <a:miter lim="800000"/>
            <a:headEnd/>
            <a:tailEnd/>
          </a:ln>
          <a:effectLst/>
        </p:spPr>
        <p:txBody>
          <a:bodyPr>
            <a:spAutoFit/>
          </a:bodyPr>
          <a:lstStyle/>
          <a:p>
            <a:pPr marL="457200" indent="-457200">
              <a:spcBef>
                <a:spcPct val="20000"/>
              </a:spcBef>
              <a:buClr>
                <a:schemeClr val="tx1"/>
              </a:buClr>
              <a:buSzPct val="60000"/>
              <a:buFont typeface="Wingdings" pitchFamily="2" charset="2"/>
              <a:buNone/>
              <a:defRPr/>
            </a:pPr>
            <a:r>
              <a:rPr lang="en-US" sz="2000" dirty="0">
                <a:latin typeface="+mj-lt"/>
                <a:ea typeface="+mn-ea"/>
                <a:cs typeface="+mn-cs"/>
              </a:rPr>
              <a:t>Process communicating over an abstract channel</a:t>
            </a:r>
            <a:endParaRPr lang="en-GB" sz="2000" dirty="0">
              <a:solidFill>
                <a:srgbClr val="000066"/>
              </a:solidFill>
              <a:latin typeface="+mj-lt"/>
              <a:ea typeface="+mn-ea"/>
              <a:cs typeface="+mn-cs"/>
            </a:endParaRPr>
          </a:p>
        </p:txBody>
      </p:sp>
    </p:spTree>
    <p:extLst>
      <p:ext uri="{BB962C8B-B14F-4D97-AF65-F5344CB8AC3E}">
        <p14:creationId xmlns:p14="http://schemas.microsoft.com/office/powerpoint/2010/main" val="300873391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a:xfrm>
            <a:off x="611188" y="171450"/>
            <a:ext cx="8281987" cy="646113"/>
          </a:xfrm>
        </p:spPr>
        <p:txBody>
          <a:bodyPr/>
          <a:lstStyle/>
          <a:p>
            <a:pPr eaLnBrk="1" hangingPunct="1"/>
            <a:r>
              <a:rPr lang="en-US" sz="3600">
                <a:latin typeface="Arial" charset="0"/>
              </a:rPr>
              <a:t>Common Communication Patterns</a:t>
            </a:r>
            <a:endParaRPr lang="en-AU" sz="3600">
              <a:latin typeface="Arial" charset="0"/>
            </a:endParaRPr>
          </a:p>
        </p:txBody>
      </p:sp>
      <p:sp>
        <p:nvSpPr>
          <p:cNvPr id="25602" name="Rectangle 3"/>
          <p:cNvSpPr>
            <a:spLocks noGrp="1" noChangeArrowheads="1"/>
          </p:cNvSpPr>
          <p:nvPr>
            <p:ph type="body" idx="1"/>
          </p:nvPr>
        </p:nvSpPr>
        <p:spPr/>
        <p:txBody>
          <a:bodyPr/>
          <a:lstStyle/>
          <a:p>
            <a:pPr eaLnBrk="1" hangingPunct="1"/>
            <a:r>
              <a:rPr lang="en-US" sz="2800">
                <a:latin typeface="Arial" charset="0"/>
              </a:rPr>
              <a:t>Client/Server</a:t>
            </a:r>
          </a:p>
          <a:p>
            <a:pPr eaLnBrk="1" hangingPunct="1"/>
            <a:r>
              <a:rPr lang="en-US" sz="2800">
                <a:latin typeface="Arial" charset="0"/>
              </a:rPr>
              <a:t>Two types of communication channel</a:t>
            </a:r>
          </a:p>
          <a:p>
            <a:pPr lvl="1" eaLnBrk="1" hangingPunct="1"/>
            <a:r>
              <a:rPr lang="en-US" sz="2400">
                <a:latin typeface="Arial" charset="0"/>
              </a:rPr>
              <a:t>Request/Reply Channels</a:t>
            </a:r>
          </a:p>
          <a:p>
            <a:pPr lvl="1" eaLnBrk="1" hangingPunct="1"/>
            <a:r>
              <a:rPr lang="en-US" sz="2400">
                <a:latin typeface="Arial" charset="0"/>
              </a:rPr>
              <a:t>Message Stream Channels</a:t>
            </a:r>
          </a:p>
        </p:txBody>
      </p:sp>
    </p:spTree>
    <p:extLst>
      <p:ext uri="{BB962C8B-B14F-4D97-AF65-F5344CB8AC3E}">
        <p14:creationId xmlns:p14="http://schemas.microsoft.com/office/powerpoint/2010/main" val="90711696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ChangeArrowheads="1"/>
          </p:cNvSpPr>
          <p:nvPr>
            <p:ph type="title"/>
          </p:nvPr>
        </p:nvSpPr>
        <p:spPr>
          <a:xfrm>
            <a:off x="533400" y="304800"/>
            <a:ext cx="8281987" cy="708025"/>
          </a:xfrm>
        </p:spPr>
        <p:txBody>
          <a:bodyPr>
            <a:normAutofit fontScale="90000"/>
          </a:bodyPr>
          <a:lstStyle/>
          <a:p>
            <a:pPr eaLnBrk="1" hangingPunct="1"/>
            <a:r>
              <a:rPr lang="en-US" dirty="0" smtClean="0">
                <a:latin typeface="Arial" charset="0"/>
              </a:rPr>
              <a:t>Practical Issues - Reliability</a:t>
            </a:r>
            <a:endParaRPr lang="en-AU" dirty="0">
              <a:latin typeface="Arial" charset="0"/>
            </a:endParaRPr>
          </a:p>
        </p:txBody>
      </p:sp>
      <p:sp>
        <p:nvSpPr>
          <p:cNvPr id="27650" name="Rectangle 3"/>
          <p:cNvSpPr>
            <a:spLocks noGrp="1" noChangeArrowheads="1"/>
          </p:cNvSpPr>
          <p:nvPr>
            <p:ph type="body" idx="1"/>
          </p:nvPr>
        </p:nvSpPr>
        <p:spPr/>
        <p:txBody>
          <a:bodyPr>
            <a:normAutofit lnSpcReduction="10000"/>
          </a:bodyPr>
          <a:lstStyle/>
          <a:p>
            <a:pPr eaLnBrk="1" hangingPunct="1">
              <a:lnSpc>
                <a:spcPct val="90000"/>
              </a:lnSpc>
            </a:pPr>
            <a:r>
              <a:rPr lang="en-US" sz="2800" dirty="0" smtClean="0">
                <a:latin typeface="Arial" charset="0"/>
              </a:rPr>
              <a:t>Bits </a:t>
            </a:r>
            <a:r>
              <a:rPr lang="en-US" sz="2800" dirty="0">
                <a:latin typeface="Arial" charset="0"/>
              </a:rPr>
              <a:t>are lost</a:t>
            </a:r>
          </a:p>
          <a:p>
            <a:pPr lvl="1" eaLnBrk="1" hangingPunct="1">
              <a:lnSpc>
                <a:spcPct val="90000"/>
              </a:lnSpc>
            </a:pPr>
            <a:r>
              <a:rPr lang="en-US" sz="2400" dirty="0">
                <a:latin typeface="Arial" charset="0"/>
              </a:rPr>
              <a:t>Bit errors (1 to a 0, and vice versa)</a:t>
            </a:r>
          </a:p>
          <a:p>
            <a:pPr lvl="1" eaLnBrk="1" hangingPunct="1">
              <a:lnSpc>
                <a:spcPct val="90000"/>
              </a:lnSpc>
            </a:pPr>
            <a:r>
              <a:rPr lang="en-US" sz="2400" dirty="0">
                <a:latin typeface="Arial" charset="0"/>
              </a:rPr>
              <a:t>Burst errors – several consecutive errors</a:t>
            </a:r>
          </a:p>
          <a:p>
            <a:pPr eaLnBrk="1" hangingPunct="1">
              <a:lnSpc>
                <a:spcPct val="90000"/>
              </a:lnSpc>
            </a:pPr>
            <a:r>
              <a:rPr lang="en-US" sz="2800" dirty="0">
                <a:latin typeface="Arial" charset="0"/>
              </a:rPr>
              <a:t>Packets are lost </a:t>
            </a:r>
            <a:r>
              <a:rPr lang="en-US" sz="2800" dirty="0" smtClean="0">
                <a:latin typeface="Arial" charset="0"/>
              </a:rPr>
              <a:t>(congestion</a:t>
            </a:r>
            <a:r>
              <a:rPr lang="en-US" sz="2800" dirty="0">
                <a:latin typeface="Arial" charset="0"/>
              </a:rPr>
              <a:t>)</a:t>
            </a:r>
          </a:p>
          <a:p>
            <a:pPr eaLnBrk="1" hangingPunct="1">
              <a:lnSpc>
                <a:spcPct val="90000"/>
              </a:lnSpc>
            </a:pPr>
            <a:r>
              <a:rPr lang="en-US" sz="2800" dirty="0">
                <a:latin typeface="Arial" charset="0"/>
              </a:rPr>
              <a:t>Links and Node failures</a:t>
            </a:r>
          </a:p>
          <a:p>
            <a:pPr eaLnBrk="1" hangingPunct="1">
              <a:lnSpc>
                <a:spcPct val="90000"/>
              </a:lnSpc>
            </a:pPr>
            <a:r>
              <a:rPr lang="en-US" sz="2800" dirty="0">
                <a:latin typeface="Arial" charset="0"/>
              </a:rPr>
              <a:t>Messages are delayed</a:t>
            </a:r>
          </a:p>
          <a:p>
            <a:pPr eaLnBrk="1" hangingPunct="1">
              <a:lnSpc>
                <a:spcPct val="90000"/>
              </a:lnSpc>
            </a:pPr>
            <a:r>
              <a:rPr lang="en-US" sz="2800" dirty="0">
                <a:latin typeface="Arial" charset="0"/>
              </a:rPr>
              <a:t>Messages are delivered out-of-order</a:t>
            </a:r>
          </a:p>
          <a:p>
            <a:pPr eaLnBrk="1" hangingPunct="1">
              <a:lnSpc>
                <a:spcPct val="90000"/>
              </a:lnSpc>
            </a:pPr>
            <a:r>
              <a:rPr lang="en-US" sz="2800" dirty="0">
                <a:latin typeface="Arial" charset="0"/>
              </a:rPr>
              <a:t>Third parties </a:t>
            </a:r>
            <a:r>
              <a:rPr lang="en-US" sz="2800" dirty="0" smtClean="0">
                <a:latin typeface="Arial" charset="0"/>
              </a:rPr>
              <a:t>eavesdrop</a:t>
            </a:r>
          </a:p>
          <a:p>
            <a:pPr eaLnBrk="1" hangingPunct="1">
              <a:lnSpc>
                <a:spcPct val="90000"/>
              </a:lnSpc>
            </a:pPr>
            <a:endParaRPr lang="en-US" dirty="0">
              <a:latin typeface="Arial" charset="0"/>
            </a:endParaRPr>
          </a:p>
          <a:p>
            <a:pPr marL="0" indent="0" algn="ctr">
              <a:lnSpc>
                <a:spcPct val="90000"/>
              </a:lnSpc>
              <a:buNone/>
            </a:pPr>
            <a:r>
              <a:rPr lang="en-US" dirty="0">
                <a:solidFill>
                  <a:srgbClr val="FF0000"/>
                </a:solidFill>
                <a:latin typeface="Arial" charset="0"/>
              </a:rPr>
              <a:t>Network should hide the errors</a:t>
            </a:r>
          </a:p>
          <a:p>
            <a:pPr eaLnBrk="1" hangingPunct="1">
              <a:lnSpc>
                <a:spcPct val="90000"/>
              </a:lnSpc>
            </a:pPr>
            <a:endParaRPr lang="en-US" sz="2800" dirty="0">
              <a:latin typeface="Arial" charset="0"/>
            </a:endParaRPr>
          </a:p>
        </p:txBody>
      </p:sp>
    </p:spTree>
    <p:extLst>
      <p:ext uri="{BB962C8B-B14F-4D97-AF65-F5344CB8AC3E}">
        <p14:creationId xmlns:p14="http://schemas.microsoft.com/office/powerpoint/2010/main" val="2575682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65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765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65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a:xfrm>
            <a:off x="1752600" y="228600"/>
            <a:ext cx="5657850" cy="868363"/>
          </a:xfrm>
        </p:spPr>
        <p:txBody>
          <a:bodyPr/>
          <a:lstStyle/>
          <a:p>
            <a:pPr eaLnBrk="1" hangingPunct="1"/>
            <a:r>
              <a:rPr lang="en-US" dirty="0">
                <a:latin typeface="Arial"/>
                <a:ea typeface="MS PGothic" charset="0"/>
                <a:cs typeface="Arial"/>
              </a:rPr>
              <a:t>What</a:t>
            </a:r>
            <a:r>
              <a:rPr lang="ja-JP" altLang="en-US" dirty="0">
                <a:latin typeface="Arial"/>
                <a:ea typeface="MS PGothic" charset="0"/>
                <a:cs typeface="Arial"/>
              </a:rPr>
              <a:t>’</a:t>
            </a:r>
            <a:r>
              <a:rPr lang="en-US" altLang="ja-JP" dirty="0">
                <a:latin typeface="Arial"/>
                <a:ea typeface="MS PGothic" charset="0"/>
                <a:cs typeface="Arial"/>
              </a:rPr>
              <a:t>s a protocol?</a:t>
            </a:r>
            <a:endParaRPr lang="en-US" dirty="0">
              <a:latin typeface="Arial"/>
              <a:ea typeface="MS PGothic" charset="0"/>
              <a:cs typeface="Arial"/>
            </a:endParaRPr>
          </a:p>
        </p:txBody>
      </p:sp>
      <p:sp>
        <p:nvSpPr>
          <p:cNvPr id="15365" name="Rectangle 3"/>
          <p:cNvSpPr>
            <a:spLocks noGrp="1" noChangeArrowheads="1"/>
          </p:cNvSpPr>
          <p:nvPr>
            <p:ph type="body" sz="half" idx="4294967295"/>
          </p:nvPr>
        </p:nvSpPr>
        <p:spPr>
          <a:xfrm>
            <a:off x="546100" y="1371600"/>
            <a:ext cx="3581400" cy="4648200"/>
          </a:xfrm>
        </p:spPr>
        <p:txBody>
          <a:bodyPr>
            <a:normAutofit/>
          </a:bodyPr>
          <a:lstStyle/>
          <a:p>
            <a:pPr eaLnBrk="1" hangingPunct="1">
              <a:buFont typeface="Wingdings" charset="0"/>
              <a:buNone/>
            </a:pPr>
            <a:r>
              <a:rPr lang="en-US" i="1" dirty="0">
                <a:solidFill>
                  <a:srgbClr val="CC0000"/>
                </a:solidFill>
                <a:latin typeface="Arial"/>
                <a:ea typeface="MS PGothic" charset="0"/>
                <a:cs typeface="Arial"/>
              </a:rPr>
              <a:t>human protocols:</a:t>
            </a:r>
          </a:p>
          <a:p>
            <a:pPr eaLnBrk="1" hangingPunct="1">
              <a:buSzPct val="75000"/>
            </a:pPr>
            <a:r>
              <a:rPr lang="ja-JP" altLang="en-US" sz="2400" dirty="0" smtClean="0">
                <a:latin typeface="Arial"/>
                <a:ea typeface="MS PGothic" charset="0"/>
                <a:cs typeface="Arial"/>
              </a:rPr>
              <a:t>“</a:t>
            </a:r>
            <a:r>
              <a:rPr lang="en-US" altLang="ja-JP" sz="2400" dirty="0" smtClean="0">
                <a:latin typeface="Arial"/>
                <a:ea typeface="MS PGothic" charset="0"/>
                <a:cs typeface="Arial"/>
              </a:rPr>
              <a:t>Excuse me?</a:t>
            </a:r>
            <a:r>
              <a:rPr lang="ja-JP" altLang="en-US" sz="2400" dirty="0">
                <a:latin typeface="Arial"/>
                <a:ea typeface="MS PGothic" charset="0"/>
                <a:cs typeface="Arial"/>
              </a:rPr>
              <a:t>”</a:t>
            </a:r>
            <a:endParaRPr lang="en-US" altLang="ja-JP" sz="2400" dirty="0">
              <a:latin typeface="Arial"/>
              <a:ea typeface="MS PGothic" charset="0"/>
              <a:cs typeface="Arial"/>
            </a:endParaRPr>
          </a:p>
          <a:p>
            <a:pPr eaLnBrk="1" hangingPunct="1">
              <a:buSzPct val="75000"/>
            </a:pPr>
            <a:r>
              <a:rPr lang="ja-JP" altLang="en-US" sz="2400" dirty="0">
                <a:latin typeface="Arial"/>
                <a:ea typeface="MS PGothic" charset="0"/>
                <a:cs typeface="Arial"/>
              </a:rPr>
              <a:t>“</a:t>
            </a:r>
            <a:r>
              <a:rPr lang="en-US" altLang="ja-JP" sz="2400" dirty="0">
                <a:latin typeface="Arial"/>
                <a:ea typeface="MS PGothic" charset="0"/>
                <a:cs typeface="Arial"/>
              </a:rPr>
              <a:t>I have a question</a:t>
            </a:r>
            <a:r>
              <a:rPr lang="ja-JP" altLang="en-US" sz="2400" dirty="0">
                <a:latin typeface="Arial"/>
                <a:ea typeface="MS PGothic" charset="0"/>
                <a:cs typeface="Arial"/>
              </a:rPr>
              <a:t>”</a:t>
            </a:r>
            <a:endParaRPr lang="en-US" altLang="ja-JP" sz="2400" dirty="0">
              <a:latin typeface="Arial"/>
              <a:ea typeface="MS PGothic" charset="0"/>
              <a:cs typeface="Arial"/>
            </a:endParaRPr>
          </a:p>
          <a:p>
            <a:pPr eaLnBrk="1" hangingPunct="1">
              <a:buSzPct val="75000"/>
            </a:pPr>
            <a:r>
              <a:rPr lang="en-US" sz="2400" dirty="0">
                <a:latin typeface="Arial"/>
                <a:ea typeface="MS PGothic" charset="0"/>
                <a:cs typeface="Arial"/>
              </a:rPr>
              <a:t>introductions</a:t>
            </a:r>
            <a:endParaRPr lang="en-US" dirty="0">
              <a:latin typeface="Arial"/>
              <a:ea typeface="MS PGothic" charset="0"/>
              <a:cs typeface="Arial"/>
            </a:endParaRPr>
          </a:p>
          <a:p>
            <a:pPr lvl="1" eaLnBrk="1" hangingPunct="1"/>
            <a:endParaRPr lang="en-US" sz="2000" dirty="0">
              <a:latin typeface="Arial"/>
              <a:cs typeface="Arial"/>
            </a:endParaRPr>
          </a:p>
          <a:p>
            <a:pPr eaLnBrk="1" hangingPunct="1">
              <a:buFont typeface="Wingdings" charset="0"/>
              <a:buNone/>
            </a:pPr>
            <a:r>
              <a:rPr lang="en-US" sz="2400" dirty="0">
                <a:latin typeface="Arial"/>
                <a:ea typeface="MS PGothic" charset="0"/>
                <a:cs typeface="Arial"/>
              </a:rPr>
              <a:t>… specific </a:t>
            </a:r>
            <a:r>
              <a:rPr lang="en-US" sz="2400" dirty="0" err="1">
                <a:latin typeface="Arial"/>
                <a:ea typeface="MS PGothic" charset="0"/>
                <a:cs typeface="Arial"/>
              </a:rPr>
              <a:t>msgs</a:t>
            </a:r>
            <a:r>
              <a:rPr lang="en-US" sz="2400" dirty="0">
                <a:latin typeface="Arial"/>
                <a:ea typeface="MS PGothic" charset="0"/>
                <a:cs typeface="Arial"/>
              </a:rPr>
              <a:t> sent</a:t>
            </a:r>
          </a:p>
          <a:p>
            <a:pPr eaLnBrk="1" hangingPunct="1">
              <a:buFont typeface="Wingdings" charset="0"/>
              <a:buNone/>
            </a:pPr>
            <a:r>
              <a:rPr lang="en-US" sz="2400" dirty="0">
                <a:latin typeface="Arial"/>
                <a:ea typeface="MS PGothic" charset="0"/>
                <a:cs typeface="Arial"/>
              </a:rPr>
              <a:t>… specific actions taken when </a:t>
            </a:r>
            <a:r>
              <a:rPr lang="en-US" sz="2400" dirty="0" err="1">
                <a:latin typeface="Arial"/>
                <a:ea typeface="MS PGothic" charset="0"/>
                <a:cs typeface="Arial"/>
              </a:rPr>
              <a:t>msgs</a:t>
            </a:r>
            <a:r>
              <a:rPr lang="en-US" sz="2400" dirty="0">
                <a:latin typeface="Arial"/>
                <a:ea typeface="MS PGothic" charset="0"/>
                <a:cs typeface="Arial"/>
              </a:rPr>
              <a:t> received, or other events</a:t>
            </a:r>
          </a:p>
        </p:txBody>
      </p:sp>
      <p:sp>
        <p:nvSpPr>
          <p:cNvPr id="15366" name="Rectangle 4"/>
          <p:cNvSpPr>
            <a:spLocks noGrp="1" noChangeArrowheads="1"/>
          </p:cNvSpPr>
          <p:nvPr>
            <p:ph type="body" sz="half" idx="4294967295"/>
          </p:nvPr>
        </p:nvSpPr>
        <p:spPr>
          <a:xfrm>
            <a:off x="4495800" y="1371600"/>
            <a:ext cx="3810000" cy="2590800"/>
          </a:xfrm>
        </p:spPr>
        <p:txBody>
          <a:bodyPr>
            <a:normAutofit/>
          </a:bodyPr>
          <a:lstStyle/>
          <a:p>
            <a:pPr eaLnBrk="1" hangingPunct="1">
              <a:buFont typeface="Wingdings" charset="0"/>
              <a:buNone/>
            </a:pPr>
            <a:r>
              <a:rPr lang="en-US" i="1" dirty="0">
                <a:solidFill>
                  <a:srgbClr val="CC0000"/>
                </a:solidFill>
                <a:latin typeface="Arial"/>
                <a:ea typeface="MS PGothic" charset="0"/>
                <a:cs typeface="Arial"/>
              </a:rPr>
              <a:t>network protocols:</a:t>
            </a:r>
          </a:p>
          <a:p>
            <a:pPr eaLnBrk="1" hangingPunct="1">
              <a:buSzPct val="75000"/>
            </a:pPr>
            <a:r>
              <a:rPr lang="en-US" sz="2400" dirty="0">
                <a:latin typeface="Arial"/>
                <a:ea typeface="MS PGothic" charset="0"/>
                <a:cs typeface="Arial"/>
              </a:rPr>
              <a:t>machines rather than humans</a:t>
            </a:r>
          </a:p>
          <a:p>
            <a:pPr eaLnBrk="1" hangingPunct="1">
              <a:buSzPct val="75000"/>
            </a:pPr>
            <a:r>
              <a:rPr lang="en-US" sz="2400" dirty="0">
                <a:latin typeface="Arial"/>
                <a:ea typeface="MS PGothic" charset="0"/>
                <a:cs typeface="Arial"/>
              </a:rPr>
              <a:t>all communication activity in Internet governed by protocols</a:t>
            </a:r>
          </a:p>
        </p:txBody>
      </p:sp>
      <p:sp>
        <p:nvSpPr>
          <p:cNvPr id="15367" name="Rectangle 5"/>
          <p:cNvSpPr>
            <a:spLocks noChangeArrowheads="1"/>
          </p:cNvSpPr>
          <p:nvPr/>
        </p:nvSpPr>
        <p:spPr bwMode="auto">
          <a:xfrm>
            <a:off x="4419600" y="3962400"/>
            <a:ext cx="42672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Clr>
                <a:schemeClr val="accent2"/>
              </a:buClr>
              <a:buSzPct val="85000"/>
              <a:buFont typeface="Wingdings" charset="0"/>
              <a:buNone/>
            </a:pPr>
            <a:r>
              <a:rPr lang="en-US" sz="2400" i="1" dirty="0">
                <a:solidFill>
                  <a:srgbClr val="CC0000"/>
                </a:solidFill>
                <a:latin typeface="Arial"/>
                <a:cs typeface="Arial"/>
              </a:rPr>
              <a:t>protocols</a:t>
            </a:r>
            <a:r>
              <a:rPr lang="en-US" sz="2400" i="1" dirty="0">
                <a:latin typeface="Arial"/>
                <a:cs typeface="Arial"/>
              </a:rPr>
              <a:t> define </a:t>
            </a:r>
            <a:r>
              <a:rPr lang="en-US" sz="2400" i="1" dirty="0">
                <a:solidFill>
                  <a:srgbClr val="CC0000"/>
                </a:solidFill>
                <a:latin typeface="Arial"/>
                <a:cs typeface="Arial"/>
              </a:rPr>
              <a:t>format</a:t>
            </a:r>
            <a:r>
              <a:rPr lang="en-US" sz="2400" i="1" dirty="0">
                <a:latin typeface="Arial"/>
                <a:cs typeface="Arial"/>
              </a:rPr>
              <a:t>, </a:t>
            </a:r>
            <a:r>
              <a:rPr lang="en-US" sz="2400" i="1" dirty="0" smtClean="0">
                <a:solidFill>
                  <a:srgbClr val="FF0000"/>
                </a:solidFill>
                <a:latin typeface="Arial"/>
                <a:cs typeface="Arial"/>
              </a:rPr>
              <a:t>semantics</a:t>
            </a:r>
            <a:r>
              <a:rPr lang="en-US" sz="2400" i="1" dirty="0" smtClean="0">
                <a:latin typeface="Arial"/>
                <a:cs typeface="Arial"/>
              </a:rPr>
              <a:t>, </a:t>
            </a:r>
            <a:r>
              <a:rPr lang="en-US" sz="2400" i="1" dirty="0" smtClean="0">
                <a:solidFill>
                  <a:srgbClr val="CC0000"/>
                </a:solidFill>
                <a:latin typeface="Arial"/>
                <a:cs typeface="Arial"/>
              </a:rPr>
              <a:t>order</a:t>
            </a:r>
            <a:r>
              <a:rPr lang="en-US" sz="2400" i="1" dirty="0" smtClean="0">
                <a:latin typeface="Arial"/>
                <a:cs typeface="Arial"/>
              </a:rPr>
              <a:t> </a:t>
            </a:r>
            <a:r>
              <a:rPr lang="en-US" sz="2400" i="1" dirty="0">
                <a:latin typeface="Arial"/>
                <a:cs typeface="Arial"/>
              </a:rPr>
              <a:t>of </a:t>
            </a:r>
            <a:r>
              <a:rPr lang="en-US" sz="2400" i="1" dirty="0" err="1">
                <a:solidFill>
                  <a:srgbClr val="CC0000"/>
                </a:solidFill>
                <a:latin typeface="Arial"/>
                <a:cs typeface="Arial"/>
              </a:rPr>
              <a:t>msgs</a:t>
            </a:r>
            <a:r>
              <a:rPr lang="en-US" sz="2400" i="1" dirty="0">
                <a:solidFill>
                  <a:srgbClr val="CC0000"/>
                </a:solidFill>
                <a:latin typeface="Arial"/>
                <a:cs typeface="Arial"/>
              </a:rPr>
              <a:t> sent and received</a:t>
            </a:r>
            <a:r>
              <a:rPr lang="en-US" sz="2400" i="1" dirty="0">
                <a:latin typeface="Arial"/>
                <a:cs typeface="Arial"/>
              </a:rPr>
              <a:t> among network entities, and </a:t>
            </a:r>
            <a:r>
              <a:rPr lang="en-US" sz="2400" i="1" dirty="0">
                <a:solidFill>
                  <a:srgbClr val="CC0000"/>
                </a:solidFill>
                <a:latin typeface="Arial"/>
                <a:cs typeface="Arial"/>
              </a:rPr>
              <a:t>actions taken</a:t>
            </a:r>
            <a:r>
              <a:rPr lang="en-US" sz="2400" i="1" dirty="0">
                <a:latin typeface="Arial"/>
                <a:cs typeface="Arial"/>
              </a:rPr>
              <a:t> on </a:t>
            </a:r>
            <a:r>
              <a:rPr lang="en-US" sz="2400" i="1" dirty="0" err="1">
                <a:latin typeface="Arial"/>
                <a:cs typeface="Arial"/>
              </a:rPr>
              <a:t>msg</a:t>
            </a:r>
            <a:r>
              <a:rPr lang="en-US" sz="2400" i="1" dirty="0">
                <a:latin typeface="Arial"/>
                <a:cs typeface="Arial"/>
              </a:rPr>
              <a:t> transmission, receipt</a:t>
            </a:r>
            <a:r>
              <a:rPr lang="en-US" sz="1600" i="1" dirty="0">
                <a:solidFill>
                  <a:srgbClr val="FF0000"/>
                </a:solidFill>
                <a:latin typeface="Arial"/>
                <a:cs typeface="Arial"/>
              </a:rPr>
              <a:t> </a:t>
            </a:r>
          </a:p>
        </p:txBody>
      </p:sp>
      <p:sp>
        <p:nvSpPr>
          <p:cNvPr id="15368" name="Rectangle 6"/>
          <p:cNvSpPr>
            <a:spLocks noChangeArrowheads="1"/>
          </p:cNvSpPr>
          <p:nvPr/>
        </p:nvSpPr>
        <p:spPr bwMode="auto">
          <a:xfrm>
            <a:off x="4335463" y="3962400"/>
            <a:ext cx="4503737" cy="2362200"/>
          </a:xfrm>
          <a:prstGeom prst="rect">
            <a:avLst/>
          </a:prstGeom>
          <a:noFill/>
          <a:ln w="1905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Arial"/>
              <a:cs typeface="Arial"/>
            </a:endParaRPr>
          </a:p>
        </p:txBody>
      </p:sp>
    </p:spTree>
    <p:extLst>
      <p:ext uri="{BB962C8B-B14F-4D97-AF65-F5344CB8AC3E}">
        <p14:creationId xmlns:p14="http://schemas.microsoft.com/office/powerpoint/2010/main" val="51450999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533400" y="1371600"/>
            <a:ext cx="8153400" cy="685800"/>
          </a:xfrm>
        </p:spPr>
        <p:txBody>
          <a:bodyPr>
            <a:normAutofit fontScale="85000" lnSpcReduction="10000"/>
          </a:bodyPr>
          <a:lstStyle/>
          <a:p>
            <a:pPr eaLnBrk="1" hangingPunct="1">
              <a:buFont typeface="Wingdings" charset="0"/>
              <a:buNone/>
            </a:pPr>
            <a:r>
              <a:rPr lang="en-US">
                <a:latin typeface="Arial"/>
                <a:ea typeface="MS PGothic" charset="0"/>
                <a:cs typeface="Arial"/>
              </a:rPr>
              <a:t>a human protocol and a computer network protocol:</a:t>
            </a:r>
          </a:p>
          <a:p>
            <a:pPr eaLnBrk="1" hangingPunct="1">
              <a:buFont typeface="Wingdings" charset="0"/>
              <a:buNone/>
            </a:pPr>
            <a:endParaRPr lang="en-US">
              <a:latin typeface="Arial"/>
              <a:ea typeface="MS PGothic" charset="0"/>
              <a:cs typeface="Arial"/>
            </a:endParaRPr>
          </a:p>
        </p:txBody>
      </p:sp>
      <p:sp>
        <p:nvSpPr>
          <p:cNvPr id="16388" name="Rectangle 8"/>
          <p:cNvSpPr>
            <a:spLocks noChangeArrowheads="1"/>
          </p:cNvSpPr>
          <p:nvPr/>
        </p:nvSpPr>
        <p:spPr bwMode="auto">
          <a:xfrm>
            <a:off x="628650" y="5862638"/>
            <a:ext cx="44196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accent2"/>
              </a:buClr>
              <a:buSzPct val="85000"/>
              <a:buFont typeface="Wingdings" charset="0"/>
              <a:buNone/>
            </a:pPr>
            <a:r>
              <a:rPr lang="en-US" sz="2800" i="1">
                <a:solidFill>
                  <a:srgbClr val="CC0000"/>
                </a:solidFill>
                <a:latin typeface="Arial"/>
                <a:cs typeface="Arial"/>
              </a:rPr>
              <a:t>Q:</a:t>
            </a:r>
            <a:r>
              <a:rPr lang="en-US" sz="2800">
                <a:latin typeface="Arial"/>
                <a:cs typeface="Arial"/>
              </a:rPr>
              <a:t> other human protocols? </a:t>
            </a:r>
          </a:p>
        </p:txBody>
      </p:sp>
      <p:sp>
        <p:nvSpPr>
          <p:cNvPr id="16389" name="Line 10"/>
          <p:cNvSpPr>
            <a:spLocks noChangeShapeType="1"/>
          </p:cNvSpPr>
          <p:nvPr/>
        </p:nvSpPr>
        <p:spPr bwMode="auto">
          <a:xfrm>
            <a:off x="1257300" y="2771775"/>
            <a:ext cx="1762125" cy="276225"/>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pic>
        <p:nvPicPr>
          <p:cNvPr id="16390" name="Picture 62" descr="Al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613" y="2376488"/>
            <a:ext cx="561975"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1" name="Picture 63" descr="Bo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963" y="2771775"/>
            <a:ext cx="676275"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2" name="Text Box 64"/>
          <p:cNvSpPr txBox="1">
            <a:spLocks noChangeArrowheads="1"/>
          </p:cNvSpPr>
          <p:nvPr/>
        </p:nvSpPr>
        <p:spPr bwMode="auto">
          <a:xfrm>
            <a:off x="1698625" y="2484438"/>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solidFill>
                  <a:srgbClr val="CC0000"/>
                </a:solidFill>
                <a:latin typeface="Arial"/>
                <a:cs typeface="Arial"/>
              </a:rPr>
              <a:t>Hi</a:t>
            </a:r>
          </a:p>
        </p:txBody>
      </p:sp>
      <p:sp>
        <p:nvSpPr>
          <p:cNvPr id="16393" name="Line 66"/>
          <p:cNvSpPr>
            <a:spLocks noChangeShapeType="1"/>
          </p:cNvSpPr>
          <p:nvPr/>
        </p:nvSpPr>
        <p:spPr bwMode="auto">
          <a:xfrm flipV="1">
            <a:off x="949325" y="3330575"/>
            <a:ext cx="2085975" cy="361950"/>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6394" name="Text Box 67"/>
          <p:cNvSpPr txBox="1">
            <a:spLocks noChangeArrowheads="1"/>
          </p:cNvSpPr>
          <p:nvPr/>
        </p:nvSpPr>
        <p:spPr bwMode="auto">
          <a:xfrm>
            <a:off x="1689100" y="3108325"/>
            <a:ext cx="473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solidFill>
                  <a:srgbClr val="CC0000"/>
                </a:solidFill>
                <a:latin typeface="Arial"/>
                <a:cs typeface="Arial"/>
              </a:rPr>
              <a:t>Hi</a:t>
            </a:r>
          </a:p>
        </p:txBody>
      </p:sp>
      <p:sp>
        <p:nvSpPr>
          <p:cNvPr id="16395" name="Line 70"/>
          <p:cNvSpPr>
            <a:spLocks noChangeShapeType="1"/>
          </p:cNvSpPr>
          <p:nvPr/>
        </p:nvSpPr>
        <p:spPr bwMode="auto">
          <a:xfrm>
            <a:off x="933450" y="3762375"/>
            <a:ext cx="2162175" cy="43815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grpSp>
        <p:nvGrpSpPr>
          <p:cNvPr id="16396" name="Group 72"/>
          <p:cNvGrpSpPr>
            <a:grpSpLocks/>
          </p:cNvGrpSpPr>
          <p:nvPr/>
        </p:nvGrpSpPr>
        <p:grpSpPr bwMode="auto">
          <a:xfrm>
            <a:off x="1465262" y="3694113"/>
            <a:ext cx="1025524" cy="708025"/>
            <a:chOff x="757" y="2747"/>
            <a:chExt cx="646" cy="446"/>
          </a:xfrm>
        </p:grpSpPr>
        <p:sp>
          <p:nvSpPr>
            <p:cNvPr id="16457" name="Rectangle 71"/>
            <p:cNvSpPr>
              <a:spLocks noChangeArrowheads="1"/>
            </p:cNvSpPr>
            <p:nvPr/>
          </p:nvSpPr>
          <p:spPr bwMode="auto">
            <a:xfrm>
              <a:off x="786" y="2790"/>
              <a:ext cx="58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latin typeface="Arial"/>
                <a:cs typeface="Arial"/>
              </a:endParaRPr>
            </a:p>
          </p:txBody>
        </p:sp>
        <p:sp>
          <p:nvSpPr>
            <p:cNvPr id="16458" name="Text Box 69"/>
            <p:cNvSpPr txBox="1">
              <a:spLocks noChangeArrowheads="1"/>
            </p:cNvSpPr>
            <p:nvPr/>
          </p:nvSpPr>
          <p:spPr bwMode="auto">
            <a:xfrm>
              <a:off x="757" y="2747"/>
              <a:ext cx="646" cy="4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sz="2000">
                  <a:solidFill>
                    <a:srgbClr val="CC0000"/>
                  </a:solidFill>
                  <a:latin typeface="Arial"/>
                  <a:cs typeface="Arial"/>
                </a:rPr>
                <a:t>Got the</a:t>
              </a:r>
            </a:p>
            <a:p>
              <a:pPr algn="ctr"/>
              <a:r>
                <a:rPr lang="en-US" sz="2000">
                  <a:solidFill>
                    <a:srgbClr val="CC0000"/>
                  </a:solidFill>
                  <a:latin typeface="Arial"/>
                  <a:cs typeface="Arial"/>
                </a:rPr>
                <a:t>time?</a:t>
              </a:r>
            </a:p>
          </p:txBody>
        </p:sp>
      </p:grpSp>
      <p:sp>
        <p:nvSpPr>
          <p:cNvPr id="16397" name="Line 73"/>
          <p:cNvSpPr>
            <a:spLocks noChangeShapeType="1"/>
          </p:cNvSpPr>
          <p:nvPr/>
        </p:nvSpPr>
        <p:spPr bwMode="auto">
          <a:xfrm flipV="1">
            <a:off x="1095375" y="4333875"/>
            <a:ext cx="1952625" cy="33337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grpSp>
        <p:nvGrpSpPr>
          <p:cNvPr id="16398" name="Group 76"/>
          <p:cNvGrpSpPr>
            <a:grpSpLocks/>
          </p:cNvGrpSpPr>
          <p:nvPr/>
        </p:nvGrpSpPr>
        <p:grpSpPr bwMode="auto">
          <a:xfrm>
            <a:off x="1565275" y="4338638"/>
            <a:ext cx="796925" cy="457200"/>
            <a:chOff x="1046" y="2771"/>
            <a:chExt cx="502" cy="288"/>
          </a:xfrm>
        </p:grpSpPr>
        <p:sp>
          <p:nvSpPr>
            <p:cNvPr id="16455" name="Rectangle 75"/>
            <p:cNvSpPr>
              <a:spLocks noChangeArrowheads="1"/>
            </p:cNvSpPr>
            <p:nvPr/>
          </p:nvSpPr>
          <p:spPr bwMode="auto">
            <a:xfrm>
              <a:off x="1104" y="2820"/>
              <a:ext cx="444" cy="18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latin typeface="Arial"/>
                <a:cs typeface="Arial"/>
              </a:endParaRPr>
            </a:p>
          </p:txBody>
        </p:sp>
        <p:sp>
          <p:nvSpPr>
            <p:cNvPr id="16456" name="Text Box 74"/>
            <p:cNvSpPr txBox="1">
              <a:spLocks noChangeArrowheads="1"/>
            </p:cNvSpPr>
            <p:nvPr/>
          </p:nvSpPr>
          <p:spPr bwMode="auto">
            <a:xfrm>
              <a:off x="1046" y="2771"/>
              <a:ext cx="49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solidFill>
                    <a:srgbClr val="CC0000"/>
                  </a:solidFill>
                  <a:latin typeface="Arial"/>
                  <a:cs typeface="Arial"/>
                </a:rPr>
                <a:t>2:00</a:t>
              </a:r>
            </a:p>
          </p:txBody>
        </p:sp>
      </p:grpSp>
      <p:sp>
        <p:nvSpPr>
          <p:cNvPr id="16399" name="Line 85"/>
          <p:cNvSpPr>
            <a:spLocks noChangeShapeType="1"/>
          </p:cNvSpPr>
          <p:nvPr/>
        </p:nvSpPr>
        <p:spPr bwMode="auto">
          <a:xfrm flipV="1">
            <a:off x="5165725" y="4525963"/>
            <a:ext cx="2343150" cy="428625"/>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6400" name="Line 89"/>
          <p:cNvSpPr>
            <a:spLocks noChangeShapeType="1"/>
          </p:cNvSpPr>
          <p:nvPr/>
        </p:nvSpPr>
        <p:spPr bwMode="auto">
          <a:xfrm>
            <a:off x="5180013" y="2811463"/>
            <a:ext cx="2176462" cy="347662"/>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6401" name="Line 90"/>
          <p:cNvSpPr>
            <a:spLocks noChangeShapeType="1"/>
          </p:cNvSpPr>
          <p:nvPr/>
        </p:nvSpPr>
        <p:spPr bwMode="auto">
          <a:xfrm flipV="1">
            <a:off x="5118100" y="3317875"/>
            <a:ext cx="2216150" cy="398463"/>
          </a:xfrm>
          <a:prstGeom prst="line">
            <a:avLst/>
          </a:prstGeom>
          <a:noFill/>
          <a:ln w="28575">
            <a:solidFill>
              <a:srgbClr val="CC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sp>
        <p:nvSpPr>
          <p:cNvPr id="16402" name="Rectangle 92"/>
          <p:cNvSpPr>
            <a:spLocks noChangeArrowheads="1"/>
          </p:cNvSpPr>
          <p:nvPr/>
        </p:nvSpPr>
        <p:spPr bwMode="auto">
          <a:xfrm>
            <a:off x="5553075" y="3340100"/>
            <a:ext cx="1438275" cy="3937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latin typeface="Arial"/>
              <a:cs typeface="Arial"/>
            </a:endParaRPr>
          </a:p>
        </p:txBody>
      </p:sp>
      <p:sp>
        <p:nvSpPr>
          <p:cNvPr id="16403" name="Text Box 91"/>
          <p:cNvSpPr txBox="1">
            <a:spLocks noChangeArrowheads="1"/>
          </p:cNvSpPr>
          <p:nvPr/>
        </p:nvSpPr>
        <p:spPr bwMode="auto">
          <a:xfrm>
            <a:off x="5363983" y="3341688"/>
            <a:ext cx="1822810" cy="57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5000"/>
              </a:lnSpc>
            </a:pPr>
            <a:r>
              <a:rPr lang="en-US" sz="1800">
                <a:solidFill>
                  <a:srgbClr val="CC0000"/>
                </a:solidFill>
                <a:latin typeface="Arial"/>
                <a:cs typeface="Arial"/>
              </a:rPr>
              <a:t>TCP connection</a:t>
            </a:r>
          </a:p>
          <a:p>
            <a:pPr algn="ctr">
              <a:lnSpc>
                <a:spcPct val="85000"/>
              </a:lnSpc>
            </a:pPr>
            <a:r>
              <a:rPr lang="en-US" sz="1800">
                <a:solidFill>
                  <a:srgbClr val="CC0000"/>
                </a:solidFill>
                <a:latin typeface="Arial"/>
                <a:cs typeface="Arial"/>
              </a:rPr>
              <a:t>response</a:t>
            </a:r>
          </a:p>
        </p:txBody>
      </p:sp>
      <p:sp>
        <p:nvSpPr>
          <p:cNvPr id="16404" name="Line 94"/>
          <p:cNvSpPr>
            <a:spLocks noChangeShapeType="1"/>
          </p:cNvSpPr>
          <p:nvPr/>
        </p:nvSpPr>
        <p:spPr bwMode="auto">
          <a:xfrm>
            <a:off x="5165725" y="3963988"/>
            <a:ext cx="2400300" cy="41910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grpSp>
        <p:nvGrpSpPr>
          <p:cNvPr id="16405" name="Group 97"/>
          <p:cNvGrpSpPr>
            <a:grpSpLocks/>
          </p:cNvGrpSpPr>
          <p:nvPr/>
        </p:nvGrpSpPr>
        <p:grpSpPr bwMode="auto">
          <a:xfrm>
            <a:off x="5378450" y="3886200"/>
            <a:ext cx="3794125" cy="366713"/>
            <a:chOff x="3212" y="2597"/>
            <a:chExt cx="2390" cy="231"/>
          </a:xfrm>
        </p:grpSpPr>
        <p:sp>
          <p:nvSpPr>
            <p:cNvPr id="16453" name="Rectangle 96"/>
            <p:cNvSpPr>
              <a:spLocks noChangeArrowheads="1"/>
            </p:cNvSpPr>
            <p:nvPr/>
          </p:nvSpPr>
          <p:spPr bwMode="auto">
            <a:xfrm>
              <a:off x="3252" y="2628"/>
              <a:ext cx="2100" cy="11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latin typeface="Arial"/>
                <a:cs typeface="Arial"/>
              </a:endParaRPr>
            </a:p>
          </p:txBody>
        </p:sp>
        <p:sp>
          <p:nvSpPr>
            <p:cNvPr id="16454" name="Text Box 95"/>
            <p:cNvSpPr txBox="1">
              <a:spLocks noChangeArrowheads="1"/>
            </p:cNvSpPr>
            <p:nvPr/>
          </p:nvSpPr>
          <p:spPr bwMode="auto">
            <a:xfrm>
              <a:off x="3212" y="2597"/>
              <a:ext cx="239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800" dirty="0">
                  <a:solidFill>
                    <a:srgbClr val="CC0000"/>
                  </a:solidFill>
                  <a:latin typeface="Arial"/>
                  <a:cs typeface="Arial"/>
                </a:rPr>
                <a:t>Get</a:t>
              </a:r>
              <a:r>
                <a:rPr lang="en-US" sz="1400" dirty="0">
                  <a:solidFill>
                    <a:srgbClr val="CC0000"/>
                  </a:solidFill>
                  <a:latin typeface="Arial"/>
                  <a:cs typeface="Arial"/>
                </a:rPr>
                <a:t> http://</a:t>
              </a:r>
              <a:r>
                <a:rPr lang="en-US" sz="1400" dirty="0" err="1">
                  <a:solidFill>
                    <a:srgbClr val="CC0000"/>
                  </a:solidFill>
                  <a:latin typeface="Arial"/>
                  <a:cs typeface="Arial"/>
                </a:rPr>
                <a:t>www.awl.com</a:t>
              </a:r>
              <a:r>
                <a:rPr lang="en-US" sz="1400" dirty="0">
                  <a:solidFill>
                    <a:srgbClr val="CC0000"/>
                  </a:solidFill>
                  <a:latin typeface="Arial"/>
                  <a:cs typeface="Arial"/>
                </a:rPr>
                <a:t>/</a:t>
              </a:r>
              <a:r>
                <a:rPr lang="en-US" sz="1400" dirty="0" err="1">
                  <a:solidFill>
                    <a:srgbClr val="CC0000"/>
                  </a:solidFill>
                  <a:latin typeface="Arial"/>
                  <a:cs typeface="Arial"/>
                </a:rPr>
                <a:t>kurose</a:t>
              </a:r>
              <a:r>
                <a:rPr lang="en-US" sz="1400" dirty="0">
                  <a:solidFill>
                    <a:srgbClr val="CC0000"/>
                  </a:solidFill>
                  <a:latin typeface="Arial"/>
                  <a:cs typeface="Arial"/>
                </a:rPr>
                <a:t>-ross</a:t>
              </a:r>
              <a:endParaRPr lang="en-US" dirty="0">
                <a:solidFill>
                  <a:srgbClr val="CC0000"/>
                </a:solidFill>
                <a:latin typeface="Arial"/>
                <a:cs typeface="Arial"/>
              </a:endParaRPr>
            </a:p>
          </p:txBody>
        </p:sp>
      </p:grpSp>
      <p:sp>
        <p:nvSpPr>
          <p:cNvPr id="16406" name="Rectangle 99"/>
          <p:cNvSpPr>
            <a:spLocks noChangeArrowheads="1"/>
          </p:cNvSpPr>
          <p:nvPr/>
        </p:nvSpPr>
        <p:spPr bwMode="auto">
          <a:xfrm>
            <a:off x="5934075" y="4624388"/>
            <a:ext cx="919163" cy="295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solidFill>
                <a:srgbClr val="CC0000"/>
              </a:solidFill>
              <a:latin typeface="Arial"/>
              <a:cs typeface="Arial"/>
            </a:endParaRPr>
          </a:p>
        </p:txBody>
      </p:sp>
      <p:sp>
        <p:nvSpPr>
          <p:cNvPr id="16407" name="Text Box 100"/>
          <p:cNvSpPr txBox="1">
            <a:spLocks noChangeArrowheads="1"/>
          </p:cNvSpPr>
          <p:nvPr/>
        </p:nvSpPr>
        <p:spPr bwMode="auto">
          <a:xfrm>
            <a:off x="5900738" y="4510088"/>
            <a:ext cx="930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solidFill>
                  <a:srgbClr val="CC0000"/>
                </a:solidFill>
                <a:latin typeface="Arial"/>
                <a:cs typeface="Arial"/>
              </a:rPr>
              <a:t>&lt;file&gt;</a:t>
            </a:r>
          </a:p>
        </p:txBody>
      </p:sp>
      <p:sp>
        <p:nvSpPr>
          <p:cNvPr id="16408" name="Line 101"/>
          <p:cNvSpPr>
            <a:spLocks noChangeShapeType="1"/>
          </p:cNvSpPr>
          <p:nvPr/>
        </p:nvSpPr>
        <p:spPr bwMode="auto">
          <a:xfrm>
            <a:off x="4057650" y="2068513"/>
            <a:ext cx="0" cy="3573462"/>
          </a:xfrm>
          <a:prstGeom prst="line">
            <a:avLst/>
          </a:prstGeom>
          <a:noFill/>
          <a:ln w="19050">
            <a:solidFill>
              <a:schemeClr val="bg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Arial"/>
              <a:cs typeface="Arial"/>
            </a:endParaRPr>
          </a:p>
        </p:txBody>
      </p:sp>
      <p:grpSp>
        <p:nvGrpSpPr>
          <p:cNvPr id="16409" name="Group 105"/>
          <p:cNvGrpSpPr>
            <a:grpSpLocks/>
          </p:cNvGrpSpPr>
          <p:nvPr/>
        </p:nvGrpSpPr>
        <p:grpSpPr bwMode="auto">
          <a:xfrm>
            <a:off x="3735388" y="4972050"/>
            <a:ext cx="720725" cy="396875"/>
            <a:chOff x="2198" y="3221"/>
            <a:chExt cx="454" cy="250"/>
          </a:xfrm>
        </p:grpSpPr>
        <p:sp>
          <p:nvSpPr>
            <p:cNvPr id="16451" name="Rectangle 104"/>
            <p:cNvSpPr>
              <a:spLocks noChangeArrowheads="1"/>
            </p:cNvSpPr>
            <p:nvPr/>
          </p:nvSpPr>
          <p:spPr bwMode="auto">
            <a:xfrm>
              <a:off x="2244" y="3282"/>
              <a:ext cx="408" cy="16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Arial"/>
                <a:cs typeface="Arial"/>
              </a:endParaRPr>
            </a:p>
          </p:txBody>
        </p:sp>
        <p:sp>
          <p:nvSpPr>
            <p:cNvPr id="16452" name="Text Box 102"/>
            <p:cNvSpPr txBox="1">
              <a:spLocks noChangeArrowheads="1"/>
            </p:cNvSpPr>
            <p:nvPr/>
          </p:nvSpPr>
          <p:spPr bwMode="auto">
            <a:xfrm>
              <a:off x="2198" y="3221"/>
              <a:ext cx="4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000">
                  <a:solidFill>
                    <a:schemeClr val="bg2"/>
                  </a:solidFill>
                  <a:latin typeface="Arial"/>
                  <a:cs typeface="Arial"/>
                </a:rPr>
                <a:t>time</a:t>
              </a:r>
            </a:p>
          </p:txBody>
        </p:sp>
      </p:grpSp>
      <p:sp>
        <p:nvSpPr>
          <p:cNvPr id="16410" name="Rectangle 52"/>
          <p:cNvSpPr>
            <a:spLocks noChangeArrowheads="1"/>
          </p:cNvSpPr>
          <p:nvPr/>
        </p:nvSpPr>
        <p:spPr bwMode="auto">
          <a:xfrm>
            <a:off x="5465763" y="2751138"/>
            <a:ext cx="1365250" cy="4397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Arial"/>
              <a:cs typeface="Arial"/>
            </a:endParaRPr>
          </a:p>
        </p:txBody>
      </p:sp>
      <p:sp>
        <p:nvSpPr>
          <p:cNvPr id="16411" name="Text Box 91"/>
          <p:cNvSpPr txBox="1">
            <a:spLocks noChangeArrowheads="1"/>
          </p:cNvSpPr>
          <p:nvPr/>
        </p:nvSpPr>
        <p:spPr bwMode="auto">
          <a:xfrm>
            <a:off x="5408433" y="2682875"/>
            <a:ext cx="1822810" cy="570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ct val="85000"/>
              </a:lnSpc>
            </a:pPr>
            <a:r>
              <a:rPr lang="en-US" sz="1800">
                <a:solidFill>
                  <a:srgbClr val="CC0000"/>
                </a:solidFill>
                <a:latin typeface="Arial"/>
                <a:cs typeface="Arial"/>
              </a:rPr>
              <a:t>TCP connection</a:t>
            </a:r>
          </a:p>
          <a:p>
            <a:pPr algn="ctr">
              <a:lnSpc>
                <a:spcPct val="85000"/>
              </a:lnSpc>
            </a:pPr>
            <a:r>
              <a:rPr lang="en-US" sz="1800">
                <a:solidFill>
                  <a:srgbClr val="CC0000"/>
                </a:solidFill>
                <a:latin typeface="Arial"/>
                <a:cs typeface="Arial"/>
              </a:rPr>
              <a:t>request</a:t>
            </a:r>
          </a:p>
        </p:txBody>
      </p:sp>
      <p:grpSp>
        <p:nvGrpSpPr>
          <p:cNvPr id="16414" name="Group 57"/>
          <p:cNvGrpSpPr>
            <a:grpSpLocks/>
          </p:cNvGrpSpPr>
          <p:nvPr/>
        </p:nvGrpSpPr>
        <p:grpSpPr bwMode="auto">
          <a:xfrm>
            <a:off x="7412038" y="2782888"/>
            <a:ext cx="431800" cy="755650"/>
            <a:chOff x="4140" y="429"/>
            <a:chExt cx="1425" cy="2396"/>
          </a:xfrm>
        </p:grpSpPr>
        <p:sp>
          <p:nvSpPr>
            <p:cNvPr id="16419" name="Freeform 58"/>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20" name="Rectangle 59"/>
            <p:cNvSpPr>
              <a:spLocks noChangeArrowheads="1"/>
            </p:cNvSpPr>
            <p:nvPr/>
          </p:nvSpPr>
          <p:spPr bwMode="auto">
            <a:xfrm>
              <a:off x="4208" y="429"/>
              <a:ext cx="1043"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atin typeface="Arial"/>
                <a:cs typeface="Arial"/>
              </a:endParaRPr>
            </a:p>
          </p:txBody>
        </p:sp>
        <p:sp>
          <p:nvSpPr>
            <p:cNvPr id="16421" name="Freeform 60"/>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22" name="Freeform 61"/>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23" name="Rectangle 62"/>
            <p:cNvSpPr>
              <a:spLocks noChangeArrowheads="1"/>
            </p:cNvSpPr>
            <p:nvPr/>
          </p:nvSpPr>
          <p:spPr bwMode="auto">
            <a:xfrm>
              <a:off x="4213" y="691"/>
              <a:ext cx="597" cy="50"/>
            </a:xfrm>
            <a:prstGeom prst="rect">
              <a:avLst/>
            </a:prstGeom>
            <a:solidFill>
              <a:schemeClr val="tx1"/>
            </a:solidFill>
            <a:ln w="9525">
              <a:solidFill>
                <a:schemeClr val="tx1"/>
              </a:solidFill>
              <a:miter lim="800000"/>
              <a:headEnd/>
              <a:tailEnd/>
            </a:ln>
          </p:spPr>
          <p:txBody>
            <a:bodyPr wrap="none" anchor="ctr"/>
            <a:lstStyle/>
            <a:p>
              <a:endParaRPr lang="en-US">
                <a:latin typeface="Arial"/>
                <a:cs typeface="Arial"/>
              </a:endParaRPr>
            </a:p>
          </p:txBody>
        </p:sp>
        <p:grpSp>
          <p:nvGrpSpPr>
            <p:cNvPr id="16424" name="Group 63"/>
            <p:cNvGrpSpPr>
              <a:grpSpLocks/>
            </p:cNvGrpSpPr>
            <p:nvPr/>
          </p:nvGrpSpPr>
          <p:grpSpPr bwMode="auto">
            <a:xfrm>
              <a:off x="4749" y="668"/>
              <a:ext cx="581" cy="145"/>
              <a:chOff x="614" y="2568"/>
              <a:chExt cx="725" cy="139"/>
            </a:xfrm>
          </p:grpSpPr>
          <p:sp>
            <p:nvSpPr>
              <p:cNvPr id="16449" name="AutoShape 64"/>
              <p:cNvSpPr>
                <a:spLocks noChangeArrowheads="1"/>
              </p:cNvSpPr>
              <p:nvPr/>
            </p:nvSpPr>
            <p:spPr bwMode="auto">
              <a:xfrm>
                <a:off x="612" y="2566"/>
                <a:ext cx="726" cy="140"/>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50" name="AutoShape 65"/>
              <p:cNvSpPr>
                <a:spLocks noChangeArrowheads="1"/>
              </p:cNvSpPr>
              <p:nvPr/>
            </p:nvSpPr>
            <p:spPr bwMode="auto">
              <a:xfrm>
                <a:off x="625" y="2580"/>
                <a:ext cx="693" cy="106"/>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grpSp>
        <p:sp>
          <p:nvSpPr>
            <p:cNvPr id="16425" name="Rectangle 66"/>
            <p:cNvSpPr>
              <a:spLocks noChangeArrowheads="1"/>
            </p:cNvSpPr>
            <p:nvPr/>
          </p:nvSpPr>
          <p:spPr bwMode="auto">
            <a:xfrm>
              <a:off x="4224" y="1018"/>
              <a:ext cx="597" cy="50"/>
            </a:xfrm>
            <a:prstGeom prst="rect">
              <a:avLst/>
            </a:prstGeom>
            <a:solidFill>
              <a:schemeClr val="tx1"/>
            </a:solidFill>
            <a:ln w="9525">
              <a:solidFill>
                <a:schemeClr val="tx1"/>
              </a:solidFill>
              <a:miter lim="800000"/>
              <a:headEnd/>
              <a:tailEnd/>
            </a:ln>
          </p:spPr>
          <p:txBody>
            <a:bodyPr wrap="none" anchor="ctr"/>
            <a:lstStyle/>
            <a:p>
              <a:endParaRPr lang="en-US">
                <a:latin typeface="Arial"/>
                <a:cs typeface="Arial"/>
              </a:endParaRPr>
            </a:p>
          </p:txBody>
        </p:sp>
        <p:grpSp>
          <p:nvGrpSpPr>
            <p:cNvPr id="16426" name="Group 67"/>
            <p:cNvGrpSpPr>
              <a:grpSpLocks/>
            </p:cNvGrpSpPr>
            <p:nvPr/>
          </p:nvGrpSpPr>
          <p:grpSpPr bwMode="auto">
            <a:xfrm>
              <a:off x="4747" y="994"/>
              <a:ext cx="581" cy="134"/>
              <a:chOff x="614" y="2568"/>
              <a:chExt cx="725" cy="139"/>
            </a:xfrm>
          </p:grpSpPr>
          <p:sp>
            <p:nvSpPr>
              <p:cNvPr id="16447" name="AutoShape 68"/>
              <p:cNvSpPr>
                <a:spLocks noChangeArrowheads="1"/>
              </p:cNvSpPr>
              <p:nvPr/>
            </p:nvSpPr>
            <p:spPr bwMode="auto">
              <a:xfrm>
                <a:off x="615" y="2567"/>
                <a:ext cx="726"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48" name="AutoShape 69"/>
              <p:cNvSpPr>
                <a:spLocks noChangeArrowheads="1"/>
              </p:cNvSpPr>
              <p:nvPr/>
            </p:nvSpPr>
            <p:spPr bwMode="auto">
              <a:xfrm>
                <a:off x="628" y="2582"/>
                <a:ext cx="693" cy="110"/>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grpSp>
        <p:sp>
          <p:nvSpPr>
            <p:cNvPr id="16427" name="Rectangle 70"/>
            <p:cNvSpPr>
              <a:spLocks noChangeArrowheads="1"/>
            </p:cNvSpPr>
            <p:nvPr/>
          </p:nvSpPr>
          <p:spPr bwMode="auto">
            <a:xfrm>
              <a:off x="4219" y="1360"/>
              <a:ext cx="592" cy="45"/>
            </a:xfrm>
            <a:prstGeom prst="rect">
              <a:avLst/>
            </a:prstGeom>
            <a:solidFill>
              <a:schemeClr val="tx1"/>
            </a:solidFill>
            <a:ln w="9525">
              <a:solidFill>
                <a:schemeClr val="tx1"/>
              </a:solidFill>
              <a:miter lim="800000"/>
              <a:headEnd/>
              <a:tailEnd/>
            </a:ln>
          </p:spPr>
          <p:txBody>
            <a:bodyPr wrap="none" anchor="ctr"/>
            <a:lstStyle/>
            <a:p>
              <a:endParaRPr lang="en-US">
                <a:latin typeface="Arial"/>
                <a:cs typeface="Arial"/>
              </a:endParaRPr>
            </a:p>
          </p:txBody>
        </p:sp>
        <p:sp>
          <p:nvSpPr>
            <p:cNvPr id="16428" name="Rectangle 71"/>
            <p:cNvSpPr>
              <a:spLocks noChangeArrowheads="1"/>
            </p:cNvSpPr>
            <p:nvPr/>
          </p:nvSpPr>
          <p:spPr bwMode="auto">
            <a:xfrm>
              <a:off x="4229" y="1657"/>
              <a:ext cx="597" cy="45"/>
            </a:xfrm>
            <a:prstGeom prst="rect">
              <a:avLst/>
            </a:prstGeom>
            <a:solidFill>
              <a:schemeClr val="tx1"/>
            </a:solidFill>
            <a:ln w="9525">
              <a:solidFill>
                <a:schemeClr val="tx1"/>
              </a:solidFill>
              <a:miter lim="800000"/>
              <a:headEnd/>
              <a:tailEnd/>
            </a:ln>
          </p:spPr>
          <p:txBody>
            <a:bodyPr wrap="none" anchor="ctr"/>
            <a:lstStyle/>
            <a:p>
              <a:endParaRPr lang="en-US">
                <a:latin typeface="Arial"/>
                <a:cs typeface="Arial"/>
              </a:endParaRPr>
            </a:p>
          </p:txBody>
        </p:sp>
        <p:grpSp>
          <p:nvGrpSpPr>
            <p:cNvPr id="16429" name="Group 72"/>
            <p:cNvGrpSpPr>
              <a:grpSpLocks/>
            </p:cNvGrpSpPr>
            <p:nvPr/>
          </p:nvGrpSpPr>
          <p:grpSpPr bwMode="auto">
            <a:xfrm>
              <a:off x="4735" y="1627"/>
              <a:ext cx="582" cy="151"/>
              <a:chOff x="614" y="2568"/>
              <a:chExt cx="725" cy="139"/>
            </a:xfrm>
          </p:grpSpPr>
          <p:sp>
            <p:nvSpPr>
              <p:cNvPr id="16445" name="AutoShape 73"/>
              <p:cNvSpPr>
                <a:spLocks noChangeArrowheads="1"/>
              </p:cNvSpPr>
              <p:nvPr/>
            </p:nvSpPr>
            <p:spPr bwMode="auto">
              <a:xfrm>
                <a:off x="617" y="2568"/>
                <a:ext cx="724"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46" name="AutoShape 74"/>
              <p:cNvSpPr>
                <a:spLocks noChangeArrowheads="1"/>
              </p:cNvSpPr>
              <p:nvPr/>
            </p:nvSpPr>
            <p:spPr bwMode="auto">
              <a:xfrm>
                <a:off x="630" y="2582"/>
                <a:ext cx="692"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grpSp>
        <p:sp>
          <p:nvSpPr>
            <p:cNvPr id="16430" name="Freeform 75"/>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grpSp>
          <p:nvGrpSpPr>
            <p:cNvPr id="16431" name="Group 76"/>
            <p:cNvGrpSpPr>
              <a:grpSpLocks/>
            </p:cNvGrpSpPr>
            <p:nvPr/>
          </p:nvGrpSpPr>
          <p:grpSpPr bwMode="auto">
            <a:xfrm>
              <a:off x="4739" y="1327"/>
              <a:ext cx="582" cy="139"/>
              <a:chOff x="614" y="2568"/>
              <a:chExt cx="725" cy="139"/>
            </a:xfrm>
          </p:grpSpPr>
          <p:sp>
            <p:nvSpPr>
              <p:cNvPr id="16443" name="AutoShape 77"/>
              <p:cNvSpPr>
                <a:spLocks noChangeArrowheads="1"/>
              </p:cNvSpPr>
              <p:nvPr/>
            </p:nvSpPr>
            <p:spPr bwMode="auto">
              <a:xfrm>
                <a:off x="612" y="2566"/>
                <a:ext cx="724" cy="141"/>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44" name="AutoShape 78"/>
              <p:cNvSpPr>
                <a:spLocks noChangeArrowheads="1"/>
              </p:cNvSpPr>
              <p:nvPr/>
            </p:nvSpPr>
            <p:spPr bwMode="auto">
              <a:xfrm>
                <a:off x="625" y="2581"/>
                <a:ext cx="692" cy="111"/>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grpSp>
        <p:sp>
          <p:nvSpPr>
            <p:cNvPr id="16432" name="Rectangle 79"/>
            <p:cNvSpPr>
              <a:spLocks noChangeArrowheads="1"/>
            </p:cNvSpPr>
            <p:nvPr/>
          </p:nvSpPr>
          <p:spPr bwMode="auto">
            <a:xfrm>
              <a:off x="5251" y="429"/>
              <a:ext cx="68"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p>
              <a:endParaRPr lang="en-US">
                <a:latin typeface="Arial"/>
                <a:cs typeface="Arial"/>
              </a:endParaRPr>
            </a:p>
          </p:txBody>
        </p:sp>
        <p:sp>
          <p:nvSpPr>
            <p:cNvPr id="16433" name="Freeform 80"/>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34" name="Freeform 81"/>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35" name="Oval 82"/>
            <p:cNvSpPr>
              <a:spLocks noChangeArrowheads="1"/>
            </p:cNvSpPr>
            <p:nvPr/>
          </p:nvSpPr>
          <p:spPr bwMode="auto">
            <a:xfrm>
              <a:off x="5518" y="2609"/>
              <a:ext cx="47" cy="101"/>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36" name="Freeform 83"/>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16437" name="AutoShape 84"/>
            <p:cNvSpPr>
              <a:spLocks noChangeArrowheads="1"/>
            </p:cNvSpPr>
            <p:nvPr/>
          </p:nvSpPr>
          <p:spPr bwMode="auto">
            <a:xfrm>
              <a:off x="4140" y="2679"/>
              <a:ext cx="1200" cy="146"/>
            </a:xfrm>
            <a:prstGeom prst="roundRect">
              <a:avLst>
                <a:gd name="adj" fmla="val 50000"/>
              </a:avLst>
            </a:prstGeom>
            <a:solidFill>
              <a:srgbClr val="DDDDDD"/>
            </a:solidFill>
            <a:ln w="9525">
              <a:solidFill>
                <a:schemeClr val="tx1"/>
              </a:solidFill>
              <a:round/>
              <a:headEnd/>
              <a:tailEnd/>
            </a:ln>
          </p:spPr>
          <p:txBody>
            <a:bodyPr wrap="none" anchor="ctr"/>
            <a:lstStyle/>
            <a:p>
              <a:endParaRPr lang="en-US">
                <a:latin typeface="Arial"/>
                <a:cs typeface="Arial"/>
              </a:endParaRPr>
            </a:p>
          </p:txBody>
        </p:sp>
        <p:sp>
          <p:nvSpPr>
            <p:cNvPr id="16438" name="AutoShape 85"/>
            <p:cNvSpPr>
              <a:spLocks noChangeArrowheads="1"/>
            </p:cNvSpPr>
            <p:nvPr/>
          </p:nvSpPr>
          <p:spPr bwMode="auto">
            <a:xfrm>
              <a:off x="4208" y="2709"/>
              <a:ext cx="1069" cy="86"/>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p>
              <a:endParaRPr lang="en-US">
                <a:latin typeface="Arial"/>
                <a:cs typeface="Arial"/>
              </a:endParaRPr>
            </a:p>
          </p:txBody>
        </p:sp>
        <p:sp>
          <p:nvSpPr>
            <p:cNvPr id="16439" name="Oval 86"/>
            <p:cNvSpPr>
              <a:spLocks noChangeArrowheads="1"/>
            </p:cNvSpPr>
            <p:nvPr/>
          </p:nvSpPr>
          <p:spPr bwMode="auto">
            <a:xfrm>
              <a:off x="4308" y="2382"/>
              <a:ext cx="157" cy="146"/>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40" name="Oval 87"/>
            <p:cNvSpPr>
              <a:spLocks noChangeArrowheads="1"/>
            </p:cNvSpPr>
            <p:nvPr/>
          </p:nvSpPr>
          <p:spPr bwMode="auto">
            <a:xfrm>
              <a:off x="4486" y="2382"/>
              <a:ext cx="162" cy="14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endParaRPr lang="en-US" sz="1800">
                <a:solidFill>
                  <a:srgbClr val="FF0000"/>
                </a:solidFill>
                <a:latin typeface="Arial"/>
                <a:cs typeface="Arial"/>
              </a:endParaRPr>
            </a:p>
          </p:txBody>
        </p:sp>
        <p:sp>
          <p:nvSpPr>
            <p:cNvPr id="16441" name="Oval 88"/>
            <p:cNvSpPr>
              <a:spLocks noChangeArrowheads="1"/>
            </p:cNvSpPr>
            <p:nvPr/>
          </p:nvSpPr>
          <p:spPr bwMode="auto">
            <a:xfrm>
              <a:off x="4664" y="2382"/>
              <a:ext cx="157" cy="141"/>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a:cs typeface="Arial"/>
              </a:endParaRPr>
            </a:p>
          </p:txBody>
        </p:sp>
        <p:sp>
          <p:nvSpPr>
            <p:cNvPr id="16442" name="Rectangle 89"/>
            <p:cNvSpPr>
              <a:spLocks noChangeArrowheads="1"/>
            </p:cNvSpPr>
            <p:nvPr/>
          </p:nvSpPr>
          <p:spPr bwMode="auto">
            <a:xfrm>
              <a:off x="5062" y="1833"/>
              <a:ext cx="84" cy="765"/>
            </a:xfrm>
            <a:prstGeom prst="rect">
              <a:avLst/>
            </a:prstGeom>
            <a:solidFill>
              <a:srgbClr val="292929"/>
            </a:solidFill>
            <a:ln w="9525">
              <a:solidFill>
                <a:schemeClr val="tx1"/>
              </a:solidFill>
              <a:miter lim="800000"/>
              <a:headEnd/>
              <a:tailEnd/>
            </a:ln>
          </p:spPr>
          <p:txBody>
            <a:bodyPr wrap="none" anchor="ctr"/>
            <a:lstStyle/>
            <a:p>
              <a:endParaRPr lang="en-US">
                <a:latin typeface="Arial"/>
                <a:cs typeface="Arial"/>
              </a:endParaRPr>
            </a:p>
          </p:txBody>
        </p:sp>
      </p:grpSp>
      <p:grpSp>
        <p:nvGrpSpPr>
          <p:cNvPr id="16415" name="Group 90"/>
          <p:cNvGrpSpPr>
            <a:grpSpLocks/>
          </p:cNvGrpSpPr>
          <p:nvPr/>
        </p:nvGrpSpPr>
        <p:grpSpPr bwMode="auto">
          <a:xfrm>
            <a:off x="4275138" y="2339975"/>
            <a:ext cx="893762" cy="828675"/>
            <a:chOff x="-44" y="1473"/>
            <a:chExt cx="981" cy="1105"/>
          </a:xfrm>
        </p:grpSpPr>
        <p:pic>
          <p:nvPicPr>
            <p:cNvPr id="16417" name="Picture 91" descr="desktop_computer_stylized_mediu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18" name="Freeform 92"/>
            <p:cNvSpPr>
              <a:spLocks/>
            </p:cNvSpPr>
            <p:nvPr/>
          </p:nvSpPr>
          <p:spPr bwMode="auto">
            <a:xfrm flipH="1">
              <a:off x="374" y="1579"/>
              <a:ext cx="477" cy="506"/>
            </a:xfrm>
            <a:custGeom>
              <a:avLst/>
              <a:gdLst>
                <a:gd name="T0" fmla="*/ 0 w 356"/>
                <a:gd name="T1" fmla="*/ 0 h 368"/>
                <a:gd name="T2" fmla="*/ 18034 w 356"/>
                <a:gd name="T3" fmla="*/ 1220 h 368"/>
                <a:gd name="T4" fmla="*/ 21394 w 356"/>
                <a:gd name="T5" fmla="*/ 25425 h 368"/>
                <a:gd name="T6" fmla="*/ 4715 w 356"/>
                <a:gd name="T7" fmla="*/ 31797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latin typeface="Arial"/>
                <a:cs typeface="Arial"/>
              </a:endParaRPr>
            </a:p>
          </p:txBody>
        </p:sp>
      </p:grpSp>
      <p:sp>
        <p:nvSpPr>
          <p:cNvPr id="75" name="Rectangle 2"/>
          <p:cNvSpPr txBox="1">
            <a:spLocks noChangeArrowheads="1"/>
          </p:cNvSpPr>
          <p:nvPr/>
        </p:nvSpPr>
        <p:spPr>
          <a:xfrm>
            <a:off x="1752600" y="228600"/>
            <a:ext cx="5657850" cy="86836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mtClean="0">
                <a:latin typeface="Arial"/>
                <a:ea typeface="MS PGothic" charset="0"/>
                <a:cs typeface="Arial"/>
              </a:rPr>
              <a:t>What</a:t>
            </a:r>
            <a:r>
              <a:rPr lang="ja-JP" altLang="en-US" smtClean="0">
                <a:latin typeface="Arial"/>
                <a:ea typeface="MS PGothic" charset="0"/>
                <a:cs typeface="Arial"/>
              </a:rPr>
              <a:t>’</a:t>
            </a:r>
            <a:r>
              <a:rPr lang="en-US" altLang="ja-JP" smtClean="0">
                <a:latin typeface="Arial"/>
                <a:ea typeface="MS PGothic" charset="0"/>
                <a:cs typeface="Arial"/>
              </a:rPr>
              <a:t>s a protocol?</a:t>
            </a:r>
            <a:endParaRPr lang="en-US" dirty="0">
              <a:latin typeface="Arial"/>
              <a:ea typeface="MS PGothic" charset="0"/>
              <a:cs typeface="Arial"/>
            </a:endParaRPr>
          </a:p>
        </p:txBody>
      </p:sp>
    </p:spTree>
    <p:extLst>
      <p:ext uri="{BB962C8B-B14F-4D97-AF65-F5344CB8AC3E}">
        <p14:creationId xmlns:p14="http://schemas.microsoft.com/office/powerpoint/2010/main" val="7072622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Protocols</a:t>
            </a:r>
            <a:endParaRPr lang="en-AU">
              <a:latin typeface="Arial" charset="0"/>
            </a:endParaRPr>
          </a:p>
        </p:txBody>
      </p:sp>
      <p:sp>
        <p:nvSpPr>
          <p:cNvPr id="31746" name="Rectangle 3"/>
          <p:cNvSpPr>
            <a:spLocks noGrp="1" noChangeArrowheads="1"/>
          </p:cNvSpPr>
          <p:nvPr>
            <p:ph type="body" idx="1"/>
          </p:nvPr>
        </p:nvSpPr>
        <p:spPr/>
        <p:txBody>
          <a:bodyPr>
            <a:normAutofit lnSpcReduction="10000"/>
          </a:bodyPr>
          <a:lstStyle/>
          <a:p>
            <a:pPr eaLnBrk="1" hangingPunct="1">
              <a:lnSpc>
                <a:spcPct val="90000"/>
              </a:lnSpc>
            </a:pPr>
            <a:r>
              <a:rPr lang="en-US" sz="2400" dirty="0">
                <a:latin typeface="Arial" charset="0"/>
              </a:rPr>
              <a:t>Protocol defines the interfaces between the layers in the same system and with the layers of peer </a:t>
            </a:r>
            <a:r>
              <a:rPr lang="en-US" sz="2400" dirty="0" smtClean="0">
                <a:latin typeface="Arial" charset="0"/>
              </a:rPr>
              <a:t>system</a:t>
            </a:r>
          </a:p>
          <a:p>
            <a:pPr marL="0" indent="0" eaLnBrk="1" hangingPunct="1">
              <a:lnSpc>
                <a:spcPct val="90000"/>
              </a:lnSpc>
              <a:buNone/>
            </a:pPr>
            <a:endParaRPr lang="en-US" sz="2400" dirty="0">
              <a:latin typeface="Arial" charset="0"/>
            </a:endParaRPr>
          </a:p>
          <a:p>
            <a:pPr eaLnBrk="1" hangingPunct="1">
              <a:lnSpc>
                <a:spcPct val="90000"/>
              </a:lnSpc>
            </a:pPr>
            <a:r>
              <a:rPr lang="en-US" sz="2400" dirty="0">
                <a:latin typeface="Arial" charset="0"/>
              </a:rPr>
              <a:t>Building blocks of a network </a:t>
            </a:r>
            <a:r>
              <a:rPr lang="en-US" sz="2400" dirty="0" smtClean="0">
                <a:latin typeface="Arial" charset="0"/>
              </a:rPr>
              <a:t>architecture</a:t>
            </a:r>
          </a:p>
          <a:p>
            <a:pPr marL="0" indent="0" eaLnBrk="1" hangingPunct="1">
              <a:lnSpc>
                <a:spcPct val="90000"/>
              </a:lnSpc>
              <a:buNone/>
            </a:pPr>
            <a:r>
              <a:rPr lang="en-US" sz="2400" dirty="0">
                <a:latin typeface="Arial" charset="0"/>
              </a:rPr>
              <a:t>	</a:t>
            </a:r>
          </a:p>
          <a:p>
            <a:pPr eaLnBrk="1" hangingPunct="1"/>
            <a:r>
              <a:rPr lang="en-US" sz="2400" dirty="0">
                <a:latin typeface="Arial" charset="0"/>
              </a:rPr>
              <a:t>Each protocol object has two different interfaces</a:t>
            </a:r>
          </a:p>
          <a:p>
            <a:pPr lvl="1" eaLnBrk="1" hangingPunct="1"/>
            <a:r>
              <a:rPr lang="en-US" sz="2000" dirty="0">
                <a:latin typeface="Arial" charset="0"/>
              </a:rPr>
              <a:t>service interface: operations on this protocol</a:t>
            </a:r>
          </a:p>
          <a:p>
            <a:pPr lvl="1" eaLnBrk="1" hangingPunct="1"/>
            <a:r>
              <a:rPr lang="en-US" sz="2000" dirty="0">
                <a:latin typeface="Arial" charset="0"/>
              </a:rPr>
              <a:t>peer-to-peer interface: messages exchanged with peer </a:t>
            </a:r>
            <a:endParaRPr lang="en-US" sz="2000" dirty="0" smtClean="0">
              <a:latin typeface="Arial" charset="0"/>
            </a:endParaRPr>
          </a:p>
          <a:p>
            <a:pPr marL="457200" lvl="1" indent="0" eaLnBrk="1" hangingPunct="1">
              <a:buNone/>
            </a:pPr>
            <a:endParaRPr lang="en-US" sz="2000" dirty="0">
              <a:latin typeface="Arial" charset="0"/>
            </a:endParaRPr>
          </a:p>
          <a:p>
            <a:pPr eaLnBrk="1" hangingPunct="1"/>
            <a:r>
              <a:rPr lang="en-US" sz="2400" dirty="0">
                <a:latin typeface="Arial" charset="0"/>
              </a:rPr>
              <a:t>Term </a:t>
            </a:r>
            <a:r>
              <a:rPr lang="ja-JP" altLang="en-US" sz="2400" dirty="0">
                <a:latin typeface="Arial" charset="0"/>
              </a:rPr>
              <a:t>“</a:t>
            </a:r>
            <a:r>
              <a:rPr lang="en-US" altLang="ja-JP" sz="2400" dirty="0">
                <a:latin typeface="Arial" charset="0"/>
              </a:rPr>
              <a:t>protocol</a:t>
            </a:r>
            <a:r>
              <a:rPr lang="ja-JP" altLang="en-US" sz="2400" dirty="0">
                <a:latin typeface="Arial" charset="0"/>
              </a:rPr>
              <a:t>”</a:t>
            </a:r>
            <a:r>
              <a:rPr lang="en-US" altLang="ja-JP" sz="2400" dirty="0">
                <a:latin typeface="Arial" charset="0"/>
              </a:rPr>
              <a:t> is overloaded</a:t>
            </a:r>
          </a:p>
          <a:p>
            <a:pPr lvl="1" eaLnBrk="1" hangingPunct="1">
              <a:lnSpc>
                <a:spcPct val="90000"/>
              </a:lnSpc>
            </a:pPr>
            <a:r>
              <a:rPr lang="en-US" sz="2000" dirty="0">
                <a:latin typeface="Arial" charset="0"/>
              </a:rPr>
              <a:t>specification of peer-to-peer interface</a:t>
            </a:r>
          </a:p>
          <a:p>
            <a:pPr lvl="1" eaLnBrk="1" hangingPunct="1">
              <a:lnSpc>
                <a:spcPct val="90000"/>
              </a:lnSpc>
            </a:pPr>
            <a:r>
              <a:rPr lang="en-US" sz="2000" dirty="0">
                <a:latin typeface="Arial" charset="0"/>
              </a:rPr>
              <a:t>module that implements this interface</a:t>
            </a:r>
          </a:p>
        </p:txBody>
      </p:sp>
    </p:spTree>
    <p:extLst>
      <p:ext uri="{BB962C8B-B14F-4D97-AF65-F5344CB8AC3E}">
        <p14:creationId xmlns:p14="http://schemas.microsoft.com/office/powerpoint/2010/main" val="32972442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4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74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74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6" descr="f01-10-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2065338"/>
            <a:ext cx="5041900"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Rectangle 2"/>
          <p:cNvSpPr>
            <a:spLocks noGrp="1" noChangeArrowheads="1"/>
          </p:cNvSpPr>
          <p:nvPr>
            <p:ph type="title"/>
          </p:nvPr>
        </p:nvSpPr>
        <p:spPr/>
        <p:txBody>
          <a:bodyPr>
            <a:normAutofit fontScale="90000"/>
          </a:bodyPr>
          <a:lstStyle/>
          <a:p>
            <a:pPr eaLnBrk="1" hangingPunct="1"/>
            <a:r>
              <a:rPr lang="en-US">
                <a:latin typeface="Arial" charset="0"/>
              </a:rPr>
              <a:t>Interfaces</a:t>
            </a:r>
            <a:endParaRPr lang="en-GB">
              <a:latin typeface="Arial" charset="0"/>
            </a:endParaRPr>
          </a:p>
        </p:txBody>
      </p:sp>
      <p:sp>
        <p:nvSpPr>
          <p:cNvPr id="33795" name="Text Box 8"/>
          <p:cNvSpPr txBox="1">
            <a:spLocks noChangeArrowheads="1"/>
          </p:cNvSpPr>
          <p:nvPr/>
        </p:nvSpPr>
        <p:spPr bwMode="auto">
          <a:xfrm>
            <a:off x="2916238" y="5013325"/>
            <a:ext cx="3344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None/>
            </a:pPr>
            <a:r>
              <a:rPr lang="en-US" sz="2000">
                <a:solidFill>
                  <a:srgbClr val="000066"/>
                </a:solidFill>
                <a:latin typeface="Arial" charset="0"/>
              </a:rPr>
              <a:t>Service and Peer Interfaces</a:t>
            </a:r>
            <a:endParaRPr lang="en-GB" sz="2000">
              <a:solidFill>
                <a:srgbClr val="000066"/>
              </a:solidFill>
              <a:latin typeface="Arial" charset="0"/>
            </a:endParaRPr>
          </a:p>
        </p:txBody>
      </p:sp>
    </p:spTree>
    <p:extLst>
      <p:ext uri="{BB962C8B-B14F-4D97-AF65-F5344CB8AC3E}">
        <p14:creationId xmlns:p14="http://schemas.microsoft.com/office/powerpoint/2010/main" val="8930478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Protocols</a:t>
            </a:r>
            <a:endParaRPr lang="en-AU">
              <a:latin typeface="Arial" charset="0"/>
            </a:endParaRPr>
          </a:p>
        </p:txBody>
      </p:sp>
      <p:sp>
        <p:nvSpPr>
          <p:cNvPr id="34818" name="Rectangle 3"/>
          <p:cNvSpPr>
            <a:spLocks noGrp="1" noChangeArrowheads="1"/>
          </p:cNvSpPr>
          <p:nvPr>
            <p:ph type="body" idx="1"/>
          </p:nvPr>
        </p:nvSpPr>
        <p:spPr/>
        <p:txBody>
          <a:bodyPr/>
          <a:lstStyle/>
          <a:p>
            <a:pPr eaLnBrk="1" hangingPunct="1"/>
            <a:r>
              <a:rPr lang="en-US" sz="2800" dirty="0">
                <a:latin typeface="Arial" charset="0"/>
              </a:rPr>
              <a:t>Protocol Specification: prose, pseudo-code, state transition diagram</a:t>
            </a:r>
          </a:p>
          <a:p>
            <a:pPr eaLnBrk="1" hangingPunct="1"/>
            <a:r>
              <a:rPr lang="en-US" sz="2800" dirty="0">
                <a:latin typeface="Arial" charset="0"/>
              </a:rPr>
              <a:t>Interoperable: when two or more protocols that implement the specification accurately</a:t>
            </a:r>
          </a:p>
          <a:p>
            <a:pPr eaLnBrk="1" hangingPunct="1"/>
            <a:r>
              <a:rPr lang="en-US" sz="2800" dirty="0" smtClean="0">
                <a:latin typeface="Arial" charset="0"/>
              </a:rPr>
              <a:t>Internet standards</a:t>
            </a:r>
          </a:p>
          <a:p>
            <a:pPr lvl="1"/>
            <a:r>
              <a:rPr lang="en-US" sz="2400" dirty="0" smtClean="0">
                <a:latin typeface="Arial" charset="0"/>
              </a:rPr>
              <a:t>IETF</a:t>
            </a:r>
            <a:r>
              <a:rPr lang="en-US" sz="2400" dirty="0">
                <a:latin typeface="Arial" charset="0"/>
              </a:rPr>
              <a:t>: Internet Engineering Task </a:t>
            </a:r>
            <a:r>
              <a:rPr lang="en-US" sz="2400" dirty="0" smtClean="0">
                <a:latin typeface="Arial" charset="0"/>
              </a:rPr>
              <a:t>Force</a:t>
            </a:r>
          </a:p>
          <a:p>
            <a:pPr lvl="1"/>
            <a:r>
              <a:rPr lang="en-US" dirty="0" smtClean="0">
                <a:latin typeface="Arial" charset="0"/>
              </a:rPr>
              <a:t>RFC: Request For Comments</a:t>
            </a:r>
            <a:endParaRPr lang="en-US" sz="2400" dirty="0">
              <a:latin typeface="Arial" charset="0"/>
            </a:endParaRPr>
          </a:p>
        </p:txBody>
      </p:sp>
    </p:spTree>
    <p:extLst>
      <p:ext uri="{BB962C8B-B14F-4D97-AF65-F5344CB8AC3E}">
        <p14:creationId xmlns:p14="http://schemas.microsoft.com/office/powerpoint/2010/main" val="20892339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atin typeface="Arial" charset="0"/>
              </a:rPr>
              <a:t>Applications</a:t>
            </a:r>
            <a:endParaRPr lang="en-AU">
              <a:latin typeface="Arial" charset="0"/>
            </a:endParaRPr>
          </a:p>
        </p:txBody>
      </p:sp>
      <p:sp>
        <p:nvSpPr>
          <p:cNvPr id="13314" name="Rectangle 3"/>
          <p:cNvSpPr>
            <a:spLocks noGrp="1" noChangeArrowheads="1"/>
          </p:cNvSpPr>
          <p:nvPr>
            <p:ph type="body" idx="1"/>
          </p:nvPr>
        </p:nvSpPr>
        <p:spPr/>
        <p:txBody>
          <a:bodyPr/>
          <a:lstStyle/>
          <a:p>
            <a:pPr eaLnBrk="1" hangingPunct="1">
              <a:lnSpc>
                <a:spcPct val="90000"/>
              </a:lnSpc>
            </a:pPr>
            <a:r>
              <a:rPr lang="en-US" sz="2800" dirty="0">
                <a:latin typeface="Arial" charset="0"/>
              </a:rPr>
              <a:t>Most people know about the Internet (a computer network) through applications</a:t>
            </a:r>
          </a:p>
          <a:p>
            <a:pPr lvl="1" eaLnBrk="1" hangingPunct="1">
              <a:lnSpc>
                <a:spcPct val="90000"/>
              </a:lnSpc>
            </a:pPr>
            <a:r>
              <a:rPr lang="en-US" sz="2400" dirty="0">
                <a:latin typeface="Arial" charset="0"/>
              </a:rPr>
              <a:t>World Wide Web</a:t>
            </a:r>
          </a:p>
          <a:p>
            <a:pPr lvl="1" eaLnBrk="1" hangingPunct="1">
              <a:lnSpc>
                <a:spcPct val="90000"/>
              </a:lnSpc>
            </a:pPr>
            <a:r>
              <a:rPr lang="en-US" sz="2400" dirty="0">
                <a:latin typeface="Arial" charset="0"/>
              </a:rPr>
              <a:t>Email</a:t>
            </a:r>
          </a:p>
          <a:p>
            <a:pPr lvl="1" eaLnBrk="1" hangingPunct="1">
              <a:lnSpc>
                <a:spcPct val="90000"/>
              </a:lnSpc>
            </a:pPr>
            <a:r>
              <a:rPr lang="en-US" sz="2400" dirty="0">
                <a:latin typeface="Arial" charset="0"/>
              </a:rPr>
              <a:t>Online Social Network</a:t>
            </a:r>
          </a:p>
          <a:p>
            <a:pPr lvl="1" eaLnBrk="1" hangingPunct="1">
              <a:lnSpc>
                <a:spcPct val="90000"/>
              </a:lnSpc>
            </a:pPr>
            <a:r>
              <a:rPr lang="en-US" sz="2400" dirty="0">
                <a:latin typeface="Arial" charset="0"/>
              </a:rPr>
              <a:t>Streaming Audio Video</a:t>
            </a:r>
          </a:p>
          <a:p>
            <a:pPr lvl="1" eaLnBrk="1" hangingPunct="1">
              <a:lnSpc>
                <a:spcPct val="90000"/>
              </a:lnSpc>
            </a:pPr>
            <a:r>
              <a:rPr lang="en-US" sz="2400" dirty="0">
                <a:latin typeface="Arial" charset="0"/>
              </a:rPr>
              <a:t>File Sharing</a:t>
            </a:r>
          </a:p>
          <a:p>
            <a:pPr lvl="1" eaLnBrk="1" hangingPunct="1">
              <a:lnSpc>
                <a:spcPct val="90000"/>
              </a:lnSpc>
            </a:pPr>
            <a:r>
              <a:rPr lang="en-US" sz="2400" dirty="0">
                <a:latin typeface="Arial" charset="0"/>
              </a:rPr>
              <a:t>Instant Messaging</a:t>
            </a:r>
          </a:p>
          <a:p>
            <a:pPr lvl="1" eaLnBrk="1" hangingPunct="1">
              <a:lnSpc>
                <a:spcPct val="90000"/>
              </a:lnSpc>
            </a:pPr>
            <a:r>
              <a:rPr lang="en-US" sz="2400" dirty="0">
                <a:latin typeface="Arial" charset="0"/>
              </a:rPr>
              <a:t>…</a:t>
            </a:r>
          </a:p>
        </p:txBody>
      </p:sp>
    </p:spTree>
    <p:extLst>
      <p:ext uri="{BB962C8B-B14F-4D97-AF65-F5344CB8AC3E}">
        <p14:creationId xmlns:p14="http://schemas.microsoft.com/office/powerpoint/2010/main" val="3686379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31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31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3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3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normAutofit fontScale="90000"/>
          </a:bodyPr>
          <a:lstStyle/>
          <a:p>
            <a:pPr eaLnBrk="1" hangingPunct="1"/>
            <a:r>
              <a:rPr lang="en-US" dirty="0">
                <a:latin typeface="Arial" charset="0"/>
              </a:rPr>
              <a:t>Protocol Graph</a:t>
            </a:r>
            <a:endParaRPr lang="en-GB" dirty="0">
              <a:latin typeface="Arial" charset="0"/>
            </a:endParaRPr>
          </a:p>
        </p:txBody>
      </p:sp>
      <p:sp>
        <p:nvSpPr>
          <p:cNvPr id="36866" name="Text Box 8"/>
          <p:cNvSpPr txBox="1">
            <a:spLocks noChangeArrowheads="1"/>
          </p:cNvSpPr>
          <p:nvPr/>
        </p:nvSpPr>
        <p:spPr bwMode="auto">
          <a:xfrm>
            <a:off x="755650" y="4941888"/>
            <a:ext cx="687863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spcBef>
                <a:spcPct val="20000"/>
              </a:spcBef>
              <a:buClr>
                <a:schemeClr val="tx1"/>
              </a:buClr>
              <a:buSzPct val="60000"/>
              <a:buFont typeface="Wingdings" charset="0"/>
              <a:buNone/>
            </a:pPr>
            <a:r>
              <a:rPr lang="en-US" sz="2000">
                <a:solidFill>
                  <a:srgbClr val="000099"/>
                </a:solidFill>
                <a:latin typeface="Arial" charset="0"/>
              </a:rPr>
              <a:t>Example of a protocol graph</a:t>
            </a:r>
          </a:p>
          <a:p>
            <a:pPr algn="ctr" eaLnBrk="1" hangingPunct="1">
              <a:spcBef>
                <a:spcPct val="20000"/>
              </a:spcBef>
              <a:buClr>
                <a:schemeClr val="tx1"/>
              </a:buClr>
              <a:buSzPct val="60000"/>
              <a:buFont typeface="Wingdings" charset="0"/>
              <a:buNone/>
            </a:pPr>
            <a:r>
              <a:rPr lang="en-US" sz="2000">
                <a:solidFill>
                  <a:srgbClr val="000099"/>
                </a:solidFill>
                <a:latin typeface="Arial" charset="0"/>
              </a:rPr>
              <a:t>nodes are the protocols and links the </a:t>
            </a:r>
            <a:r>
              <a:rPr lang="ja-JP" altLang="en-US" sz="2000">
                <a:solidFill>
                  <a:srgbClr val="000099"/>
                </a:solidFill>
                <a:latin typeface="Arial" charset="0"/>
              </a:rPr>
              <a:t>“</a:t>
            </a:r>
            <a:r>
              <a:rPr lang="en-US" altLang="ja-JP" sz="2000">
                <a:solidFill>
                  <a:srgbClr val="000099"/>
                </a:solidFill>
                <a:latin typeface="Arial" charset="0"/>
              </a:rPr>
              <a:t>depends-on</a:t>
            </a:r>
            <a:r>
              <a:rPr lang="ja-JP" altLang="en-US" sz="2000">
                <a:solidFill>
                  <a:srgbClr val="000099"/>
                </a:solidFill>
                <a:latin typeface="Arial" charset="0"/>
              </a:rPr>
              <a:t>”</a:t>
            </a:r>
            <a:r>
              <a:rPr lang="en-US" altLang="ja-JP" sz="2000">
                <a:solidFill>
                  <a:srgbClr val="000099"/>
                </a:solidFill>
                <a:latin typeface="Arial" charset="0"/>
              </a:rPr>
              <a:t> relation</a:t>
            </a:r>
            <a:endParaRPr lang="en-GB" sz="2000">
              <a:solidFill>
                <a:srgbClr val="000099"/>
              </a:solidFill>
              <a:latin typeface="Arial" charset="0"/>
            </a:endParaRPr>
          </a:p>
        </p:txBody>
      </p:sp>
      <p:pic>
        <p:nvPicPr>
          <p:cNvPr id="36867" name="Picture 6" descr="f01-11-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196975"/>
            <a:ext cx="4968875" cy="361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776485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normAutofit fontScale="90000"/>
          </a:bodyPr>
          <a:lstStyle/>
          <a:p>
            <a:pPr eaLnBrk="1" hangingPunct="1"/>
            <a:r>
              <a:rPr lang="en-US">
                <a:latin typeface="Arial" charset="0"/>
              </a:rPr>
              <a:t>OSI Architecture</a:t>
            </a:r>
            <a:endParaRPr lang="en-GB">
              <a:latin typeface="Arial" charset="0"/>
            </a:endParaRPr>
          </a:p>
        </p:txBody>
      </p:sp>
      <p:sp>
        <p:nvSpPr>
          <p:cNvPr id="37890" name="Text Box 8"/>
          <p:cNvSpPr txBox="1">
            <a:spLocks noChangeArrowheads="1"/>
          </p:cNvSpPr>
          <p:nvPr/>
        </p:nvSpPr>
        <p:spPr bwMode="auto">
          <a:xfrm>
            <a:off x="1989138" y="5262563"/>
            <a:ext cx="4411662"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spcBef>
                <a:spcPct val="20000"/>
              </a:spcBef>
              <a:buClr>
                <a:schemeClr val="tx1"/>
              </a:buClr>
              <a:buSzPct val="60000"/>
              <a:buFont typeface="Wingdings" charset="0"/>
              <a:buNone/>
            </a:pPr>
            <a:r>
              <a:rPr lang="en-US" sz="2000">
                <a:solidFill>
                  <a:srgbClr val="003399"/>
                </a:solidFill>
                <a:latin typeface="Arial" charset="0"/>
              </a:rPr>
              <a:t>The OSI 7-layer Model</a:t>
            </a:r>
          </a:p>
          <a:p>
            <a:pPr algn="ctr" eaLnBrk="1" hangingPunct="1">
              <a:spcBef>
                <a:spcPct val="20000"/>
              </a:spcBef>
              <a:buClr>
                <a:schemeClr val="tx1"/>
              </a:buClr>
              <a:buSzPct val="60000"/>
              <a:buFont typeface="Wingdings" charset="0"/>
              <a:buNone/>
            </a:pPr>
            <a:r>
              <a:rPr lang="en-US" sz="2000">
                <a:solidFill>
                  <a:srgbClr val="003399"/>
                </a:solidFill>
                <a:latin typeface="Arial" charset="0"/>
              </a:rPr>
              <a:t>OSI – Open Systems Interconnection</a:t>
            </a:r>
          </a:p>
          <a:p>
            <a:pPr algn="ctr" eaLnBrk="1" hangingPunct="1">
              <a:spcBef>
                <a:spcPct val="20000"/>
              </a:spcBef>
              <a:buClr>
                <a:schemeClr val="tx1"/>
              </a:buClr>
              <a:buSzPct val="60000"/>
              <a:buFont typeface="Wingdings" charset="0"/>
              <a:buNone/>
            </a:pPr>
            <a:endParaRPr lang="en-GB" sz="2000">
              <a:solidFill>
                <a:srgbClr val="003399"/>
              </a:solidFill>
              <a:latin typeface="Arial" charset="0"/>
            </a:endParaRPr>
          </a:p>
        </p:txBody>
      </p:sp>
      <p:pic>
        <p:nvPicPr>
          <p:cNvPr id="37891" name="Picture 6" descr="f01-13-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228725"/>
            <a:ext cx="5316538"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4262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575425" y="17272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en-US"/>
          </a:p>
        </p:txBody>
      </p:sp>
      <p:sp>
        <p:nvSpPr>
          <p:cNvPr id="38915" name="Rectangle 3"/>
          <p:cNvSpPr>
            <a:spLocks noGrp="1" noChangeArrowheads="1"/>
          </p:cNvSpPr>
          <p:nvPr>
            <p:ph type="title" idx="4294967295"/>
          </p:nvPr>
        </p:nvSpPr>
        <p:spPr>
          <a:xfrm>
            <a:off x="381000" y="-28609"/>
            <a:ext cx="7772400" cy="1028701"/>
          </a:xfrm>
        </p:spPr>
        <p:txBody>
          <a:bodyPr/>
          <a:lstStyle/>
          <a:p>
            <a:pPr eaLnBrk="1" hangingPunct="1"/>
            <a:r>
              <a:rPr lang="en-US" dirty="0">
                <a:latin typeface="Arial"/>
                <a:ea typeface="MS PGothic" charset="0"/>
                <a:cs typeface="Arial"/>
              </a:rPr>
              <a:t>Internet protocol stack</a:t>
            </a:r>
          </a:p>
        </p:txBody>
      </p:sp>
      <p:sp>
        <p:nvSpPr>
          <p:cNvPr id="38916" name="Rectangle 4"/>
          <p:cNvSpPr>
            <a:spLocks noGrp="1" noChangeArrowheads="1"/>
          </p:cNvSpPr>
          <p:nvPr>
            <p:ph type="body" sz="half" idx="4294967295"/>
          </p:nvPr>
        </p:nvSpPr>
        <p:spPr>
          <a:xfrm>
            <a:off x="381000" y="1295400"/>
            <a:ext cx="5554662" cy="4648200"/>
          </a:xfrm>
        </p:spPr>
        <p:txBody>
          <a:bodyPr>
            <a:normAutofit/>
          </a:bodyPr>
          <a:lstStyle/>
          <a:p>
            <a:pPr eaLnBrk="1" hangingPunct="1">
              <a:lnSpc>
                <a:spcPct val="80000"/>
              </a:lnSpc>
              <a:buSzPct val="75000"/>
            </a:pPr>
            <a:r>
              <a:rPr lang="en-US" sz="2400" i="1" dirty="0">
                <a:solidFill>
                  <a:srgbClr val="CC0000"/>
                </a:solidFill>
                <a:latin typeface="Arial"/>
                <a:ea typeface="MS PGothic" charset="0"/>
                <a:cs typeface="Arial"/>
              </a:rPr>
              <a:t>application:</a:t>
            </a:r>
            <a:r>
              <a:rPr lang="en-US" sz="2400" dirty="0">
                <a:latin typeface="Arial"/>
                <a:ea typeface="MS PGothic" charset="0"/>
                <a:cs typeface="Arial"/>
              </a:rPr>
              <a:t> supporting network applications</a:t>
            </a:r>
          </a:p>
          <a:p>
            <a:pPr lvl="1" eaLnBrk="1" hangingPunct="1">
              <a:lnSpc>
                <a:spcPct val="80000"/>
              </a:lnSpc>
            </a:pPr>
            <a:r>
              <a:rPr lang="en-US" sz="2000" dirty="0">
                <a:latin typeface="Arial"/>
                <a:cs typeface="Arial"/>
              </a:rPr>
              <a:t>FTP, SMTP, HTTP</a:t>
            </a:r>
          </a:p>
          <a:p>
            <a:pPr eaLnBrk="1" hangingPunct="1">
              <a:lnSpc>
                <a:spcPct val="80000"/>
              </a:lnSpc>
              <a:buSzPct val="75000"/>
            </a:pPr>
            <a:r>
              <a:rPr lang="en-US" sz="2400" i="1" dirty="0">
                <a:solidFill>
                  <a:srgbClr val="CC0000"/>
                </a:solidFill>
                <a:latin typeface="Arial"/>
                <a:ea typeface="MS PGothic" charset="0"/>
                <a:cs typeface="Arial"/>
              </a:rPr>
              <a:t>transport:</a:t>
            </a:r>
            <a:r>
              <a:rPr lang="en-US" sz="2400" dirty="0">
                <a:latin typeface="Arial"/>
                <a:ea typeface="MS PGothic" charset="0"/>
                <a:cs typeface="Arial"/>
              </a:rPr>
              <a:t> process-process data transfer</a:t>
            </a:r>
          </a:p>
          <a:p>
            <a:pPr lvl="1" eaLnBrk="1" hangingPunct="1">
              <a:lnSpc>
                <a:spcPct val="80000"/>
              </a:lnSpc>
            </a:pPr>
            <a:r>
              <a:rPr lang="en-US" sz="2000" dirty="0">
                <a:latin typeface="Arial"/>
                <a:cs typeface="Arial"/>
              </a:rPr>
              <a:t>TCP, UDP</a:t>
            </a:r>
          </a:p>
          <a:p>
            <a:pPr eaLnBrk="1" hangingPunct="1">
              <a:lnSpc>
                <a:spcPct val="80000"/>
              </a:lnSpc>
              <a:buSzPct val="75000"/>
            </a:pPr>
            <a:r>
              <a:rPr lang="en-US" sz="2400" i="1" dirty="0">
                <a:solidFill>
                  <a:srgbClr val="CC0000"/>
                </a:solidFill>
                <a:latin typeface="Arial"/>
                <a:ea typeface="MS PGothic" charset="0"/>
                <a:cs typeface="Arial"/>
              </a:rPr>
              <a:t>network:</a:t>
            </a:r>
            <a:r>
              <a:rPr lang="en-US" sz="2400" dirty="0">
                <a:latin typeface="Arial"/>
                <a:ea typeface="MS PGothic" charset="0"/>
                <a:cs typeface="Arial"/>
              </a:rPr>
              <a:t> routing of datagrams from source to destination</a:t>
            </a:r>
          </a:p>
          <a:p>
            <a:pPr lvl="1" eaLnBrk="1" hangingPunct="1">
              <a:lnSpc>
                <a:spcPct val="80000"/>
              </a:lnSpc>
            </a:pPr>
            <a:r>
              <a:rPr lang="en-US" sz="2000" dirty="0">
                <a:latin typeface="Arial"/>
                <a:cs typeface="Arial"/>
              </a:rPr>
              <a:t>IP, routing protocols</a:t>
            </a:r>
          </a:p>
          <a:p>
            <a:pPr eaLnBrk="1" hangingPunct="1">
              <a:lnSpc>
                <a:spcPct val="80000"/>
              </a:lnSpc>
              <a:buSzPct val="75000"/>
            </a:pPr>
            <a:r>
              <a:rPr lang="en-US" sz="2400" i="1" dirty="0">
                <a:solidFill>
                  <a:srgbClr val="CC0000"/>
                </a:solidFill>
                <a:latin typeface="Arial"/>
                <a:ea typeface="MS PGothic" charset="0"/>
                <a:cs typeface="Arial"/>
              </a:rPr>
              <a:t>link:</a:t>
            </a:r>
            <a:r>
              <a:rPr lang="en-US" sz="2400" dirty="0">
                <a:latin typeface="Arial"/>
                <a:ea typeface="MS PGothic" charset="0"/>
                <a:cs typeface="Arial"/>
              </a:rPr>
              <a:t> data transfer between neighboring  network elements</a:t>
            </a:r>
          </a:p>
          <a:p>
            <a:pPr lvl="1" eaLnBrk="1" hangingPunct="1">
              <a:lnSpc>
                <a:spcPct val="80000"/>
              </a:lnSpc>
            </a:pPr>
            <a:r>
              <a:rPr lang="en-US" sz="2000" dirty="0">
                <a:latin typeface="Arial"/>
                <a:cs typeface="Arial"/>
              </a:rPr>
              <a:t>Ethernet, 802.11 (</a:t>
            </a:r>
            <a:r>
              <a:rPr lang="en-US" sz="2000" dirty="0" err="1">
                <a:latin typeface="Arial"/>
                <a:cs typeface="Arial"/>
              </a:rPr>
              <a:t>WiFi</a:t>
            </a:r>
            <a:r>
              <a:rPr lang="en-US" sz="2000" dirty="0">
                <a:latin typeface="Arial"/>
                <a:cs typeface="Arial"/>
              </a:rPr>
              <a:t>), PPP</a:t>
            </a:r>
          </a:p>
          <a:p>
            <a:pPr eaLnBrk="1" hangingPunct="1">
              <a:lnSpc>
                <a:spcPct val="80000"/>
              </a:lnSpc>
              <a:buSzPct val="75000"/>
            </a:pPr>
            <a:r>
              <a:rPr lang="en-US" sz="2400" i="1" dirty="0">
                <a:solidFill>
                  <a:srgbClr val="CC0000"/>
                </a:solidFill>
                <a:latin typeface="Arial"/>
                <a:ea typeface="MS PGothic" charset="0"/>
                <a:cs typeface="Arial"/>
              </a:rPr>
              <a:t>physical:</a:t>
            </a:r>
            <a:r>
              <a:rPr lang="en-US" sz="2400" dirty="0">
                <a:latin typeface="Arial"/>
                <a:ea typeface="MS PGothic" charset="0"/>
                <a:cs typeface="Arial"/>
              </a:rPr>
              <a:t> bits </a:t>
            </a:r>
            <a:r>
              <a:rPr lang="ja-JP" altLang="en-US" sz="2400" dirty="0">
                <a:latin typeface="Arial"/>
                <a:ea typeface="MS PGothic" charset="0"/>
                <a:cs typeface="Arial"/>
              </a:rPr>
              <a:t>“</a:t>
            </a:r>
            <a:r>
              <a:rPr lang="en-US" altLang="ja-JP" sz="2400" dirty="0">
                <a:latin typeface="Arial"/>
                <a:cs typeface="Arial"/>
              </a:rPr>
              <a:t>on the wire</a:t>
            </a:r>
            <a:r>
              <a:rPr lang="ja-JP" altLang="en-US" sz="2400" dirty="0">
                <a:latin typeface="Arial"/>
                <a:ea typeface="MS PGothic" charset="0"/>
                <a:cs typeface="Arial"/>
              </a:rPr>
              <a:t>”</a:t>
            </a:r>
            <a:endParaRPr lang="en-US" altLang="ja-JP" sz="2400" dirty="0">
              <a:latin typeface="Arial"/>
              <a:cs typeface="Arial"/>
            </a:endParaRPr>
          </a:p>
          <a:p>
            <a:pPr eaLnBrk="1" hangingPunct="1">
              <a:lnSpc>
                <a:spcPct val="80000"/>
              </a:lnSpc>
            </a:pPr>
            <a:endParaRPr lang="en-US" sz="2400" dirty="0">
              <a:latin typeface="Arial"/>
              <a:cs typeface="Arial"/>
            </a:endParaRPr>
          </a:p>
        </p:txBody>
      </p:sp>
      <p:sp>
        <p:nvSpPr>
          <p:cNvPr id="38917" name="Rectangle 6"/>
          <p:cNvSpPr>
            <a:spLocks noChangeArrowheads="1"/>
          </p:cNvSpPr>
          <p:nvPr/>
        </p:nvSpPr>
        <p:spPr bwMode="auto">
          <a:xfrm>
            <a:off x="6457950" y="1824038"/>
            <a:ext cx="1892300" cy="3530600"/>
          </a:xfrm>
          <a:prstGeom prst="rect">
            <a:avLst/>
          </a:prstGeom>
          <a:solidFill>
            <a:schemeClr val="bg1"/>
          </a:solidFill>
          <a:ln w="38100">
            <a:solidFill>
              <a:schemeClr val="tx1"/>
            </a:solidFill>
            <a:miter lim="800000"/>
            <a:headEnd/>
            <a:tailEnd/>
          </a:ln>
        </p:spPr>
        <p:txBody>
          <a:bodyPr wrap="none" anchor="ctr"/>
          <a:lstStyle/>
          <a:p>
            <a:endParaRPr lang="en-US"/>
          </a:p>
        </p:txBody>
      </p:sp>
      <p:sp>
        <p:nvSpPr>
          <p:cNvPr id="38918" name="Text Box 7"/>
          <p:cNvSpPr txBox="1">
            <a:spLocks noChangeArrowheads="1"/>
          </p:cNvSpPr>
          <p:nvPr/>
        </p:nvSpPr>
        <p:spPr bwMode="auto">
          <a:xfrm>
            <a:off x="6562725" y="1920875"/>
            <a:ext cx="164465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2400">
                <a:latin typeface="Arial" charset="0"/>
                <a:ea typeface="MS PGothic" charset="0"/>
                <a:cs typeface="MS PGothic" charset="0"/>
              </a:rPr>
              <a:t>application</a:t>
            </a:r>
          </a:p>
          <a:p>
            <a:pPr algn="ctr" eaLnBrk="1" hangingPunct="1"/>
            <a:endParaRPr lang="en-US" sz="2400">
              <a:latin typeface="Arial" charset="0"/>
              <a:ea typeface="MS PGothic" charset="0"/>
              <a:cs typeface="MS PGothic" charset="0"/>
            </a:endParaRPr>
          </a:p>
          <a:p>
            <a:pPr algn="ctr" eaLnBrk="1" hangingPunct="1"/>
            <a:r>
              <a:rPr lang="en-US" sz="2400">
                <a:latin typeface="Arial" charset="0"/>
                <a:ea typeface="MS PGothic" charset="0"/>
                <a:cs typeface="MS PGothic" charset="0"/>
              </a:rPr>
              <a:t>transport</a:t>
            </a:r>
          </a:p>
          <a:p>
            <a:pPr algn="ctr" eaLnBrk="1" hangingPunct="1"/>
            <a:endParaRPr lang="en-US" sz="2400">
              <a:latin typeface="Arial" charset="0"/>
              <a:ea typeface="MS PGothic" charset="0"/>
              <a:cs typeface="MS PGothic" charset="0"/>
            </a:endParaRPr>
          </a:p>
          <a:p>
            <a:pPr algn="ctr" eaLnBrk="1" hangingPunct="1"/>
            <a:r>
              <a:rPr lang="en-US" sz="2400">
                <a:latin typeface="Arial" charset="0"/>
                <a:ea typeface="MS PGothic" charset="0"/>
                <a:cs typeface="MS PGothic" charset="0"/>
              </a:rPr>
              <a:t>network</a:t>
            </a:r>
          </a:p>
          <a:p>
            <a:pPr algn="ctr" eaLnBrk="1" hangingPunct="1"/>
            <a:endParaRPr lang="en-US" sz="2400">
              <a:latin typeface="Arial" charset="0"/>
              <a:ea typeface="MS PGothic" charset="0"/>
              <a:cs typeface="MS PGothic" charset="0"/>
            </a:endParaRPr>
          </a:p>
          <a:p>
            <a:pPr algn="ctr" eaLnBrk="1" hangingPunct="1"/>
            <a:r>
              <a:rPr lang="en-US" sz="2400">
                <a:latin typeface="Arial" charset="0"/>
                <a:ea typeface="MS PGothic" charset="0"/>
                <a:cs typeface="MS PGothic" charset="0"/>
              </a:rPr>
              <a:t>link</a:t>
            </a:r>
          </a:p>
          <a:p>
            <a:pPr algn="ctr" eaLnBrk="1" hangingPunct="1"/>
            <a:endParaRPr lang="en-US" sz="2400">
              <a:latin typeface="Arial" charset="0"/>
              <a:ea typeface="MS PGothic" charset="0"/>
              <a:cs typeface="MS PGothic" charset="0"/>
            </a:endParaRPr>
          </a:p>
          <a:p>
            <a:pPr algn="ctr" eaLnBrk="1" hangingPunct="1"/>
            <a:r>
              <a:rPr lang="en-US" sz="2400">
                <a:latin typeface="Arial" charset="0"/>
                <a:ea typeface="MS PGothic" charset="0"/>
                <a:cs typeface="MS PGothic" charset="0"/>
              </a:rPr>
              <a:t>physical</a:t>
            </a:r>
          </a:p>
        </p:txBody>
      </p:sp>
      <p:sp>
        <p:nvSpPr>
          <p:cNvPr id="38919" name="Line 8"/>
          <p:cNvSpPr>
            <a:spLocks noChangeShapeType="1"/>
          </p:cNvSpPr>
          <p:nvPr/>
        </p:nvSpPr>
        <p:spPr bwMode="auto">
          <a:xfrm>
            <a:off x="6451600" y="251618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0" name="Line 9"/>
          <p:cNvSpPr>
            <a:spLocks noChangeShapeType="1"/>
          </p:cNvSpPr>
          <p:nvPr/>
        </p:nvSpPr>
        <p:spPr bwMode="auto">
          <a:xfrm>
            <a:off x="6451600" y="32210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1" name="Line 10"/>
          <p:cNvSpPr>
            <a:spLocks noChangeShapeType="1"/>
          </p:cNvSpPr>
          <p:nvPr/>
        </p:nvSpPr>
        <p:spPr bwMode="auto">
          <a:xfrm>
            <a:off x="6451600" y="39322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38922" name="Line 11"/>
          <p:cNvSpPr>
            <a:spLocks noChangeShapeType="1"/>
          </p:cNvSpPr>
          <p:nvPr/>
        </p:nvSpPr>
        <p:spPr bwMode="auto">
          <a:xfrm>
            <a:off x="6451600" y="4643438"/>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8783781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6505575" y="1638300"/>
            <a:ext cx="1892300" cy="3530600"/>
          </a:xfrm>
          <a:prstGeom prst="rect">
            <a:avLst/>
          </a:prstGeom>
          <a:solidFill>
            <a:srgbClr val="000099"/>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endParaRPr lang="en-US">
              <a:latin typeface="Times New Roman" charset="0"/>
            </a:endParaRPr>
          </a:p>
        </p:txBody>
      </p:sp>
      <p:sp>
        <p:nvSpPr>
          <p:cNvPr id="40963" name="Rectangle 3"/>
          <p:cNvSpPr>
            <a:spLocks noGrp="1" noChangeArrowheads="1"/>
          </p:cNvSpPr>
          <p:nvPr>
            <p:ph type="title" idx="4294967295"/>
          </p:nvPr>
        </p:nvSpPr>
        <p:spPr>
          <a:xfrm>
            <a:off x="762000" y="0"/>
            <a:ext cx="6503987" cy="1143000"/>
          </a:xfrm>
        </p:spPr>
        <p:txBody>
          <a:bodyPr>
            <a:normAutofit fontScale="90000"/>
          </a:bodyPr>
          <a:lstStyle/>
          <a:p>
            <a:pPr eaLnBrk="1" hangingPunct="1"/>
            <a:r>
              <a:rPr lang="en-US" dirty="0">
                <a:latin typeface="Arial"/>
                <a:ea typeface="MS PGothic" charset="0"/>
                <a:cs typeface="Arial"/>
              </a:rPr>
              <a:t>ISO/OSI reference model</a:t>
            </a:r>
          </a:p>
        </p:txBody>
      </p:sp>
      <p:sp>
        <p:nvSpPr>
          <p:cNvPr id="40964" name="Rectangle 4"/>
          <p:cNvSpPr>
            <a:spLocks noGrp="1" noChangeArrowheads="1"/>
          </p:cNvSpPr>
          <p:nvPr>
            <p:ph type="body" sz="half" idx="4294967295"/>
          </p:nvPr>
        </p:nvSpPr>
        <p:spPr>
          <a:xfrm>
            <a:off x="609600" y="1295400"/>
            <a:ext cx="5154613" cy="4648200"/>
          </a:xfrm>
        </p:spPr>
        <p:txBody>
          <a:bodyPr>
            <a:normAutofit fontScale="92500" lnSpcReduction="10000"/>
          </a:bodyPr>
          <a:lstStyle/>
          <a:p>
            <a:pPr eaLnBrk="1" hangingPunct="1">
              <a:buSzPct val="75000"/>
            </a:pPr>
            <a:r>
              <a:rPr lang="en-US" sz="2800" i="1" dirty="0">
                <a:solidFill>
                  <a:srgbClr val="CC0000"/>
                </a:solidFill>
                <a:latin typeface="Arial"/>
                <a:ea typeface="MS PGothic" charset="0"/>
                <a:cs typeface="Arial"/>
              </a:rPr>
              <a:t>presentation:</a:t>
            </a:r>
            <a:r>
              <a:rPr lang="en-US" sz="2800" dirty="0">
                <a:latin typeface="Arial"/>
                <a:ea typeface="MS PGothic" charset="0"/>
                <a:cs typeface="Arial"/>
              </a:rPr>
              <a:t> allow applications to interpret meaning of data, e.g., encryption, compression, machine-specific conventions</a:t>
            </a:r>
          </a:p>
          <a:p>
            <a:pPr eaLnBrk="1" hangingPunct="1">
              <a:buSzPct val="75000"/>
            </a:pPr>
            <a:r>
              <a:rPr lang="en-US" sz="2800" i="1" dirty="0">
                <a:solidFill>
                  <a:srgbClr val="CC0000"/>
                </a:solidFill>
                <a:latin typeface="Arial"/>
                <a:ea typeface="MS PGothic" charset="0"/>
                <a:cs typeface="Arial"/>
              </a:rPr>
              <a:t>session:</a:t>
            </a:r>
            <a:r>
              <a:rPr lang="en-US" sz="2800" dirty="0">
                <a:latin typeface="Arial"/>
                <a:ea typeface="MS PGothic" charset="0"/>
                <a:cs typeface="Arial"/>
              </a:rPr>
              <a:t> synchronization, </a:t>
            </a:r>
            <a:r>
              <a:rPr lang="en-US" sz="2800" dirty="0" err="1">
                <a:latin typeface="Arial"/>
                <a:ea typeface="MS PGothic" charset="0"/>
                <a:cs typeface="Arial"/>
              </a:rPr>
              <a:t>checkpointing</a:t>
            </a:r>
            <a:r>
              <a:rPr lang="en-US" sz="2800" dirty="0">
                <a:latin typeface="Arial"/>
                <a:ea typeface="MS PGothic" charset="0"/>
                <a:cs typeface="Arial"/>
              </a:rPr>
              <a:t>, recovery of data exchange</a:t>
            </a:r>
          </a:p>
          <a:p>
            <a:pPr eaLnBrk="1" hangingPunct="1">
              <a:buSzPct val="75000"/>
            </a:pPr>
            <a:r>
              <a:rPr lang="en-US" sz="2800" dirty="0">
                <a:latin typeface="Arial"/>
                <a:ea typeface="MS PGothic" charset="0"/>
                <a:cs typeface="Arial"/>
              </a:rPr>
              <a:t>Internet stack </a:t>
            </a:r>
            <a:r>
              <a:rPr lang="ja-JP" altLang="en-US" sz="2800" dirty="0">
                <a:latin typeface="Arial"/>
                <a:ea typeface="MS PGothic" charset="0"/>
                <a:cs typeface="Arial"/>
              </a:rPr>
              <a:t>“</a:t>
            </a:r>
            <a:r>
              <a:rPr lang="en-US" altLang="ja-JP" sz="2800" dirty="0">
                <a:latin typeface="Arial"/>
                <a:cs typeface="Arial"/>
              </a:rPr>
              <a:t>missing</a:t>
            </a:r>
            <a:r>
              <a:rPr lang="ja-JP" altLang="en-US" sz="2800" dirty="0">
                <a:latin typeface="Arial"/>
                <a:ea typeface="MS PGothic" charset="0"/>
                <a:cs typeface="Arial"/>
              </a:rPr>
              <a:t>”</a:t>
            </a:r>
            <a:r>
              <a:rPr lang="en-US" altLang="ja-JP" sz="2800" dirty="0">
                <a:latin typeface="Arial"/>
                <a:cs typeface="Arial"/>
              </a:rPr>
              <a:t> these layers!</a:t>
            </a:r>
          </a:p>
          <a:p>
            <a:pPr lvl="1" eaLnBrk="1" hangingPunct="1"/>
            <a:r>
              <a:rPr lang="en-US" sz="2400" dirty="0">
                <a:latin typeface="Arial"/>
                <a:cs typeface="Arial"/>
              </a:rPr>
              <a:t>these services, </a:t>
            </a:r>
            <a:r>
              <a:rPr lang="en-US" sz="2400" i="1" dirty="0">
                <a:latin typeface="Arial"/>
                <a:cs typeface="Arial"/>
              </a:rPr>
              <a:t>if needed,</a:t>
            </a:r>
            <a:r>
              <a:rPr lang="en-US" sz="2400" dirty="0">
                <a:latin typeface="Arial"/>
                <a:cs typeface="Arial"/>
              </a:rPr>
              <a:t> must be implemented in application</a:t>
            </a:r>
          </a:p>
          <a:p>
            <a:pPr lvl="1" eaLnBrk="1" hangingPunct="1"/>
            <a:r>
              <a:rPr lang="en-US" sz="2400" dirty="0">
                <a:latin typeface="Arial"/>
                <a:cs typeface="Arial"/>
              </a:rPr>
              <a:t>needed?</a:t>
            </a:r>
          </a:p>
        </p:txBody>
      </p:sp>
      <p:sp>
        <p:nvSpPr>
          <p:cNvPr id="40965" name="Rectangle 6"/>
          <p:cNvSpPr>
            <a:spLocks noChangeArrowheads="1"/>
          </p:cNvSpPr>
          <p:nvPr/>
        </p:nvSpPr>
        <p:spPr bwMode="auto">
          <a:xfrm>
            <a:off x="6391275" y="1774825"/>
            <a:ext cx="1892300" cy="3586163"/>
          </a:xfrm>
          <a:prstGeom prst="rect">
            <a:avLst/>
          </a:prstGeom>
          <a:solidFill>
            <a:schemeClr val="bg1"/>
          </a:solidFill>
          <a:ln w="38100">
            <a:solidFill>
              <a:schemeClr val="tx1"/>
            </a:solidFill>
            <a:miter lim="800000"/>
            <a:headEnd/>
            <a:tailEnd/>
          </a:ln>
        </p:spPr>
        <p:txBody>
          <a:bodyPr wrap="none" anchor="ctr"/>
          <a:lstStyle/>
          <a:p>
            <a:endParaRPr lang="en-US">
              <a:latin typeface="Times New Roman" charset="0"/>
            </a:endParaRPr>
          </a:p>
        </p:txBody>
      </p:sp>
      <p:sp>
        <p:nvSpPr>
          <p:cNvPr id="40966" name="Text Box 7"/>
          <p:cNvSpPr txBox="1">
            <a:spLocks noChangeArrowheads="1"/>
          </p:cNvSpPr>
          <p:nvPr/>
        </p:nvSpPr>
        <p:spPr bwMode="auto">
          <a:xfrm>
            <a:off x="6348413" y="1946275"/>
            <a:ext cx="1982787" cy="341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70000"/>
              </a:lnSpc>
            </a:pPr>
            <a:r>
              <a:rPr lang="en-US" sz="2400">
                <a:latin typeface="Arial" charset="0"/>
                <a:ea typeface="MS PGothic" charset="0"/>
                <a:cs typeface="MS PGothic" charset="0"/>
              </a:rPr>
              <a:t>application</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presentation</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session</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transport</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network</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link</a:t>
            </a:r>
          </a:p>
          <a:p>
            <a:pPr algn="ctr" eaLnBrk="1" hangingPunct="1">
              <a:lnSpc>
                <a:spcPct val="70000"/>
              </a:lnSpc>
            </a:pPr>
            <a:endParaRPr lang="en-US" sz="2400">
              <a:latin typeface="Arial" charset="0"/>
              <a:ea typeface="MS PGothic" charset="0"/>
              <a:cs typeface="MS PGothic" charset="0"/>
            </a:endParaRPr>
          </a:p>
          <a:p>
            <a:pPr algn="ctr" eaLnBrk="1" hangingPunct="1">
              <a:lnSpc>
                <a:spcPct val="70000"/>
              </a:lnSpc>
            </a:pPr>
            <a:r>
              <a:rPr lang="en-US" sz="2400">
                <a:latin typeface="Arial" charset="0"/>
                <a:ea typeface="MS PGothic" charset="0"/>
                <a:cs typeface="MS PGothic" charset="0"/>
              </a:rPr>
              <a:t>physical</a:t>
            </a:r>
          </a:p>
        </p:txBody>
      </p:sp>
      <p:sp>
        <p:nvSpPr>
          <p:cNvPr id="40967" name="Line 8"/>
          <p:cNvSpPr>
            <a:spLocks noChangeShapeType="1"/>
          </p:cNvSpPr>
          <p:nvPr/>
        </p:nvSpPr>
        <p:spPr bwMode="auto">
          <a:xfrm>
            <a:off x="6370638" y="2366963"/>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8" name="Line 9"/>
          <p:cNvSpPr>
            <a:spLocks noChangeShapeType="1"/>
          </p:cNvSpPr>
          <p:nvPr/>
        </p:nvSpPr>
        <p:spPr bwMode="auto">
          <a:xfrm>
            <a:off x="6384925" y="33432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69" name="Line 10"/>
          <p:cNvSpPr>
            <a:spLocks noChangeShapeType="1"/>
          </p:cNvSpPr>
          <p:nvPr/>
        </p:nvSpPr>
        <p:spPr bwMode="auto">
          <a:xfrm>
            <a:off x="6384925" y="3883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0" name="Line 11"/>
          <p:cNvSpPr>
            <a:spLocks noChangeShapeType="1"/>
          </p:cNvSpPr>
          <p:nvPr/>
        </p:nvSpPr>
        <p:spPr bwMode="auto">
          <a:xfrm>
            <a:off x="6386513" y="48990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1" name="Line 12"/>
          <p:cNvSpPr>
            <a:spLocks noChangeShapeType="1"/>
          </p:cNvSpPr>
          <p:nvPr/>
        </p:nvSpPr>
        <p:spPr bwMode="auto">
          <a:xfrm>
            <a:off x="6370638" y="441642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0972" name="Line 13"/>
          <p:cNvSpPr>
            <a:spLocks noChangeShapeType="1"/>
          </p:cNvSpPr>
          <p:nvPr/>
        </p:nvSpPr>
        <p:spPr bwMode="auto">
          <a:xfrm>
            <a:off x="6369050" y="2886075"/>
            <a:ext cx="188595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901666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normAutofit fontScale="90000"/>
          </a:bodyPr>
          <a:lstStyle/>
          <a:p>
            <a:pPr eaLnBrk="1" hangingPunct="1"/>
            <a:r>
              <a:rPr lang="en-US">
                <a:latin typeface="Arial" charset="0"/>
              </a:rPr>
              <a:t>Internet Architecture</a:t>
            </a:r>
            <a:endParaRPr lang="en-GB">
              <a:latin typeface="Arial" charset="0"/>
            </a:endParaRPr>
          </a:p>
        </p:txBody>
      </p:sp>
      <p:sp>
        <p:nvSpPr>
          <p:cNvPr id="43011" name="Text Box 8"/>
          <p:cNvSpPr txBox="1">
            <a:spLocks noChangeArrowheads="1"/>
          </p:cNvSpPr>
          <p:nvPr/>
        </p:nvSpPr>
        <p:spPr bwMode="auto">
          <a:xfrm>
            <a:off x="3119438" y="4857750"/>
            <a:ext cx="2844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None/>
            </a:pPr>
            <a:r>
              <a:rPr lang="en-US" sz="2000">
                <a:solidFill>
                  <a:srgbClr val="003399"/>
                </a:solidFill>
                <a:latin typeface="Arial" charset="0"/>
              </a:rPr>
              <a:t>Internet Protocol Graph</a:t>
            </a:r>
            <a:endParaRPr lang="en-GB" sz="2000">
              <a:solidFill>
                <a:srgbClr val="003399"/>
              </a:solidFill>
              <a:latin typeface="Arial" charset="0"/>
            </a:endParaRPr>
          </a:p>
        </p:txBody>
      </p:sp>
      <p:pic>
        <p:nvPicPr>
          <p:cNvPr id="43013" name="Picture 6" descr="f01-14-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544638"/>
            <a:ext cx="4175125"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2341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a:off x="533400" y="228600"/>
            <a:ext cx="8281987" cy="708025"/>
          </a:xfrm>
        </p:spPr>
        <p:txBody>
          <a:bodyPr>
            <a:normAutofit fontScale="90000"/>
          </a:bodyPr>
          <a:lstStyle/>
          <a:p>
            <a:pPr eaLnBrk="1" hangingPunct="1"/>
            <a:r>
              <a:rPr lang="en-US" dirty="0">
                <a:latin typeface="Arial" charset="0"/>
              </a:rPr>
              <a:t>Internet Architecture</a:t>
            </a:r>
            <a:endParaRPr lang="en-AU" dirty="0">
              <a:latin typeface="Arial" charset="0"/>
            </a:endParaRPr>
          </a:p>
        </p:txBody>
      </p:sp>
      <p:sp>
        <p:nvSpPr>
          <p:cNvPr id="44034" name="Rectangle 3"/>
          <p:cNvSpPr>
            <a:spLocks noGrp="1" noChangeArrowheads="1"/>
          </p:cNvSpPr>
          <p:nvPr>
            <p:ph type="body" idx="1"/>
          </p:nvPr>
        </p:nvSpPr>
        <p:spPr/>
        <p:txBody>
          <a:bodyPr/>
          <a:lstStyle/>
          <a:p>
            <a:pPr eaLnBrk="1" hangingPunct="1"/>
            <a:r>
              <a:rPr lang="en-US" sz="2400" dirty="0">
                <a:latin typeface="Arial" charset="0"/>
              </a:rPr>
              <a:t>Defined by IETF</a:t>
            </a:r>
          </a:p>
          <a:p>
            <a:pPr eaLnBrk="1" hangingPunct="1"/>
            <a:r>
              <a:rPr lang="en-US" sz="2400" dirty="0">
                <a:latin typeface="Arial" charset="0"/>
              </a:rPr>
              <a:t>Three main features</a:t>
            </a:r>
          </a:p>
          <a:p>
            <a:pPr lvl="1" eaLnBrk="1" hangingPunct="1"/>
            <a:r>
              <a:rPr lang="en-US" sz="2000" dirty="0">
                <a:latin typeface="Arial" charset="0"/>
              </a:rPr>
              <a:t>Does </a:t>
            </a:r>
            <a:r>
              <a:rPr lang="en-US" sz="2000" i="1" dirty="0">
                <a:latin typeface="Arial" charset="0"/>
              </a:rPr>
              <a:t>not imply strict layering</a:t>
            </a:r>
            <a:r>
              <a:rPr lang="en-US" sz="2000" dirty="0">
                <a:latin typeface="Arial" charset="0"/>
              </a:rPr>
              <a:t>. The application is free to bypass the defined transport layers and to directly use IP or other underlying networks</a:t>
            </a:r>
          </a:p>
          <a:p>
            <a:pPr lvl="1" eaLnBrk="1" hangingPunct="1"/>
            <a:r>
              <a:rPr lang="en-US" sz="2000" dirty="0">
                <a:latin typeface="Arial" charset="0"/>
              </a:rPr>
              <a:t>An </a:t>
            </a:r>
            <a:r>
              <a:rPr lang="en-US" sz="2000" i="1" dirty="0">
                <a:latin typeface="Arial" charset="0"/>
              </a:rPr>
              <a:t>hour-glass </a:t>
            </a:r>
            <a:r>
              <a:rPr lang="en-US" sz="2000" i="1" dirty="0" smtClean="0">
                <a:latin typeface="Arial" charset="0"/>
              </a:rPr>
              <a:t>shape</a:t>
            </a:r>
            <a:r>
              <a:rPr lang="en-US" sz="2000" dirty="0" smtClean="0">
                <a:latin typeface="Arial" charset="0"/>
              </a:rPr>
              <a:t>, </a:t>
            </a:r>
            <a:r>
              <a:rPr lang="en-US" sz="2000" i="1" dirty="0" smtClean="0">
                <a:latin typeface="Arial" charset="0"/>
              </a:rPr>
              <a:t>IP</a:t>
            </a:r>
            <a:r>
              <a:rPr lang="en-US" sz="2000" dirty="0" smtClean="0">
                <a:latin typeface="Arial" charset="0"/>
              </a:rPr>
              <a:t> </a:t>
            </a:r>
            <a:r>
              <a:rPr lang="en-US" sz="2000" dirty="0">
                <a:latin typeface="Arial" charset="0"/>
              </a:rPr>
              <a:t>serves as the focal point for the architecture</a:t>
            </a:r>
          </a:p>
          <a:p>
            <a:pPr lvl="1" eaLnBrk="1" hangingPunct="1"/>
            <a:r>
              <a:rPr lang="en-US" sz="2000" dirty="0">
                <a:latin typeface="Arial" charset="0"/>
              </a:rPr>
              <a:t>In order for a new protocol to be officially included in the architecture, there needs to be both a protocol specification and at least one (and preferably two) representative implementations of the specification</a:t>
            </a:r>
          </a:p>
          <a:p>
            <a:pPr lvl="1" eaLnBrk="1" hangingPunct="1"/>
            <a:endParaRPr lang="en-US" sz="2000" dirty="0">
              <a:latin typeface="Arial" charset="0"/>
            </a:endParaRPr>
          </a:p>
        </p:txBody>
      </p:sp>
    </p:spTree>
    <p:extLst>
      <p:ext uri="{BB962C8B-B14F-4D97-AF65-F5344CB8AC3E}">
        <p14:creationId xmlns:p14="http://schemas.microsoft.com/office/powerpoint/2010/main" val="3384269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03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403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03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Freeform 99"/>
          <p:cNvSpPr>
            <a:spLocks/>
          </p:cNvSpPr>
          <p:nvPr/>
        </p:nvSpPr>
        <p:spPr bwMode="auto">
          <a:xfrm>
            <a:off x="6978650" y="4156075"/>
            <a:ext cx="655638" cy="1135063"/>
          </a:xfrm>
          <a:custGeom>
            <a:avLst/>
            <a:gdLst>
              <a:gd name="T0" fmla="*/ 2147483647 w 413"/>
              <a:gd name="T1" fmla="*/ 2147483647 h 715"/>
              <a:gd name="T2" fmla="*/ 2147483647 w 413"/>
              <a:gd name="T3" fmla="*/ 0 h 715"/>
              <a:gd name="T4" fmla="*/ 0 w 413"/>
              <a:gd name="T5" fmla="*/ 2147483647 h 715"/>
              <a:gd name="T6" fmla="*/ 2147483647 w 413"/>
              <a:gd name="T7" fmla="*/ 2147483647 h 715"/>
              <a:gd name="T8" fmla="*/ 2147483647 w 413"/>
              <a:gd name="T9" fmla="*/ 2147483647 h 715"/>
              <a:gd name="T10" fmla="*/ 0 60000 65536"/>
              <a:gd name="T11" fmla="*/ 0 60000 65536"/>
              <a:gd name="T12" fmla="*/ 0 60000 65536"/>
              <a:gd name="T13" fmla="*/ 0 60000 65536"/>
              <a:gd name="T14" fmla="*/ 0 60000 65536"/>
              <a:gd name="T15" fmla="*/ 0 w 413"/>
              <a:gd name="T16" fmla="*/ 0 h 715"/>
              <a:gd name="T17" fmla="*/ 413 w 413"/>
              <a:gd name="T18" fmla="*/ 715 h 715"/>
            </a:gdLst>
            <a:ahLst/>
            <a:cxnLst>
              <a:cxn ang="T10">
                <a:pos x="T0" y="T1"/>
              </a:cxn>
              <a:cxn ang="T11">
                <a:pos x="T2" y="T3"/>
              </a:cxn>
              <a:cxn ang="T12">
                <a:pos x="T4" y="T5"/>
              </a:cxn>
              <a:cxn ang="T13">
                <a:pos x="T6" y="T7"/>
              </a:cxn>
              <a:cxn ang="T14">
                <a:pos x="T8" y="T9"/>
              </a:cxn>
            </a:cxnLst>
            <a:rect l="T15" t="T16" r="T17" b="T18"/>
            <a:pathLst>
              <a:path w="413" h="715">
                <a:moveTo>
                  <a:pt x="413" y="570"/>
                </a:moveTo>
                <a:lnTo>
                  <a:pt x="9" y="0"/>
                </a:lnTo>
                <a:lnTo>
                  <a:pt x="0" y="604"/>
                </a:lnTo>
                <a:lnTo>
                  <a:pt x="397" y="715"/>
                </a:lnTo>
                <a:lnTo>
                  <a:pt x="413" y="570"/>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83" name="Freeform 3"/>
          <p:cNvSpPr>
            <a:spLocks/>
          </p:cNvSpPr>
          <p:nvPr/>
        </p:nvSpPr>
        <p:spPr bwMode="auto">
          <a:xfrm>
            <a:off x="7129463" y="2246313"/>
            <a:ext cx="638175" cy="852487"/>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46084" name="Group 180"/>
          <p:cNvGrpSpPr>
            <a:grpSpLocks/>
          </p:cNvGrpSpPr>
          <p:nvPr/>
        </p:nvGrpSpPr>
        <p:grpSpPr bwMode="auto">
          <a:xfrm>
            <a:off x="7329488" y="2754313"/>
            <a:ext cx="1052512" cy="355600"/>
            <a:chOff x="4410" y="1365"/>
            <a:chExt cx="663" cy="224"/>
          </a:xfrm>
        </p:grpSpPr>
        <p:sp>
          <p:nvSpPr>
            <p:cNvPr id="46218" name="Rectangle 181"/>
            <p:cNvSpPr>
              <a:spLocks noChangeArrowheads="1"/>
            </p:cNvSpPr>
            <p:nvPr/>
          </p:nvSpPr>
          <p:spPr bwMode="auto">
            <a:xfrm>
              <a:off x="4410" y="1500"/>
              <a:ext cx="495" cy="87"/>
            </a:xfrm>
            <a:prstGeom prst="rect">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46219" name="AutoShape 182"/>
            <p:cNvSpPr>
              <a:spLocks noChangeArrowheads="1"/>
            </p:cNvSpPr>
            <p:nvPr/>
          </p:nvSpPr>
          <p:spPr bwMode="auto">
            <a:xfrm>
              <a:off x="4410" y="1368"/>
              <a:ext cx="663" cy="135"/>
            </a:xfrm>
            <a:prstGeom prst="parallelogram">
              <a:avLst>
                <a:gd name="adj" fmla="val 122778"/>
              </a:avLst>
            </a:prstGeom>
            <a:gradFill rotWithShape="1">
              <a:gsLst>
                <a:gs pos="0">
                  <a:srgbClr val="009999"/>
                </a:gs>
                <a:gs pos="100000">
                  <a:srgbClr val="FFFFFF"/>
                </a:gs>
              </a:gsLst>
              <a:lin ang="0" scaled="1"/>
            </a:gradFill>
            <a:ln w="9525">
              <a:solidFill>
                <a:srgbClr val="000000"/>
              </a:solidFill>
              <a:miter lim="800000"/>
              <a:headEnd/>
              <a:tailEnd/>
            </a:ln>
          </p:spPr>
          <p:txBody>
            <a:bodyPr wrap="none" anchor="ctr"/>
            <a:lstStyle/>
            <a:p>
              <a:endParaRPr lang="en-US"/>
            </a:p>
          </p:txBody>
        </p:sp>
        <p:sp>
          <p:nvSpPr>
            <p:cNvPr id="46220" name="Freeform 183"/>
            <p:cNvSpPr>
              <a:spLocks/>
            </p:cNvSpPr>
            <p:nvPr/>
          </p:nvSpPr>
          <p:spPr bwMode="auto">
            <a:xfrm>
              <a:off x="4904" y="1365"/>
              <a:ext cx="169" cy="224"/>
            </a:xfrm>
            <a:custGeom>
              <a:avLst/>
              <a:gdLst>
                <a:gd name="T0" fmla="*/ 0 w 169"/>
                <a:gd name="T1" fmla="*/ 138 h 224"/>
                <a:gd name="T2" fmla="*/ 0 w 169"/>
                <a:gd name="T3" fmla="*/ 224 h 224"/>
                <a:gd name="T4" fmla="*/ 169 w 169"/>
                <a:gd name="T5" fmla="*/ 77 h 224"/>
                <a:gd name="T6" fmla="*/ 169 w 169"/>
                <a:gd name="T7" fmla="*/ 0 h 224"/>
                <a:gd name="T8" fmla="*/ 0 w 169"/>
                <a:gd name="T9" fmla="*/ 138 h 224"/>
                <a:gd name="T10" fmla="*/ 0 60000 65536"/>
                <a:gd name="T11" fmla="*/ 0 60000 65536"/>
                <a:gd name="T12" fmla="*/ 0 60000 65536"/>
                <a:gd name="T13" fmla="*/ 0 60000 65536"/>
                <a:gd name="T14" fmla="*/ 0 60000 65536"/>
                <a:gd name="T15" fmla="*/ 0 w 169"/>
                <a:gd name="T16" fmla="*/ 0 h 224"/>
                <a:gd name="T17" fmla="*/ 169 w 169"/>
                <a:gd name="T18" fmla="*/ 224 h 224"/>
              </a:gdLst>
              <a:ahLst/>
              <a:cxnLst>
                <a:cxn ang="T10">
                  <a:pos x="T0" y="T1"/>
                </a:cxn>
                <a:cxn ang="T11">
                  <a:pos x="T2" y="T3"/>
                </a:cxn>
                <a:cxn ang="T12">
                  <a:pos x="T4" y="T5"/>
                </a:cxn>
                <a:cxn ang="T13">
                  <a:pos x="T6" y="T7"/>
                </a:cxn>
                <a:cxn ang="T14">
                  <a:pos x="T8" y="T9"/>
                </a:cxn>
              </a:cxnLst>
              <a:rect l="T15" t="T16" r="T17" b="T18"/>
              <a:pathLst>
                <a:path w="169" h="224">
                  <a:moveTo>
                    <a:pt x="0" y="138"/>
                  </a:moveTo>
                  <a:lnTo>
                    <a:pt x="0" y="224"/>
                  </a:lnTo>
                  <a:lnTo>
                    <a:pt x="169" y="77"/>
                  </a:lnTo>
                  <a:lnTo>
                    <a:pt x="169" y="0"/>
                  </a:lnTo>
                  <a:lnTo>
                    <a:pt x="0" y="138"/>
                  </a:lnTo>
                  <a:close/>
                </a:path>
              </a:pathLst>
            </a:custGeom>
            <a:solidFill>
              <a:srgbClr val="BBE0E3"/>
            </a:solidFill>
            <a:ln w="6350" cmpd="sng">
              <a:solidFill>
                <a:srgbClr val="000000"/>
              </a:solidFill>
              <a:round/>
              <a:headEnd/>
              <a:tailEnd/>
            </a:ln>
          </p:spPr>
          <p:txBody>
            <a:bodyPr/>
            <a:lstStyle/>
            <a:p>
              <a:endParaRPr lang="en-US"/>
            </a:p>
          </p:txBody>
        </p:sp>
        <p:sp>
          <p:nvSpPr>
            <p:cNvPr id="46221" name="Freeform 184"/>
            <p:cNvSpPr>
              <a:spLocks/>
            </p:cNvSpPr>
            <p:nvPr/>
          </p:nvSpPr>
          <p:spPr bwMode="auto">
            <a:xfrm>
              <a:off x="4475" y="1395"/>
              <a:ext cx="506" cy="80"/>
            </a:xfrm>
            <a:custGeom>
              <a:avLst/>
              <a:gdLst>
                <a:gd name="T0" fmla="*/ 0 w 280"/>
                <a:gd name="T1" fmla="*/ 2904 h 63"/>
                <a:gd name="T2" fmla="*/ 480586 w 280"/>
                <a:gd name="T3" fmla="*/ 2825 h 63"/>
                <a:gd name="T4" fmla="*/ 2836278 w 280"/>
                <a:gd name="T5" fmla="*/ 0 h 63"/>
                <a:gd name="T6" fmla="*/ 3621120 w 280"/>
                <a:gd name="T7" fmla="*/ 0 h 63"/>
                <a:gd name="T8" fmla="*/ 0 60000 65536"/>
                <a:gd name="T9" fmla="*/ 0 60000 65536"/>
                <a:gd name="T10" fmla="*/ 0 60000 65536"/>
                <a:gd name="T11" fmla="*/ 0 60000 65536"/>
                <a:gd name="T12" fmla="*/ 0 w 280"/>
                <a:gd name="T13" fmla="*/ 0 h 63"/>
                <a:gd name="T14" fmla="*/ 280 w 280"/>
                <a:gd name="T15" fmla="*/ 63 h 63"/>
              </a:gdLst>
              <a:ahLst/>
              <a:cxnLst>
                <a:cxn ang="T8">
                  <a:pos x="T0" y="T1"/>
                </a:cxn>
                <a:cxn ang="T9">
                  <a:pos x="T2" y="T3"/>
                </a:cxn>
                <a:cxn ang="T10">
                  <a:pos x="T4" y="T5"/>
                </a:cxn>
                <a:cxn ang="T11">
                  <a:pos x="T6" y="T7"/>
                </a:cxn>
              </a:cxnLst>
              <a:rect l="T12" t="T13" r="T14" b="T15"/>
              <a:pathLst>
                <a:path w="280" h="63">
                  <a:moveTo>
                    <a:pt x="0" y="63"/>
                  </a:moveTo>
                  <a:lnTo>
                    <a:pt x="37" y="62"/>
                  </a:lnTo>
                  <a:lnTo>
                    <a:pt x="219" y="0"/>
                  </a:lnTo>
                  <a:lnTo>
                    <a:pt x="280" y="0"/>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sp>
          <p:nvSpPr>
            <p:cNvPr id="46222" name="Freeform 185"/>
            <p:cNvSpPr>
              <a:spLocks/>
            </p:cNvSpPr>
            <p:nvPr/>
          </p:nvSpPr>
          <p:spPr bwMode="auto">
            <a:xfrm>
              <a:off x="4593" y="1391"/>
              <a:ext cx="293" cy="93"/>
            </a:xfrm>
            <a:custGeom>
              <a:avLst/>
              <a:gdLst>
                <a:gd name="T0" fmla="*/ 0 w 293"/>
                <a:gd name="T1" fmla="*/ 0 h 93"/>
                <a:gd name="T2" fmla="*/ 67 w 293"/>
                <a:gd name="T3" fmla="*/ 1 h 93"/>
                <a:gd name="T4" fmla="*/ 195 w 293"/>
                <a:gd name="T5" fmla="*/ 93 h 93"/>
                <a:gd name="T6" fmla="*/ 293 w 293"/>
                <a:gd name="T7" fmla="*/ 93 h 93"/>
                <a:gd name="T8" fmla="*/ 0 60000 65536"/>
                <a:gd name="T9" fmla="*/ 0 60000 65536"/>
                <a:gd name="T10" fmla="*/ 0 60000 65536"/>
                <a:gd name="T11" fmla="*/ 0 60000 65536"/>
                <a:gd name="T12" fmla="*/ 0 w 293"/>
                <a:gd name="T13" fmla="*/ 0 h 93"/>
                <a:gd name="T14" fmla="*/ 293 w 293"/>
                <a:gd name="T15" fmla="*/ 93 h 93"/>
              </a:gdLst>
              <a:ahLst/>
              <a:cxnLst>
                <a:cxn ang="T8">
                  <a:pos x="T0" y="T1"/>
                </a:cxn>
                <a:cxn ang="T9">
                  <a:pos x="T2" y="T3"/>
                </a:cxn>
                <a:cxn ang="T10">
                  <a:pos x="T4" y="T5"/>
                </a:cxn>
                <a:cxn ang="T11">
                  <a:pos x="T6" y="T7"/>
                </a:cxn>
              </a:cxnLst>
              <a:rect l="T12" t="T13" r="T14" b="T15"/>
              <a:pathLst>
                <a:path w="293" h="93">
                  <a:moveTo>
                    <a:pt x="0" y="0"/>
                  </a:moveTo>
                  <a:lnTo>
                    <a:pt x="67" y="1"/>
                  </a:lnTo>
                  <a:lnTo>
                    <a:pt x="195" y="93"/>
                  </a:lnTo>
                  <a:lnTo>
                    <a:pt x="293" y="93"/>
                  </a:lnTo>
                </a:path>
              </a:pathLst>
            </a:custGeom>
            <a:noFill/>
            <a:ln w="19050" cap="flat" cmpd="sng">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p>
          </p:txBody>
        </p:sp>
      </p:grpSp>
      <p:grpSp>
        <p:nvGrpSpPr>
          <p:cNvPr id="46085" name="Group 170"/>
          <p:cNvGrpSpPr>
            <a:grpSpLocks/>
          </p:cNvGrpSpPr>
          <p:nvPr/>
        </p:nvGrpSpPr>
        <p:grpSpPr bwMode="auto">
          <a:xfrm>
            <a:off x="7392988" y="5013325"/>
            <a:ext cx="881062" cy="422275"/>
            <a:chOff x="2356" y="1300"/>
            <a:chExt cx="555" cy="194"/>
          </a:xfrm>
        </p:grpSpPr>
        <p:sp>
          <p:nvSpPr>
            <p:cNvPr id="46210" name="Oval 407"/>
            <p:cNvSpPr>
              <a:spLocks noChangeArrowheads="1"/>
            </p:cNvSpPr>
            <p:nvPr/>
          </p:nvSpPr>
          <p:spPr bwMode="auto">
            <a:xfrm>
              <a:off x="2357" y="1385"/>
              <a:ext cx="551" cy="109"/>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sp>
          <p:nvSpPr>
            <p:cNvPr id="46211" name="Rectangle 410"/>
            <p:cNvSpPr>
              <a:spLocks noChangeArrowheads="1"/>
            </p:cNvSpPr>
            <p:nvPr/>
          </p:nvSpPr>
          <p:spPr bwMode="auto">
            <a:xfrm>
              <a:off x="2357" y="1374"/>
              <a:ext cx="554" cy="66"/>
            </a:xfrm>
            <a:prstGeom prst="rect">
              <a:avLst/>
            </a:prstGeom>
            <a:gradFill rotWithShape="1">
              <a:gsLst>
                <a:gs pos="0">
                  <a:srgbClr val="009999"/>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46212" name="Oval 411"/>
            <p:cNvSpPr>
              <a:spLocks noChangeArrowheads="1"/>
            </p:cNvSpPr>
            <p:nvPr/>
          </p:nvSpPr>
          <p:spPr bwMode="auto">
            <a:xfrm>
              <a:off x="2356" y="1300"/>
              <a:ext cx="551" cy="127"/>
            </a:xfrm>
            <a:prstGeom prst="ellipse">
              <a:avLst/>
            </a:prstGeom>
            <a:gradFill rotWithShape="1">
              <a:gsLst>
                <a:gs pos="0">
                  <a:srgbClr val="009999"/>
                </a:gs>
                <a:gs pos="100000">
                  <a:srgbClr val="FFFFFF"/>
                </a:gs>
              </a:gsLst>
              <a:lin ang="0" scaled="1"/>
            </a:gradFill>
            <a:ln w="9525">
              <a:solidFill>
                <a:srgbClr val="000000"/>
              </a:solidFill>
              <a:round/>
              <a:headEnd/>
              <a:tailEnd/>
            </a:ln>
          </p:spPr>
          <p:txBody>
            <a:bodyPr wrap="none" anchor="ctr"/>
            <a:lstStyle/>
            <a:p>
              <a:endParaRPr lang="en-US">
                <a:latin typeface="Times New Roman" charset="0"/>
              </a:endParaRPr>
            </a:p>
          </p:txBody>
        </p:sp>
        <p:grpSp>
          <p:nvGrpSpPr>
            <p:cNvPr id="46213" name="Group 174"/>
            <p:cNvGrpSpPr>
              <a:grpSpLocks/>
            </p:cNvGrpSpPr>
            <p:nvPr/>
          </p:nvGrpSpPr>
          <p:grpSpPr bwMode="auto">
            <a:xfrm>
              <a:off x="2468" y="1332"/>
              <a:ext cx="310" cy="60"/>
              <a:chOff x="2468" y="1332"/>
              <a:chExt cx="310" cy="60"/>
            </a:xfrm>
          </p:grpSpPr>
          <p:sp>
            <p:nvSpPr>
              <p:cNvPr id="46216" name="Freeform 175"/>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17" name="Freeform 176"/>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214" name="Line 177"/>
            <p:cNvSpPr>
              <a:spLocks noChangeShapeType="1"/>
            </p:cNvSpPr>
            <p:nvPr/>
          </p:nvSpPr>
          <p:spPr bwMode="auto">
            <a:xfrm>
              <a:off x="2357" y="1361"/>
              <a:ext cx="0" cy="8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15" name="Line 178"/>
            <p:cNvSpPr>
              <a:spLocks noChangeShapeType="1"/>
            </p:cNvSpPr>
            <p:nvPr/>
          </p:nvSpPr>
          <p:spPr bwMode="auto">
            <a:xfrm>
              <a:off x="2907" y="1363"/>
              <a:ext cx="0" cy="8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086" name="Freeform 2"/>
          <p:cNvSpPr>
            <a:spLocks/>
          </p:cNvSpPr>
          <p:nvPr/>
        </p:nvSpPr>
        <p:spPr bwMode="auto">
          <a:xfrm>
            <a:off x="3817938" y="1447800"/>
            <a:ext cx="4048125" cy="3833813"/>
          </a:xfrm>
          <a:custGeom>
            <a:avLst/>
            <a:gdLst>
              <a:gd name="T0" fmla="*/ 2147483647 w 2550"/>
              <a:gd name="T1" fmla="*/ 0 h 2415"/>
              <a:gd name="T2" fmla="*/ 2147483647 w 2550"/>
              <a:gd name="T3" fmla="*/ 0 h 2415"/>
              <a:gd name="T4" fmla="*/ 2147483647 w 2550"/>
              <a:gd name="T5" fmla="*/ 2147483647 h 2415"/>
              <a:gd name="T6" fmla="*/ 0 w 2550"/>
              <a:gd name="T7" fmla="*/ 2147483647 h 2415"/>
              <a:gd name="T8" fmla="*/ 0 60000 65536"/>
              <a:gd name="T9" fmla="*/ 0 60000 65536"/>
              <a:gd name="T10" fmla="*/ 0 60000 65536"/>
              <a:gd name="T11" fmla="*/ 0 60000 65536"/>
              <a:gd name="T12" fmla="*/ 0 w 2550"/>
              <a:gd name="T13" fmla="*/ 0 h 2415"/>
              <a:gd name="T14" fmla="*/ 2550 w 2550"/>
              <a:gd name="T15" fmla="*/ 2415 h 2415"/>
            </a:gdLst>
            <a:ahLst/>
            <a:cxnLst>
              <a:cxn ang="T8">
                <a:pos x="T0" y="T1"/>
              </a:cxn>
              <a:cxn ang="T9">
                <a:pos x="T2" y="T3"/>
              </a:cxn>
              <a:cxn ang="T10">
                <a:pos x="T4" y="T5"/>
              </a:cxn>
              <a:cxn ang="T11">
                <a:pos x="T6" y="T7"/>
              </a:cxn>
            </a:cxnLst>
            <a:rect l="T12" t="T13" r="T14" b="T15"/>
            <a:pathLst>
              <a:path w="2550" h="2415">
                <a:moveTo>
                  <a:pt x="592" y="0"/>
                </a:moveTo>
                <a:lnTo>
                  <a:pt x="2544" y="0"/>
                </a:lnTo>
                <a:lnTo>
                  <a:pt x="2550" y="2415"/>
                </a:lnTo>
                <a:lnTo>
                  <a:pt x="0" y="2415"/>
                </a:lnTo>
              </a:path>
            </a:pathLst>
          </a:cu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87" name="Text Box 8"/>
          <p:cNvSpPr txBox="1">
            <a:spLocks noChangeArrowheads="1"/>
          </p:cNvSpPr>
          <p:nvPr/>
        </p:nvSpPr>
        <p:spPr bwMode="auto">
          <a:xfrm>
            <a:off x="2716213" y="223838"/>
            <a:ext cx="11001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i="1">
                <a:solidFill>
                  <a:srgbClr val="000099"/>
                </a:solidFill>
                <a:latin typeface="Arial" charset="0"/>
                <a:ea typeface="MS PGothic" charset="0"/>
                <a:cs typeface="MS PGothic" charset="0"/>
              </a:rPr>
              <a:t>source</a:t>
            </a:r>
          </a:p>
        </p:txBody>
      </p:sp>
      <p:sp>
        <p:nvSpPr>
          <p:cNvPr id="46088" name="Freeform 10"/>
          <p:cNvSpPr>
            <a:spLocks/>
          </p:cNvSpPr>
          <p:nvPr/>
        </p:nvSpPr>
        <p:spPr bwMode="auto">
          <a:xfrm>
            <a:off x="3868738" y="650875"/>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089" name="Rectangle 23"/>
          <p:cNvSpPr>
            <a:spLocks noChangeArrowheads="1"/>
          </p:cNvSpPr>
          <p:nvPr/>
        </p:nvSpPr>
        <p:spPr bwMode="auto">
          <a:xfrm>
            <a:off x="2644775" y="6604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6090" name="Rectangle 24"/>
          <p:cNvSpPr>
            <a:spLocks noChangeArrowheads="1"/>
          </p:cNvSpPr>
          <p:nvPr/>
        </p:nvSpPr>
        <p:spPr bwMode="auto">
          <a:xfrm>
            <a:off x="2597150" y="731838"/>
            <a:ext cx="1273175" cy="15367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46091" name="Line 25"/>
          <p:cNvSpPr>
            <a:spLocks noChangeShapeType="1"/>
          </p:cNvSpPr>
          <p:nvPr/>
        </p:nvSpPr>
        <p:spPr bwMode="auto">
          <a:xfrm>
            <a:off x="2597150" y="10493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2" name="Text Box 26"/>
          <p:cNvSpPr txBox="1">
            <a:spLocks noChangeArrowheads="1"/>
          </p:cNvSpPr>
          <p:nvPr/>
        </p:nvSpPr>
        <p:spPr bwMode="auto">
          <a:xfrm>
            <a:off x="2554288" y="6985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110000"/>
              </a:lnSpc>
            </a:pPr>
            <a:r>
              <a:rPr lang="en-US" sz="1800">
                <a:latin typeface="Arial" charset="0"/>
                <a:ea typeface="MS PGothic" charset="0"/>
                <a:cs typeface="MS PGothic" charset="0"/>
              </a:rPr>
              <a:t>application</a:t>
            </a:r>
          </a:p>
          <a:p>
            <a:pPr algn="ctr" eaLnBrk="1" hangingPunct="1">
              <a:lnSpc>
                <a:spcPct val="110000"/>
              </a:lnSpc>
            </a:pPr>
            <a:r>
              <a:rPr lang="en-US" sz="1800">
                <a:latin typeface="Arial" charset="0"/>
                <a:ea typeface="MS PGothic" charset="0"/>
                <a:cs typeface="MS PGothic" charset="0"/>
              </a:rPr>
              <a:t>transport</a:t>
            </a:r>
          </a:p>
          <a:p>
            <a:pPr algn="ctr" eaLnBrk="1" hangingPunct="1">
              <a:lnSpc>
                <a:spcPct val="110000"/>
              </a:lnSpc>
            </a:pPr>
            <a:r>
              <a:rPr lang="en-US" sz="1800">
                <a:latin typeface="Arial" charset="0"/>
                <a:ea typeface="MS PGothic" charset="0"/>
                <a:cs typeface="MS PGothic" charset="0"/>
              </a:rPr>
              <a:t>network</a:t>
            </a:r>
          </a:p>
          <a:p>
            <a:pPr algn="ctr" eaLnBrk="1" hangingPunct="1">
              <a:lnSpc>
                <a:spcPct val="110000"/>
              </a:lnSpc>
            </a:pPr>
            <a:r>
              <a:rPr lang="en-US" sz="1800">
                <a:latin typeface="Arial" charset="0"/>
                <a:ea typeface="MS PGothic" charset="0"/>
                <a:cs typeface="MS PGothic" charset="0"/>
              </a:rPr>
              <a:t>link</a:t>
            </a:r>
          </a:p>
          <a:p>
            <a:pPr algn="ctr" eaLnBrk="1" hangingPunct="1">
              <a:lnSpc>
                <a:spcPct val="110000"/>
              </a:lnSpc>
            </a:pPr>
            <a:r>
              <a:rPr lang="en-US" sz="1800">
                <a:latin typeface="Arial" charset="0"/>
                <a:ea typeface="MS PGothic" charset="0"/>
                <a:cs typeface="MS PGothic" charset="0"/>
              </a:rPr>
              <a:t>physical</a:t>
            </a:r>
          </a:p>
        </p:txBody>
      </p:sp>
      <p:sp>
        <p:nvSpPr>
          <p:cNvPr id="46093" name="Line 27"/>
          <p:cNvSpPr>
            <a:spLocks noChangeShapeType="1"/>
          </p:cNvSpPr>
          <p:nvPr/>
        </p:nvSpPr>
        <p:spPr bwMode="auto">
          <a:xfrm>
            <a:off x="2605088" y="13700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4" name="Line 28"/>
          <p:cNvSpPr>
            <a:spLocks noChangeShapeType="1"/>
          </p:cNvSpPr>
          <p:nvPr/>
        </p:nvSpPr>
        <p:spPr bwMode="auto">
          <a:xfrm>
            <a:off x="2609850" y="16510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095" name="Line 29"/>
          <p:cNvSpPr>
            <a:spLocks noChangeShapeType="1"/>
          </p:cNvSpPr>
          <p:nvPr/>
        </p:nvSpPr>
        <p:spPr bwMode="auto">
          <a:xfrm>
            <a:off x="2609850" y="19272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 name="Group 39"/>
          <p:cNvGrpSpPr>
            <a:grpSpLocks/>
          </p:cNvGrpSpPr>
          <p:nvPr/>
        </p:nvGrpSpPr>
        <p:grpSpPr bwMode="auto">
          <a:xfrm>
            <a:off x="1219200" y="1368425"/>
            <a:ext cx="1208088" cy="303213"/>
            <a:chOff x="501" y="1990"/>
            <a:chExt cx="761" cy="191"/>
          </a:xfrm>
        </p:grpSpPr>
        <p:sp>
          <p:nvSpPr>
            <p:cNvPr id="46204" name="Rectangle 40"/>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205" name="Rectangle 41"/>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206" name="Rectangle 42"/>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207" name="Rectangle 43"/>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208" name="Line 44"/>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9" name="Line 45"/>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12645" name="Text Box 5"/>
          <p:cNvSpPr txBox="1">
            <a:spLocks noChangeArrowheads="1"/>
          </p:cNvSpPr>
          <p:nvPr/>
        </p:nvSpPr>
        <p:spPr bwMode="auto">
          <a:xfrm>
            <a:off x="395288" y="996950"/>
            <a:ext cx="9636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CC0000"/>
                </a:solidFill>
                <a:latin typeface="Arial" charset="0"/>
                <a:ea typeface="MS PGothic" charset="0"/>
                <a:cs typeface="MS PGothic" charset="0"/>
              </a:rPr>
              <a:t>segment</a:t>
            </a:r>
          </a:p>
        </p:txBody>
      </p:sp>
      <p:grpSp>
        <p:nvGrpSpPr>
          <p:cNvPr id="6" name="Group 178"/>
          <p:cNvGrpSpPr>
            <a:grpSpLocks/>
          </p:cNvGrpSpPr>
          <p:nvPr/>
        </p:nvGrpSpPr>
        <p:grpSpPr bwMode="auto">
          <a:xfrm>
            <a:off x="1533525" y="1033463"/>
            <a:ext cx="301625" cy="292100"/>
            <a:chOff x="1962" y="2058"/>
            <a:chExt cx="190" cy="184"/>
          </a:xfrm>
        </p:grpSpPr>
        <p:sp>
          <p:nvSpPr>
            <p:cNvPr id="46202" name="Rectangle 47"/>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203" name="Rectangle 48"/>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grpSp>
      <p:sp>
        <p:nvSpPr>
          <p:cNvPr id="112644" name="Text Box 4"/>
          <p:cNvSpPr txBox="1">
            <a:spLocks noChangeArrowheads="1"/>
          </p:cNvSpPr>
          <p:nvPr/>
        </p:nvSpPr>
        <p:spPr bwMode="auto">
          <a:xfrm>
            <a:off x="195263" y="1336675"/>
            <a:ext cx="10429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CC0000"/>
                </a:solidFill>
                <a:latin typeface="Arial" charset="0"/>
                <a:ea typeface="MS PGothic" charset="0"/>
                <a:cs typeface="MS PGothic" charset="0"/>
              </a:rPr>
              <a:t>datagram</a:t>
            </a:r>
          </a:p>
        </p:txBody>
      </p:sp>
      <p:sp>
        <p:nvSpPr>
          <p:cNvPr id="46100" name="Text Box 54"/>
          <p:cNvSpPr txBox="1">
            <a:spLocks noChangeArrowheads="1"/>
          </p:cNvSpPr>
          <p:nvPr/>
        </p:nvSpPr>
        <p:spPr bwMode="auto">
          <a:xfrm>
            <a:off x="1547813" y="4157663"/>
            <a:ext cx="1412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000" i="1">
                <a:solidFill>
                  <a:srgbClr val="000099"/>
                </a:solidFill>
                <a:latin typeface="Arial" charset="0"/>
                <a:ea typeface="MS PGothic" charset="0"/>
                <a:cs typeface="MS PGothic" charset="0"/>
              </a:rPr>
              <a:t>destination</a:t>
            </a:r>
          </a:p>
        </p:txBody>
      </p:sp>
      <p:sp>
        <p:nvSpPr>
          <p:cNvPr id="46101" name="Freeform 56"/>
          <p:cNvSpPr>
            <a:spLocks/>
          </p:cNvSpPr>
          <p:nvPr/>
        </p:nvSpPr>
        <p:spPr bwMode="auto">
          <a:xfrm>
            <a:off x="2979738" y="4540250"/>
            <a:ext cx="360362" cy="1577975"/>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6102" name="Rectangle 57"/>
          <p:cNvSpPr>
            <a:spLocks noChangeArrowheads="1"/>
          </p:cNvSpPr>
          <p:nvPr/>
        </p:nvSpPr>
        <p:spPr bwMode="auto">
          <a:xfrm>
            <a:off x="1755775" y="4546600"/>
            <a:ext cx="1296988" cy="1546225"/>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6103" name="Rectangle 58"/>
          <p:cNvSpPr>
            <a:spLocks noChangeArrowheads="1"/>
          </p:cNvSpPr>
          <p:nvPr/>
        </p:nvSpPr>
        <p:spPr bwMode="auto">
          <a:xfrm>
            <a:off x="1708150" y="4618038"/>
            <a:ext cx="1273175" cy="1536700"/>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46104" name="Line 59"/>
          <p:cNvSpPr>
            <a:spLocks noChangeShapeType="1"/>
          </p:cNvSpPr>
          <p:nvPr/>
        </p:nvSpPr>
        <p:spPr bwMode="auto">
          <a:xfrm>
            <a:off x="1708150" y="4935538"/>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5" name="Text Box 60"/>
          <p:cNvSpPr txBox="1">
            <a:spLocks noChangeArrowheads="1"/>
          </p:cNvSpPr>
          <p:nvPr/>
        </p:nvSpPr>
        <p:spPr bwMode="auto">
          <a:xfrm>
            <a:off x="1665288" y="4584700"/>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110000"/>
              </a:lnSpc>
            </a:pPr>
            <a:r>
              <a:rPr lang="en-US" sz="1800">
                <a:latin typeface="Arial" charset="0"/>
                <a:ea typeface="MS PGothic" charset="0"/>
                <a:cs typeface="MS PGothic" charset="0"/>
              </a:rPr>
              <a:t>application</a:t>
            </a:r>
          </a:p>
          <a:p>
            <a:pPr algn="ctr" eaLnBrk="1" hangingPunct="1">
              <a:lnSpc>
                <a:spcPct val="110000"/>
              </a:lnSpc>
            </a:pPr>
            <a:r>
              <a:rPr lang="en-US" sz="1800">
                <a:latin typeface="Arial" charset="0"/>
                <a:ea typeface="MS PGothic" charset="0"/>
                <a:cs typeface="MS PGothic" charset="0"/>
              </a:rPr>
              <a:t>transport</a:t>
            </a:r>
          </a:p>
          <a:p>
            <a:pPr algn="ctr" eaLnBrk="1" hangingPunct="1">
              <a:lnSpc>
                <a:spcPct val="110000"/>
              </a:lnSpc>
            </a:pPr>
            <a:r>
              <a:rPr lang="en-US" sz="1800">
                <a:latin typeface="Arial" charset="0"/>
                <a:ea typeface="MS PGothic" charset="0"/>
                <a:cs typeface="MS PGothic" charset="0"/>
              </a:rPr>
              <a:t>network</a:t>
            </a:r>
          </a:p>
          <a:p>
            <a:pPr algn="ctr" eaLnBrk="1" hangingPunct="1">
              <a:lnSpc>
                <a:spcPct val="110000"/>
              </a:lnSpc>
            </a:pPr>
            <a:r>
              <a:rPr lang="en-US" sz="1800">
                <a:latin typeface="Arial" charset="0"/>
                <a:ea typeface="MS PGothic" charset="0"/>
                <a:cs typeface="MS PGothic" charset="0"/>
              </a:rPr>
              <a:t>link</a:t>
            </a:r>
          </a:p>
          <a:p>
            <a:pPr algn="ctr" eaLnBrk="1" hangingPunct="1">
              <a:lnSpc>
                <a:spcPct val="110000"/>
              </a:lnSpc>
            </a:pPr>
            <a:r>
              <a:rPr lang="en-US" sz="1800">
                <a:latin typeface="Arial" charset="0"/>
                <a:ea typeface="MS PGothic" charset="0"/>
                <a:cs typeface="MS PGothic" charset="0"/>
              </a:rPr>
              <a:t>physical</a:t>
            </a:r>
          </a:p>
        </p:txBody>
      </p:sp>
      <p:sp>
        <p:nvSpPr>
          <p:cNvPr id="46106" name="Line 61"/>
          <p:cNvSpPr>
            <a:spLocks noChangeShapeType="1"/>
          </p:cNvSpPr>
          <p:nvPr/>
        </p:nvSpPr>
        <p:spPr bwMode="auto">
          <a:xfrm>
            <a:off x="1716088" y="5256213"/>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7" name="Line 62"/>
          <p:cNvSpPr>
            <a:spLocks noChangeShapeType="1"/>
          </p:cNvSpPr>
          <p:nvPr/>
        </p:nvSpPr>
        <p:spPr bwMode="auto">
          <a:xfrm>
            <a:off x="1720850" y="5537200"/>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08" name="Line 63"/>
          <p:cNvSpPr>
            <a:spLocks noChangeShapeType="1"/>
          </p:cNvSpPr>
          <p:nvPr/>
        </p:nvSpPr>
        <p:spPr bwMode="auto">
          <a:xfrm>
            <a:off x="1720850" y="5813425"/>
            <a:ext cx="1263650" cy="31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46109" name="Group 64"/>
          <p:cNvGrpSpPr>
            <a:grpSpLocks/>
          </p:cNvGrpSpPr>
          <p:nvPr/>
        </p:nvGrpSpPr>
        <p:grpSpPr bwMode="auto">
          <a:xfrm>
            <a:off x="152400" y="5527675"/>
            <a:ext cx="1479550" cy="303213"/>
            <a:chOff x="332" y="2224"/>
            <a:chExt cx="932" cy="191"/>
          </a:xfrm>
        </p:grpSpPr>
        <p:sp>
          <p:nvSpPr>
            <p:cNvPr id="46194" name="Rectangle 65"/>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95" name="Rectangle 66"/>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96" name="Rectangle 67"/>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97" name="Rectangle 68"/>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46198" name="Rectangle 69"/>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99" name="Line 70"/>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0" name="Line 71"/>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201" name="Line 72"/>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10" name="Group 73"/>
          <p:cNvGrpSpPr>
            <a:grpSpLocks/>
          </p:cNvGrpSpPr>
          <p:nvPr/>
        </p:nvGrpSpPr>
        <p:grpSpPr bwMode="auto">
          <a:xfrm>
            <a:off x="420688" y="5229225"/>
            <a:ext cx="1208087" cy="303213"/>
            <a:chOff x="501" y="1990"/>
            <a:chExt cx="761" cy="191"/>
          </a:xfrm>
        </p:grpSpPr>
        <p:sp>
          <p:nvSpPr>
            <p:cNvPr id="46188" name="Rectangle 74"/>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89" name="Rectangle 75"/>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90" name="Rectangle 76"/>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91" name="Rectangle 77"/>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92" name="Line 78"/>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93" name="Line 79"/>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11" name="Group 80"/>
          <p:cNvGrpSpPr>
            <a:grpSpLocks/>
          </p:cNvGrpSpPr>
          <p:nvPr/>
        </p:nvGrpSpPr>
        <p:grpSpPr bwMode="auto">
          <a:xfrm>
            <a:off x="723900" y="4921250"/>
            <a:ext cx="890588" cy="303213"/>
            <a:chOff x="645" y="1734"/>
            <a:chExt cx="561" cy="191"/>
          </a:xfrm>
        </p:grpSpPr>
        <p:sp>
          <p:nvSpPr>
            <p:cNvPr id="46184" name="Rectangle 81"/>
            <p:cNvSpPr>
              <a:spLocks noChangeArrowheads="1"/>
            </p:cNvSpPr>
            <p:nvPr/>
          </p:nvSpPr>
          <p:spPr bwMode="auto">
            <a:xfrm>
              <a:off x="645" y="1751"/>
              <a:ext cx="4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85" name="Rectangle 82"/>
            <p:cNvSpPr>
              <a:spLocks noChangeArrowheads="1"/>
            </p:cNvSpPr>
            <p:nvPr/>
          </p:nvSpPr>
          <p:spPr bwMode="auto">
            <a:xfrm>
              <a:off x="648" y="173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86" name="Rectangle 83"/>
            <p:cNvSpPr>
              <a:spLocks noChangeArrowheads="1"/>
            </p:cNvSpPr>
            <p:nvPr/>
          </p:nvSpPr>
          <p:spPr bwMode="auto">
            <a:xfrm>
              <a:off x="778" y="173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87" name="Line 84"/>
            <p:cNvSpPr>
              <a:spLocks noChangeShapeType="1"/>
            </p:cNvSpPr>
            <p:nvPr/>
          </p:nvSpPr>
          <p:spPr bwMode="auto">
            <a:xfrm>
              <a:off x="824" y="175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12" name="Group 85"/>
          <p:cNvGrpSpPr>
            <a:grpSpLocks/>
          </p:cNvGrpSpPr>
          <p:nvPr/>
        </p:nvGrpSpPr>
        <p:grpSpPr bwMode="auto">
          <a:xfrm>
            <a:off x="930275" y="4610100"/>
            <a:ext cx="679450" cy="301625"/>
            <a:chOff x="780" y="1553"/>
            <a:chExt cx="428" cy="190"/>
          </a:xfrm>
        </p:grpSpPr>
        <p:sp>
          <p:nvSpPr>
            <p:cNvPr id="46182" name="Rectangle 8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83" name="Rectangle 8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nvGrpSpPr>
          <p:cNvPr id="46113" name="Group 88"/>
          <p:cNvGrpSpPr>
            <a:grpSpLocks/>
          </p:cNvGrpSpPr>
          <p:nvPr/>
        </p:nvGrpSpPr>
        <p:grpSpPr bwMode="auto">
          <a:xfrm>
            <a:off x="5654675" y="4164013"/>
            <a:ext cx="1387475" cy="1035050"/>
            <a:chOff x="3601" y="168"/>
            <a:chExt cx="874" cy="652"/>
          </a:xfrm>
        </p:grpSpPr>
        <p:sp>
          <p:nvSpPr>
            <p:cNvPr id="46177" name="Rectangle 89"/>
            <p:cNvSpPr>
              <a:spLocks noChangeArrowheads="1"/>
            </p:cNvSpPr>
            <p:nvPr/>
          </p:nvSpPr>
          <p:spPr bwMode="auto">
            <a:xfrm>
              <a:off x="3658" y="168"/>
              <a:ext cx="817" cy="59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6178" name="Rectangle 90"/>
            <p:cNvSpPr>
              <a:spLocks noChangeArrowheads="1"/>
            </p:cNvSpPr>
            <p:nvPr/>
          </p:nvSpPr>
          <p:spPr bwMode="auto">
            <a:xfrm>
              <a:off x="3628" y="213"/>
              <a:ext cx="802" cy="596"/>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46179" name="Line 91"/>
            <p:cNvSpPr>
              <a:spLocks noChangeShapeType="1"/>
            </p:cNvSpPr>
            <p:nvPr/>
          </p:nvSpPr>
          <p:spPr bwMode="auto">
            <a:xfrm>
              <a:off x="3628" y="413"/>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80" name="Text Box 92"/>
            <p:cNvSpPr txBox="1">
              <a:spLocks noChangeArrowheads="1"/>
            </p:cNvSpPr>
            <p:nvPr/>
          </p:nvSpPr>
          <p:spPr bwMode="auto">
            <a:xfrm>
              <a:off x="3601"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110000"/>
                </a:lnSpc>
              </a:pPr>
              <a:r>
                <a:rPr lang="en-US" sz="1800">
                  <a:latin typeface="Arial" charset="0"/>
                  <a:ea typeface="MS PGothic" charset="0"/>
                  <a:cs typeface="MS PGothic" charset="0"/>
                </a:rPr>
                <a:t>network</a:t>
              </a:r>
            </a:p>
            <a:p>
              <a:pPr algn="ctr" eaLnBrk="1" hangingPunct="1">
                <a:lnSpc>
                  <a:spcPct val="110000"/>
                </a:lnSpc>
              </a:pPr>
              <a:r>
                <a:rPr lang="en-US" sz="1800">
                  <a:latin typeface="Arial" charset="0"/>
                  <a:ea typeface="MS PGothic" charset="0"/>
                  <a:cs typeface="MS PGothic" charset="0"/>
                </a:rPr>
                <a:t>link</a:t>
              </a:r>
            </a:p>
            <a:p>
              <a:pPr algn="ctr" eaLnBrk="1" hangingPunct="1">
                <a:lnSpc>
                  <a:spcPct val="110000"/>
                </a:lnSpc>
              </a:pPr>
              <a:r>
                <a:rPr lang="en-US" sz="1800">
                  <a:latin typeface="Arial" charset="0"/>
                  <a:ea typeface="MS PGothic" charset="0"/>
                  <a:cs typeface="MS PGothic" charset="0"/>
                </a:rPr>
                <a:t>physical</a:t>
              </a:r>
            </a:p>
          </p:txBody>
        </p:sp>
        <p:sp>
          <p:nvSpPr>
            <p:cNvPr id="46181" name="Line 93"/>
            <p:cNvSpPr>
              <a:spLocks noChangeShapeType="1"/>
            </p:cNvSpPr>
            <p:nvPr/>
          </p:nvSpPr>
          <p:spPr bwMode="auto">
            <a:xfrm>
              <a:off x="3633" y="615"/>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6114" name="Group 94"/>
          <p:cNvGrpSpPr>
            <a:grpSpLocks/>
          </p:cNvGrpSpPr>
          <p:nvPr/>
        </p:nvGrpSpPr>
        <p:grpSpPr bwMode="auto">
          <a:xfrm>
            <a:off x="5821363" y="2271713"/>
            <a:ext cx="1387475" cy="733425"/>
            <a:chOff x="4696" y="597"/>
            <a:chExt cx="874" cy="462"/>
          </a:xfrm>
        </p:grpSpPr>
        <p:sp>
          <p:nvSpPr>
            <p:cNvPr id="46173" name="Rectangle 95"/>
            <p:cNvSpPr>
              <a:spLocks noChangeArrowheads="1"/>
            </p:cNvSpPr>
            <p:nvPr/>
          </p:nvSpPr>
          <p:spPr bwMode="auto">
            <a:xfrm>
              <a:off x="4753" y="597"/>
              <a:ext cx="817" cy="416"/>
            </a:xfrm>
            <a:prstGeom prst="rect">
              <a:avLst/>
            </a:prstGeom>
            <a:solidFill>
              <a:srgbClr val="0000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46174" name="Rectangle 96"/>
            <p:cNvSpPr>
              <a:spLocks noChangeArrowheads="1"/>
            </p:cNvSpPr>
            <p:nvPr/>
          </p:nvSpPr>
          <p:spPr bwMode="auto">
            <a:xfrm>
              <a:off x="4723" y="642"/>
              <a:ext cx="802" cy="413"/>
            </a:xfrm>
            <a:prstGeom prst="rect">
              <a:avLst/>
            </a:prstGeom>
            <a:solidFill>
              <a:schemeClr val="bg1"/>
            </a:solidFill>
            <a:ln w="28575">
              <a:solidFill>
                <a:schemeClr val="tx1"/>
              </a:solidFill>
              <a:miter lim="800000"/>
              <a:headEnd/>
              <a:tailEnd/>
            </a:ln>
          </p:spPr>
          <p:txBody>
            <a:bodyPr wrap="none" anchor="ctr"/>
            <a:lstStyle/>
            <a:p>
              <a:endParaRPr lang="en-US"/>
            </a:p>
          </p:txBody>
        </p:sp>
        <p:sp>
          <p:nvSpPr>
            <p:cNvPr id="46175" name="Line 97"/>
            <p:cNvSpPr>
              <a:spLocks noChangeShapeType="1"/>
            </p:cNvSpPr>
            <p:nvPr/>
          </p:nvSpPr>
          <p:spPr bwMode="auto">
            <a:xfrm>
              <a:off x="4723" y="842"/>
              <a:ext cx="796"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6176" name="Text Box 98"/>
            <p:cNvSpPr txBox="1">
              <a:spLocks noChangeArrowheads="1"/>
            </p:cNvSpPr>
            <p:nvPr/>
          </p:nvSpPr>
          <p:spPr bwMode="auto">
            <a:xfrm>
              <a:off x="4696" y="621"/>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110000"/>
                </a:lnSpc>
              </a:pPr>
              <a:r>
                <a:rPr lang="en-US" sz="1800">
                  <a:latin typeface="Arial" charset="0"/>
                  <a:ea typeface="MS PGothic" charset="0"/>
                  <a:cs typeface="MS PGothic" charset="0"/>
                </a:rPr>
                <a:t>link</a:t>
              </a:r>
            </a:p>
            <a:p>
              <a:pPr algn="ctr" eaLnBrk="1" hangingPunct="1">
                <a:lnSpc>
                  <a:spcPct val="110000"/>
                </a:lnSpc>
              </a:pPr>
              <a:r>
                <a:rPr lang="en-US" sz="1800">
                  <a:latin typeface="Arial" charset="0"/>
                  <a:ea typeface="MS PGothic" charset="0"/>
                  <a:cs typeface="MS PGothic" charset="0"/>
                </a:rPr>
                <a:t>physical</a:t>
              </a:r>
            </a:p>
          </p:txBody>
        </p:sp>
      </p:grpSp>
      <p:sp>
        <p:nvSpPr>
          <p:cNvPr id="46115" name="Freeform 114"/>
          <p:cNvSpPr>
            <a:spLocks/>
          </p:cNvSpPr>
          <p:nvPr/>
        </p:nvSpPr>
        <p:spPr bwMode="auto">
          <a:xfrm>
            <a:off x="1828800" y="533400"/>
            <a:ext cx="5264150" cy="5494338"/>
          </a:xfrm>
          <a:custGeom>
            <a:avLst/>
            <a:gdLst>
              <a:gd name="T0" fmla="*/ 2147483647 w 3316"/>
              <a:gd name="T1" fmla="*/ 0 h 3461"/>
              <a:gd name="T2" fmla="*/ 2147483647 w 3316"/>
              <a:gd name="T3" fmla="*/ 2147483647 h 3461"/>
              <a:gd name="T4" fmla="*/ 2147483647 w 3316"/>
              <a:gd name="T5" fmla="*/ 2147483647 h 3461"/>
              <a:gd name="T6" fmla="*/ 2147483647 w 3316"/>
              <a:gd name="T7" fmla="*/ 2147483647 h 3461"/>
              <a:gd name="T8" fmla="*/ 2147483647 w 3316"/>
              <a:gd name="T9" fmla="*/ 2147483647 h 3461"/>
              <a:gd name="T10" fmla="*/ 2147483647 w 3316"/>
              <a:gd name="T11" fmla="*/ 2147483647 h 3461"/>
              <a:gd name="T12" fmla="*/ 2147483647 w 3316"/>
              <a:gd name="T13" fmla="*/ 2147483647 h 3461"/>
              <a:gd name="T14" fmla="*/ 2147483647 w 3316"/>
              <a:gd name="T15" fmla="*/ 2147483647 h 3461"/>
              <a:gd name="T16" fmla="*/ 2147483647 w 3316"/>
              <a:gd name="T17" fmla="*/ 2147483647 h 3461"/>
              <a:gd name="T18" fmla="*/ 2147483647 w 3316"/>
              <a:gd name="T19" fmla="*/ 2147483647 h 3461"/>
              <a:gd name="T20" fmla="*/ 2147483647 w 3316"/>
              <a:gd name="T21" fmla="*/ 2147483647 h 3461"/>
              <a:gd name="T22" fmla="*/ 0 w 3316"/>
              <a:gd name="T23" fmla="*/ 2147483647 h 3461"/>
              <a:gd name="T24" fmla="*/ 0 w 3316"/>
              <a:gd name="T25" fmla="*/ 2147483647 h 346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16"/>
              <a:gd name="T40" fmla="*/ 0 h 3461"/>
              <a:gd name="T41" fmla="*/ 3316 w 3316"/>
              <a:gd name="T42" fmla="*/ 3461 h 346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16" h="3461">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a:solidFill>
              <a:srgbClr val="CC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6116" name="Group 115"/>
          <p:cNvGrpSpPr>
            <a:grpSpLocks/>
          </p:cNvGrpSpPr>
          <p:nvPr/>
        </p:nvGrpSpPr>
        <p:grpSpPr bwMode="auto">
          <a:xfrm>
            <a:off x="4238625" y="4546600"/>
            <a:ext cx="1479550" cy="303213"/>
            <a:chOff x="332" y="2224"/>
            <a:chExt cx="932" cy="191"/>
          </a:xfrm>
        </p:grpSpPr>
        <p:sp>
          <p:nvSpPr>
            <p:cNvPr id="46165" name="Rectangle 116"/>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66" name="Rectangle 117"/>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67" name="Rectangle 118"/>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68" name="Rectangle 119"/>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46169" name="Rectangle 120"/>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70" name="Line 121"/>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1" name="Line 122"/>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72" name="Line 123"/>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6117" name="Group 124"/>
          <p:cNvGrpSpPr>
            <a:grpSpLocks/>
          </p:cNvGrpSpPr>
          <p:nvPr/>
        </p:nvGrpSpPr>
        <p:grpSpPr bwMode="auto">
          <a:xfrm>
            <a:off x="4497388" y="4240213"/>
            <a:ext cx="1208087" cy="303212"/>
            <a:chOff x="501" y="1990"/>
            <a:chExt cx="761" cy="191"/>
          </a:xfrm>
        </p:grpSpPr>
        <p:sp>
          <p:nvSpPr>
            <p:cNvPr id="46159" name="Rectangle 125"/>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60" name="Rectangle 126"/>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61" name="Rectangle 127"/>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62" name="Rectangle 128"/>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63" name="Line 129"/>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64" name="Line 130"/>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 name="Group 140"/>
          <p:cNvGrpSpPr>
            <a:grpSpLocks/>
          </p:cNvGrpSpPr>
          <p:nvPr/>
        </p:nvGrpSpPr>
        <p:grpSpPr bwMode="auto">
          <a:xfrm>
            <a:off x="7269163" y="4606925"/>
            <a:ext cx="1208087" cy="303213"/>
            <a:chOff x="501" y="1990"/>
            <a:chExt cx="761" cy="191"/>
          </a:xfrm>
        </p:grpSpPr>
        <p:sp>
          <p:nvSpPr>
            <p:cNvPr id="46153" name="Rectangle 141"/>
            <p:cNvSpPr>
              <a:spLocks noChangeArrowheads="1"/>
            </p:cNvSpPr>
            <p:nvPr/>
          </p:nvSpPr>
          <p:spPr bwMode="auto">
            <a:xfrm>
              <a:off x="501" y="2007"/>
              <a:ext cx="68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54" name="Rectangle 142"/>
            <p:cNvSpPr>
              <a:spLocks noChangeArrowheads="1"/>
            </p:cNvSpPr>
            <p:nvPr/>
          </p:nvSpPr>
          <p:spPr bwMode="auto">
            <a:xfrm>
              <a:off x="704"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55" name="Rectangle 143"/>
            <p:cNvSpPr>
              <a:spLocks noChangeArrowheads="1"/>
            </p:cNvSpPr>
            <p:nvPr/>
          </p:nvSpPr>
          <p:spPr bwMode="auto">
            <a:xfrm>
              <a:off x="518" y="1990"/>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56" name="Rectangle 144"/>
            <p:cNvSpPr>
              <a:spLocks noChangeArrowheads="1"/>
            </p:cNvSpPr>
            <p:nvPr/>
          </p:nvSpPr>
          <p:spPr bwMode="auto">
            <a:xfrm>
              <a:off x="834" y="1991"/>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57" name="Line 145"/>
            <p:cNvSpPr>
              <a:spLocks noChangeShapeType="1"/>
            </p:cNvSpPr>
            <p:nvPr/>
          </p:nvSpPr>
          <p:spPr bwMode="auto">
            <a:xfrm>
              <a:off x="688" y="2013"/>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8" name="Line 146"/>
            <p:cNvSpPr>
              <a:spLocks noChangeShapeType="1"/>
            </p:cNvSpPr>
            <p:nvPr/>
          </p:nvSpPr>
          <p:spPr bwMode="auto">
            <a:xfrm>
              <a:off x="880" y="2010"/>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6" name="Group 156"/>
          <p:cNvGrpSpPr>
            <a:grpSpLocks/>
          </p:cNvGrpSpPr>
          <p:nvPr/>
        </p:nvGrpSpPr>
        <p:grpSpPr bwMode="auto">
          <a:xfrm>
            <a:off x="938213" y="1665288"/>
            <a:ext cx="1479550" cy="303212"/>
            <a:chOff x="332" y="2224"/>
            <a:chExt cx="932" cy="191"/>
          </a:xfrm>
        </p:grpSpPr>
        <p:sp>
          <p:nvSpPr>
            <p:cNvPr id="46145" name="Rectangle 157"/>
            <p:cNvSpPr>
              <a:spLocks noChangeArrowheads="1"/>
            </p:cNvSpPr>
            <p:nvPr/>
          </p:nvSpPr>
          <p:spPr bwMode="auto">
            <a:xfrm>
              <a:off x="345" y="2241"/>
              <a:ext cx="840"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6" name="Rectangle 158"/>
            <p:cNvSpPr>
              <a:spLocks noChangeArrowheads="1"/>
            </p:cNvSpPr>
            <p:nvPr/>
          </p:nvSpPr>
          <p:spPr bwMode="auto">
            <a:xfrm>
              <a:off x="706"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sp>
          <p:nvSpPr>
            <p:cNvPr id="46147" name="Rectangle 159"/>
            <p:cNvSpPr>
              <a:spLocks noChangeArrowheads="1"/>
            </p:cNvSpPr>
            <p:nvPr/>
          </p:nvSpPr>
          <p:spPr bwMode="auto">
            <a:xfrm>
              <a:off x="520"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sp>
          <p:nvSpPr>
            <p:cNvPr id="46148" name="Rectangle 160"/>
            <p:cNvSpPr>
              <a:spLocks noChangeArrowheads="1"/>
            </p:cNvSpPr>
            <p:nvPr/>
          </p:nvSpPr>
          <p:spPr bwMode="auto">
            <a:xfrm>
              <a:off x="332" y="2224"/>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l</a:t>
              </a:r>
            </a:p>
          </p:txBody>
        </p:sp>
        <p:sp>
          <p:nvSpPr>
            <p:cNvPr id="46149" name="Rectangle 161"/>
            <p:cNvSpPr>
              <a:spLocks noChangeArrowheads="1"/>
            </p:cNvSpPr>
            <p:nvPr/>
          </p:nvSpPr>
          <p:spPr bwMode="auto">
            <a:xfrm>
              <a:off x="836" y="2225"/>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sp>
          <p:nvSpPr>
            <p:cNvPr id="46150" name="Line 162"/>
            <p:cNvSpPr>
              <a:spLocks noChangeShapeType="1"/>
            </p:cNvSpPr>
            <p:nvPr/>
          </p:nvSpPr>
          <p:spPr bwMode="auto">
            <a:xfrm>
              <a:off x="510" y="2241"/>
              <a:ext cx="0" cy="1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1" name="Line 163"/>
            <p:cNvSpPr>
              <a:spLocks noChangeShapeType="1"/>
            </p:cNvSpPr>
            <p:nvPr/>
          </p:nvSpPr>
          <p:spPr bwMode="auto">
            <a:xfrm>
              <a:off x="690" y="2247"/>
              <a:ext cx="0" cy="15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152" name="Line 164"/>
            <p:cNvSpPr>
              <a:spLocks noChangeShapeType="1"/>
            </p:cNvSpPr>
            <p:nvPr/>
          </p:nvSpPr>
          <p:spPr bwMode="auto">
            <a:xfrm>
              <a:off x="882" y="2244"/>
              <a:ext cx="0" cy="15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6120" name="Text Box 166"/>
          <p:cNvSpPr txBox="1">
            <a:spLocks noChangeArrowheads="1"/>
          </p:cNvSpPr>
          <p:nvPr/>
        </p:nvSpPr>
        <p:spPr bwMode="auto">
          <a:xfrm>
            <a:off x="7921625" y="5411788"/>
            <a:ext cx="844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b="1">
                <a:latin typeface="Arial" charset="0"/>
                <a:ea typeface="MS PGothic" charset="0"/>
                <a:cs typeface="MS PGothic" charset="0"/>
              </a:rPr>
              <a:t>router</a:t>
            </a:r>
          </a:p>
        </p:txBody>
      </p:sp>
      <p:sp>
        <p:nvSpPr>
          <p:cNvPr id="46121" name="Text Box 167"/>
          <p:cNvSpPr txBox="1">
            <a:spLocks noChangeArrowheads="1"/>
          </p:cNvSpPr>
          <p:nvPr/>
        </p:nvSpPr>
        <p:spPr bwMode="auto">
          <a:xfrm>
            <a:off x="7935913" y="3098800"/>
            <a:ext cx="895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b="1">
                <a:latin typeface="Arial" charset="0"/>
                <a:ea typeface="MS PGothic" charset="0"/>
                <a:cs typeface="MS PGothic" charset="0"/>
              </a:rPr>
              <a:t>switch</a:t>
            </a:r>
          </a:p>
        </p:txBody>
      </p:sp>
      <p:sp>
        <p:nvSpPr>
          <p:cNvPr id="46122" name="Rectangle 168"/>
          <p:cNvSpPr>
            <a:spLocks noGrp="1" noChangeArrowheads="1"/>
          </p:cNvSpPr>
          <p:nvPr>
            <p:ph type="title" idx="4294967295"/>
          </p:nvPr>
        </p:nvSpPr>
        <p:spPr>
          <a:xfrm>
            <a:off x="4876800" y="152400"/>
            <a:ext cx="3805237" cy="1143000"/>
          </a:xfrm>
        </p:spPr>
        <p:txBody>
          <a:bodyPr>
            <a:normAutofit fontScale="90000"/>
          </a:bodyPr>
          <a:lstStyle/>
          <a:p>
            <a:pPr eaLnBrk="1" hangingPunct="1"/>
            <a:r>
              <a:rPr lang="en-US" dirty="0">
                <a:latin typeface="Arial"/>
                <a:ea typeface="MS PGothic" charset="0"/>
                <a:cs typeface="Arial"/>
              </a:rPr>
              <a:t>Encapsulation</a:t>
            </a:r>
          </a:p>
        </p:txBody>
      </p:sp>
      <p:sp>
        <p:nvSpPr>
          <p:cNvPr id="112814" name="Text Box 174"/>
          <p:cNvSpPr txBox="1">
            <a:spLocks noChangeArrowheads="1"/>
          </p:cNvSpPr>
          <p:nvPr/>
        </p:nvSpPr>
        <p:spPr bwMode="auto">
          <a:xfrm>
            <a:off x="703263" y="692150"/>
            <a:ext cx="10080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CC0000"/>
                </a:solidFill>
                <a:latin typeface="Arial" charset="0"/>
                <a:ea typeface="MS PGothic" charset="0"/>
                <a:cs typeface="MS PGothic" charset="0"/>
              </a:rPr>
              <a:t>message</a:t>
            </a:r>
          </a:p>
        </p:txBody>
      </p:sp>
      <p:grpSp>
        <p:nvGrpSpPr>
          <p:cNvPr id="17" name="Group 175"/>
          <p:cNvGrpSpPr>
            <a:grpSpLocks/>
          </p:cNvGrpSpPr>
          <p:nvPr/>
        </p:nvGrpSpPr>
        <p:grpSpPr bwMode="auto">
          <a:xfrm>
            <a:off x="1763713" y="719138"/>
            <a:ext cx="679450" cy="301625"/>
            <a:chOff x="780" y="1553"/>
            <a:chExt cx="428" cy="190"/>
          </a:xfrm>
        </p:grpSpPr>
        <p:sp>
          <p:nvSpPr>
            <p:cNvPr id="46143" name="Rectangle 176"/>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4" name="Rectangle 177"/>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nvGrpSpPr>
          <p:cNvPr id="18" name="Group 185"/>
          <p:cNvGrpSpPr>
            <a:grpSpLocks/>
          </p:cNvGrpSpPr>
          <p:nvPr/>
        </p:nvGrpSpPr>
        <p:grpSpPr bwMode="auto">
          <a:xfrm>
            <a:off x="1528763" y="1039813"/>
            <a:ext cx="903287" cy="301625"/>
            <a:chOff x="1851" y="2046"/>
            <a:chExt cx="569" cy="190"/>
          </a:xfrm>
        </p:grpSpPr>
        <p:grpSp>
          <p:nvGrpSpPr>
            <p:cNvPr id="46137" name="Group 179"/>
            <p:cNvGrpSpPr>
              <a:grpSpLocks/>
            </p:cNvGrpSpPr>
            <p:nvPr/>
          </p:nvGrpSpPr>
          <p:grpSpPr bwMode="auto">
            <a:xfrm>
              <a:off x="1851" y="2047"/>
              <a:ext cx="190" cy="184"/>
              <a:chOff x="1962" y="2058"/>
              <a:chExt cx="190" cy="184"/>
            </a:xfrm>
          </p:grpSpPr>
          <p:sp>
            <p:nvSpPr>
              <p:cNvPr id="46141" name="Rectangle 180"/>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2" name="Rectangle 181"/>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t</a:t>
                </a:r>
              </a:p>
            </p:txBody>
          </p:sp>
        </p:grpSp>
        <p:grpSp>
          <p:nvGrpSpPr>
            <p:cNvPr id="46138" name="Group 182"/>
            <p:cNvGrpSpPr>
              <a:grpSpLocks/>
            </p:cNvGrpSpPr>
            <p:nvPr/>
          </p:nvGrpSpPr>
          <p:grpSpPr bwMode="auto">
            <a:xfrm>
              <a:off x="1992" y="2046"/>
              <a:ext cx="428" cy="190"/>
              <a:chOff x="780" y="1553"/>
              <a:chExt cx="428" cy="190"/>
            </a:xfrm>
          </p:grpSpPr>
          <p:sp>
            <p:nvSpPr>
              <p:cNvPr id="46139" name="Rectangle 183"/>
              <p:cNvSpPr>
                <a:spLocks noChangeArrowheads="1"/>
              </p:cNvSpPr>
              <p:nvPr/>
            </p:nvSpPr>
            <p:spPr bwMode="auto">
              <a:xfrm>
                <a:off x="817" y="1569"/>
                <a:ext cx="312"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40" name="Rectangle 184"/>
              <p:cNvSpPr>
                <a:spLocks noChangeArrowheads="1"/>
              </p:cNvSpPr>
              <p:nvPr/>
            </p:nvSpPr>
            <p:spPr bwMode="auto">
              <a:xfrm>
                <a:off x="780" y="1553"/>
                <a:ext cx="428" cy="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M</a:t>
                </a:r>
              </a:p>
            </p:txBody>
          </p:sp>
        </p:grpSp>
      </p:grpSp>
      <p:grpSp>
        <p:nvGrpSpPr>
          <p:cNvPr id="21" name="Group 187"/>
          <p:cNvGrpSpPr>
            <a:grpSpLocks/>
          </p:cNvGrpSpPr>
          <p:nvPr/>
        </p:nvGrpSpPr>
        <p:grpSpPr bwMode="auto">
          <a:xfrm>
            <a:off x="1235075" y="1363663"/>
            <a:ext cx="301625" cy="292100"/>
            <a:chOff x="1962" y="2058"/>
            <a:chExt cx="190" cy="184"/>
          </a:xfrm>
        </p:grpSpPr>
        <p:sp>
          <p:nvSpPr>
            <p:cNvPr id="46135" name="Rectangle 188"/>
            <p:cNvSpPr>
              <a:spLocks noChangeArrowheads="1"/>
            </p:cNvSpPr>
            <p:nvPr/>
          </p:nvSpPr>
          <p:spPr bwMode="auto">
            <a:xfrm>
              <a:off x="1962" y="2075"/>
              <a:ext cx="177" cy="162"/>
            </a:xfrm>
            <a:prstGeom prst="rect">
              <a:avLst/>
            </a:prstGeom>
            <a:solidFill>
              <a:schemeClr val="bg1"/>
            </a:solidFill>
            <a:ln w="9525">
              <a:solidFill>
                <a:schemeClr val="tx1"/>
              </a:solidFill>
              <a:miter lim="800000"/>
              <a:headEnd/>
              <a:tailEnd/>
            </a:ln>
          </p:spPr>
          <p:txBody>
            <a:bodyPr wrap="none" anchor="ctr"/>
            <a:lstStyle/>
            <a:p>
              <a:endParaRPr lang="en-US"/>
            </a:p>
          </p:txBody>
        </p:sp>
        <p:sp>
          <p:nvSpPr>
            <p:cNvPr id="46136" name="Rectangle 189"/>
            <p:cNvSpPr>
              <a:spLocks noChangeArrowheads="1"/>
            </p:cNvSpPr>
            <p:nvPr/>
          </p:nvSpPr>
          <p:spPr bwMode="auto">
            <a:xfrm>
              <a:off x="1965" y="2058"/>
              <a:ext cx="187"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nchor="ctr"/>
            <a:lstStyle/>
            <a:p>
              <a:pPr algn="ctr"/>
              <a:r>
                <a:rPr lang="en-US" sz="1400"/>
                <a:t>H</a:t>
              </a:r>
              <a:r>
                <a:rPr lang="en-US" sz="1800" baseline="-25000"/>
                <a:t>n</a:t>
              </a:r>
            </a:p>
          </p:txBody>
        </p:sp>
      </p:grpSp>
      <p:sp>
        <p:nvSpPr>
          <p:cNvPr id="112647" name="Text Box 7"/>
          <p:cNvSpPr txBox="1">
            <a:spLocks noChangeArrowheads="1"/>
          </p:cNvSpPr>
          <p:nvPr/>
        </p:nvSpPr>
        <p:spPr bwMode="auto">
          <a:xfrm>
            <a:off x="157163" y="1643063"/>
            <a:ext cx="7048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CC0000"/>
                </a:solidFill>
                <a:latin typeface="Arial" charset="0"/>
                <a:ea typeface="MS PGothic" charset="0"/>
                <a:cs typeface="MS PGothic" charset="0"/>
              </a:rPr>
              <a:t>frame</a:t>
            </a:r>
          </a:p>
        </p:txBody>
      </p:sp>
      <p:grpSp>
        <p:nvGrpSpPr>
          <p:cNvPr id="46128" name="Group 187"/>
          <p:cNvGrpSpPr>
            <a:grpSpLocks/>
          </p:cNvGrpSpPr>
          <p:nvPr/>
        </p:nvGrpSpPr>
        <p:grpSpPr bwMode="auto">
          <a:xfrm flipH="1">
            <a:off x="3178175" y="4970463"/>
            <a:ext cx="803275" cy="771525"/>
            <a:chOff x="-44" y="1473"/>
            <a:chExt cx="981" cy="1105"/>
          </a:xfrm>
        </p:grpSpPr>
        <p:pic>
          <p:nvPicPr>
            <p:cNvPr id="46133" name="Picture 18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4" name="Freeform 189"/>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46129" name="Group 190"/>
          <p:cNvGrpSpPr>
            <a:grpSpLocks/>
          </p:cNvGrpSpPr>
          <p:nvPr/>
        </p:nvGrpSpPr>
        <p:grpSpPr bwMode="auto">
          <a:xfrm flipH="1">
            <a:off x="4140200" y="1087438"/>
            <a:ext cx="803275" cy="771525"/>
            <a:chOff x="-44" y="1473"/>
            <a:chExt cx="981" cy="1105"/>
          </a:xfrm>
        </p:grpSpPr>
        <p:pic>
          <p:nvPicPr>
            <p:cNvPr id="46131" name="Picture 19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132" name="Freeform 192"/>
            <p:cNvSpPr>
              <a:spLocks/>
            </p:cNvSpPr>
            <p:nvPr/>
          </p:nvSpPr>
          <p:spPr bwMode="auto">
            <a:xfrm flipH="1">
              <a:off x="374" y="1579"/>
              <a:ext cx="477" cy="506"/>
            </a:xfrm>
            <a:custGeom>
              <a:avLst/>
              <a:gdLst>
                <a:gd name="T0" fmla="*/ 0 w 356"/>
                <a:gd name="T1" fmla="*/ 0 h 368"/>
                <a:gd name="T2" fmla="*/ 32377 w 356"/>
                <a:gd name="T3" fmla="*/ 2307 h 368"/>
                <a:gd name="T4" fmla="*/ 38409 w 356"/>
                <a:gd name="T5" fmla="*/ 48069 h 368"/>
                <a:gd name="T6" fmla="*/ 8465 w 356"/>
                <a:gd name="T7" fmla="*/ 60116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24108262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path" presetSubtype="0" accel="50000" decel="50000" fill="hold" nodeType="clickEffect">
                                  <p:stCondLst>
                                    <p:cond delay="0"/>
                                  </p:stCondLst>
                                  <p:childTnLst>
                                    <p:animMotion origin="layout" path="M -4.72222E-6 -0.0037 L -4.72222E-6 0.04584 " pathEditMode="relative" rAng="0" ptsTypes="AA">
                                      <p:cBhvr>
                                        <p:cTn id="6" dur="2000" fill="hold"/>
                                        <p:tgtEl>
                                          <p:spTgt spid="17"/>
                                        </p:tgtEl>
                                        <p:attrNameLst>
                                          <p:attrName>ppt_x</p:attrName>
                                          <p:attrName>ppt_y</p:attrName>
                                        </p:attrNameLst>
                                      </p:cBhvr>
                                      <p:rCtr x="0" y="2477"/>
                                    </p:animMotion>
                                  </p:childTnLst>
                                </p:cTn>
                              </p:par>
                              <p:par>
                                <p:cTn id="7" presetID="10" presetClass="exit" presetSubtype="0" fill="hold" grpId="0" nodeType="withEffect">
                                  <p:stCondLst>
                                    <p:cond delay="0"/>
                                  </p:stCondLst>
                                  <p:childTnLst>
                                    <p:animEffect transition="out" filter="fade">
                                      <p:cBhvr>
                                        <p:cTn id="8" dur="2000"/>
                                        <p:tgtEl>
                                          <p:spTgt spid="112814"/>
                                        </p:tgtEl>
                                      </p:cBhvr>
                                    </p:animEffect>
                                    <p:set>
                                      <p:cBhvr>
                                        <p:cTn id="9" dur="1" fill="hold">
                                          <p:stCondLst>
                                            <p:cond delay="1999"/>
                                          </p:stCondLst>
                                        </p:cTn>
                                        <p:tgtEl>
                                          <p:spTgt spid="112814"/>
                                        </p:tgtEl>
                                        <p:attrNameLst>
                                          <p:attrName>style.visibility</p:attrName>
                                        </p:attrNameLst>
                                      </p:cBhvr>
                                      <p:to>
                                        <p:strVal val="hidden"/>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2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xit" presetSubtype="0" fill="hold" nodeType="clickEffect">
                                  <p:stCondLst>
                                    <p:cond delay="0"/>
                                  </p:stCondLst>
                                  <p:childTnLst>
                                    <p:set>
                                      <p:cBhvr>
                                        <p:cTn id="19" dur="1" fill="hold">
                                          <p:stCondLst>
                                            <p:cond delay="0"/>
                                          </p:stCondLst>
                                        </p:cTn>
                                        <p:tgtEl>
                                          <p:spTgt spid="1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6"/>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112645"/>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par>
                          <p:cTn id="26" fill="hold" nodeType="afterGroup">
                            <p:stCondLst>
                              <p:cond delay="0"/>
                            </p:stCondLst>
                            <p:childTnLst>
                              <p:par>
                                <p:cTn id="27" presetID="42" presetClass="path" presetSubtype="0" accel="50000" decel="50000" fill="hold" nodeType="afterEffect">
                                  <p:stCondLst>
                                    <p:cond delay="0"/>
                                  </p:stCondLst>
                                  <p:childTnLst>
                                    <p:animMotion origin="layout" path="M -3.05556E-6 -0.00926 L -3.05556E-6 0.04792 " pathEditMode="relative" rAng="0" ptsTypes="AA">
                                      <p:cBhvr>
                                        <p:cTn id="28" dur="2000" fill="hold"/>
                                        <p:tgtEl>
                                          <p:spTgt spid="18"/>
                                        </p:tgtEl>
                                        <p:attrNameLst>
                                          <p:attrName>ppt_x</p:attrName>
                                          <p:attrName>ppt_y</p:attrName>
                                        </p:attrNameLst>
                                      </p:cBhvr>
                                      <p:rCtr x="0" y="2847"/>
                                    </p:animMotion>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264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nodeType="click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2644"/>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42" presetClass="path" presetSubtype="0" accel="50000" decel="50000" fill="hold" nodeType="withEffect">
                                  <p:stCondLst>
                                    <p:cond delay="0"/>
                                  </p:stCondLst>
                                  <p:childTnLst>
                                    <p:animMotion origin="layout" path="M -3.05556E-6 2.22222E-6 L -3.05556E-6 0.04213 " pathEditMode="relative" rAng="0" ptsTypes="AA">
                                      <p:cBhvr>
                                        <p:cTn id="46" dur="2000" fill="hold"/>
                                        <p:tgtEl>
                                          <p:spTgt spid="5"/>
                                        </p:tgtEl>
                                        <p:attrNameLst>
                                          <p:attrName>ppt_x</p:attrName>
                                          <p:attrName>ppt_y</p:attrName>
                                        </p:attrNameLst>
                                      </p:cBhvr>
                                      <p:rCtr x="0" y="2106"/>
                                    </p:animMotion>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264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nodeType="clickEffect">
                                  <p:stCondLst>
                                    <p:cond delay="0"/>
                                  </p:stCondLst>
                                  <p:childTnLst>
                                    <p:set>
                                      <p:cBhvr>
                                        <p:cTn id="56" dur="1" fill="hold">
                                          <p:stCondLst>
                                            <p:cond delay="0"/>
                                          </p:stCondLst>
                                        </p:cTn>
                                        <p:tgtEl>
                                          <p:spTgt spid="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12647"/>
                                        </p:tgtEl>
                                        <p:attrNameLst>
                                          <p:attrName>style.visibility</p:attrName>
                                        </p:attrNameLst>
                                      </p:cBhvr>
                                      <p:to>
                                        <p:strVal val="hidden"/>
                                      </p:to>
                                    </p:set>
                                  </p:childTnLst>
                                </p:cTn>
                              </p:par>
                            </p:childTnLst>
                          </p:cTn>
                        </p:par>
                        <p:par>
                          <p:cTn id="59" fill="hold" nodeType="afterGroup">
                            <p:stCondLst>
                              <p:cond delay="0"/>
                            </p:stCondLst>
                            <p:childTnLst>
                              <p:par>
                                <p:cTn id="60" presetID="0" presetClass="path" presetSubtype="0" accel="50000" decel="50000" fill="hold" nodeType="afterEffect">
                                  <p:stCondLst>
                                    <p:cond delay="0"/>
                                  </p:stCondLst>
                                  <p:childTnLst>
                                    <p:animMotion origin="layout" path="M 3.05556E-6 -4.81481E-6 L 3.05556E-6 0.13889 L 0.40295 0.13889 L 0.40295 0.09885 L 0.57152 0.10093 L 0.57152 0.57709 L 0.66371 0.50857 L 0.66371 0.42848 " pathEditMode="relative" rAng="0" ptsTypes="AAAAAAAA">
                                      <p:cBhvr>
                                        <p:cTn id="61" dur="3000" fill="hold"/>
                                        <p:tgtEl>
                                          <p:spTgt spid="16"/>
                                        </p:tgtEl>
                                        <p:attrNameLst>
                                          <p:attrName>ppt_x</p:attrName>
                                          <p:attrName>ppt_y</p:attrName>
                                        </p:attrNameLst>
                                      </p:cBhvr>
                                      <p:rCtr x="33177" y="28843"/>
                                    </p:animMotion>
                                  </p:childTnLst>
                                </p:cTn>
                              </p:par>
                            </p:childTnLst>
                          </p:cTn>
                        </p:par>
                      </p:childTnLst>
                    </p:cTn>
                  </p:par>
                  <p:par>
                    <p:cTn id="62" fill="hold" nodeType="clickPar">
                      <p:stCondLst>
                        <p:cond delay="indefinite"/>
                      </p:stCondLst>
                      <p:childTnLst>
                        <p:par>
                          <p:cTn id="63" fill="hold" nodeType="withGroup">
                            <p:stCondLst>
                              <p:cond delay="0"/>
                            </p:stCondLst>
                            <p:childTnLst>
                              <p:par>
                                <p:cTn id="64" presetID="1" presetClass="exit" presetSubtype="0" fill="hold" nodeType="clickEffect">
                                  <p:stCondLst>
                                    <p:cond delay="0"/>
                                  </p:stCondLst>
                                  <p:childTnLst>
                                    <p:set>
                                      <p:cBhvr>
                                        <p:cTn id="65" dur="1" fill="hold">
                                          <p:stCondLst>
                                            <p:cond delay="0"/>
                                          </p:stCondLst>
                                        </p:cTn>
                                        <p:tgtEl>
                                          <p:spTgt spid="16"/>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15"/>
                                        </p:tgtEl>
                                        <p:attrNameLst>
                                          <p:attrName>style.visibility</p:attrName>
                                        </p:attrNameLst>
                                      </p:cBhvr>
                                      <p:to>
                                        <p:strVal val="visible"/>
                                      </p:to>
                                    </p:set>
                                  </p:childTnLst>
                                </p:cTn>
                              </p:par>
                            </p:childTnLst>
                          </p:cTn>
                        </p:par>
                      </p:childTnLst>
                    </p:cTn>
                  </p:par>
                  <p:par>
                    <p:cTn id="68" fill="hold" nodeType="clickPar">
                      <p:stCondLst>
                        <p:cond delay="indefinite"/>
                      </p:stCondLst>
                      <p:childTnLst>
                        <p:par>
                          <p:cTn id="69" fill="hold" nodeType="withGroup">
                            <p:stCondLst>
                              <p:cond delay="0"/>
                            </p:stCondLst>
                            <p:childTnLst>
                              <p:par>
                                <p:cTn id="70" presetID="64" presetClass="path" presetSubtype="0" accel="50000" decel="50000" fill="hold" nodeType="clickEffect">
                                  <p:stCondLst>
                                    <p:cond delay="0"/>
                                  </p:stCondLst>
                                  <p:childTnLst>
                                    <p:animMotion origin="layout" path="M 0.00156 -0.00046 L 0.00156 -0.04815 " pathEditMode="relative" rAng="0" ptsTypes="AA">
                                      <p:cBhvr>
                                        <p:cTn id="71" dur="2000" fill="hold"/>
                                        <p:tgtEl>
                                          <p:spTgt spid="15"/>
                                        </p:tgtEl>
                                        <p:attrNameLst>
                                          <p:attrName>ppt_x</p:attrName>
                                          <p:attrName>ppt_y</p:attrName>
                                        </p:attrNameLst>
                                      </p:cBhvr>
                                      <p:rCtr x="0" y="-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p:bldP spid="112645" grpId="1"/>
      <p:bldP spid="112644" grpId="0"/>
      <p:bldP spid="112644" grpId="1"/>
      <p:bldP spid="112814" grpId="0"/>
      <p:bldP spid="112647" grpId="0"/>
      <p:bldP spid="11264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34724" y="13230"/>
            <a:ext cx="9348787" cy="833438"/>
          </a:xfrm>
        </p:spPr>
        <p:txBody>
          <a:bodyPr>
            <a:normAutofit/>
          </a:bodyPr>
          <a:lstStyle/>
          <a:p>
            <a:pPr eaLnBrk="1" hangingPunct="1"/>
            <a:r>
              <a:rPr lang="en-US" sz="3600" dirty="0">
                <a:latin typeface="Arial"/>
                <a:ea typeface="MS PGothic" charset="0"/>
                <a:cs typeface="Arial"/>
              </a:rPr>
              <a:t>Packet-switching: store-and-forward</a:t>
            </a:r>
          </a:p>
        </p:txBody>
      </p:sp>
      <p:sp>
        <p:nvSpPr>
          <p:cNvPr id="48131" name="Rectangle 3"/>
          <p:cNvSpPr>
            <a:spLocks noGrp="1" noChangeArrowheads="1"/>
          </p:cNvSpPr>
          <p:nvPr>
            <p:ph type="body" sz="half" idx="4294967295"/>
          </p:nvPr>
        </p:nvSpPr>
        <p:spPr>
          <a:xfrm>
            <a:off x="609600" y="3352800"/>
            <a:ext cx="4143375" cy="3262312"/>
          </a:xfrm>
        </p:spPr>
        <p:txBody>
          <a:bodyPr/>
          <a:lstStyle/>
          <a:p>
            <a:pPr eaLnBrk="1" hangingPunct="1">
              <a:buSzPct val="75000"/>
            </a:pPr>
            <a:r>
              <a:rPr lang="en-US" sz="2000" dirty="0">
                <a:latin typeface="Arial"/>
                <a:ea typeface="MS PGothic" charset="0"/>
                <a:cs typeface="Arial"/>
              </a:rPr>
              <a:t>takes </a:t>
            </a:r>
            <a:r>
              <a:rPr lang="en-US" sz="2000" i="1" dirty="0">
                <a:latin typeface="Arial"/>
                <a:ea typeface="MS PGothic" charset="0"/>
                <a:cs typeface="Arial"/>
              </a:rPr>
              <a:t>L</a:t>
            </a:r>
            <a:r>
              <a:rPr lang="en-US" sz="2000" dirty="0">
                <a:latin typeface="Arial"/>
                <a:ea typeface="MS PGothic" charset="0"/>
                <a:cs typeface="Arial"/>
              </a:rPr>
              <a:t>/</a:t>
            </a:r>
            <a:r>
              <a:rPr lang="en-US" sz="2000" i="1" dirty="0">
                <a:latin typeface="Arial"/>
                <a:ea typeface="MS PGothic" charset="0"/>
                <a:cs typeface="Arial"/>
              </a:rPr>
              <a:t>R</a:t>
            </a:r>
            <a:r>
              <a:rPr lang="en-US" sz="2000" dirty="0">
                <a:latin typeface="Arial"/>
                <a:ea typeface="MS PGothic" charset="0"/>
                <a:cs typeface="Arial"/>
              </a:rPr>
              <a:t> seconds to transmit (push out) </a:t>
            </a:r>
            <a:r>
              <a:rPr lang="en-US" sz="2000" i="1" dirty="0">
                <a:latin typeface="Arial"/>
                <a:ea typeface="MS PGothic" charset="0"/>
                <a:cs typeface="Arial"/>
              </a:rPr>
              <a:t>L</a:t>
            </a:r>
            <a:r>
              <a:rPr lang="en-US" sz="2000" dirty="0">
                <a:latin typeface="Arial"/>
                <a:ea typeface="MS PGothic" charset="0"/>
                <a:cs typeface="Arial"/>
              </a:rPr>
              <a:t>-bit packet into link at </a:t>
            </a:r>
            <a:r>
              <a:rPr lang="en-US" sz="2000" i="1" dirty="0">
                <a:latin typeface="Arial"/>
                <a:ea typeface="MS PGothic" charset="0"/>
                <a:cs typeface="Arial"/>
              </a:rPr>
              <a:t>R</a:t>
            </a:r>
            <a:r>
              <a:rPr lang="en-US" sz="2000" dirty="0">
                <a:latin typeface="Arial"/>
                <a:ea typeface="MS PGothic" charset="0"/>
                <a:cs typeface="Arial"/>
              </a:rPr>
              <a:t> bps</a:t>
            </a:r>
          </a:p>
          <a:p>
            <a:pPr eaLnBrk="1" hangingPunct="1">
              <a:buSzPct val="75000"/>
            </a:pPr>
            <a:r>
              <a:rPr lang="en-US" sz="2000" i="1" dirty="0">
                <a:solidFill>
                  <a:srgbClr val="CC0000"/>
                </a:solidFill>
                <a:latin typeface="Arial"/>
                <a:ea typeface="MS PGothic" charset="0"/>
                <a:cs typeface="Arial"/>
              </a:rPr>
              <a:t>store and forward:</a:t>
            </a:r>
            <a:r>
              <a:rPr lang="en-US" sz="2000" i="1" dirty="0">
                <a:solidFill>
                  <a:srgbClr val="FF0000"/>
                </a:solidFill>
                <a:latin typeface="Arial"/>
                <a:ea typeface="MS PGothic" charset="0"/>
                <a:cs typeface="Arial"/>
              </a:rPr>
              <a:t> </a:t>
            </a:r>
            <a:r>
              <a:rPr lang="en-US" sz="2000" dirty="0">
                <a:latin typeface="Arial"/>
                <a:ea typeface="MS PGothic" charset="0"/>
                <a:cs typeface="Arial"/>
              </a:rPr>
              <a:t>entire packet must  arrive at router before it can be transmitted on next link</a:t>
            </a:r>
          </a:p>
        </p:txBody>
      </p:sp>
      <p:sp>
        <p:nvSpPr>
          <p:cNvPr id="48132" name="Rectangle 4"/>
          <p:cNvSpPr>
            <a:spLocks noGrp="1" noChangeArrowheads="1"/>
          </p:cNvSpPr>
          <p:nvPr>
            <p:ph type="body" sz="half" idx="4294967295"/>
          </p:nvPr>
        </p:nvSpPr>
        <p:spPr>
          <a:xfrm>
            <a:off x="5456238" y="3257550"/>
            <a:ext cx="3514725" cy="2232025"/>
          </a:xfrm>
        </p:spPr>
        <p:txBody>
          <a:bodyPr>
            <a:normAutofit/>
          </a:bodyPr>
          <a:lstStyle/>
          <a:p>
            <a:pPr eaLnBrk="1" hangingPunct="1">
              <a:lnSpc>
                <a:spcPct val="90000"/>
              </a:lnSpc>
              <a:buFont typeface="Wingdings" charset="0"/>
              <a:buNone/>
            </a:pPr>
            <a:r>
              <a:rPr lang="en-US" sz="2000" i="1">
                <a:solidFill>
                  <a:srgbClr val="000099"/>
                </a:solidFill>
                <a:latin typeface="Arial"/>
                <a:ea typeface="MS PGothic" charset="0"/>
                <a:cs typeface="Arial"/>
              </a:rPr>
              <a:t>one-hop numerical example:</a:t>
            </a:r>
          </a:p>
          <a:p>
            <a:pPr eaLnBrk="1" hangingPunct="1">
              <a:lnSpc>
                <a:spcPct val="90000"/>
              </a:lnSpc>
              <a:buSzTx/>
              <a:buFont typeface="Wingdings" charset="0"/>
              <a:buChar char="§"/>
            </a:pPr>
            <a:r>
              <a:rPr lang="en-US" sz="2000" i="1">
                <a:latin typeface="Arial"/>
                <a:ea typeface="MS PGothic" charset="0"/>
                <a:cs typeface="Arial"/>
              </a:rPr>
              <a:t>L</a:t>
            </a:r>
            <a:r>
              <a:rPr lang="en-US" sz="2000">
                <a:latin typeface="Arial"/>
                <a:ea typeface="MS PGothic" charset="0"/>
                <a:cs typeface="Arial"/>
              </a:rPr>
              <a:t> = 7.5 Mbits</a:t>
            </a:r>
          </a:p>
          <a:p>
            <a:pPr eaLnBrk="1" hangingPunct="1">
              <a:lnSpc>
                <a:spcPct val="90000"/>
              </a:lnSpc>
              <a:buSzTx/>
              <a:buFont typeface="Wingdings" charset="0"/>
              <a:buChar char="§"/>
            </a:pPr>
            <a:r>
              <a:rPr lang="en-US" sz="2000" i="1">
                <a:latin typeface="Arial"/>
                <a:ea typeface="MS PGothic" charset="0"/>
                <a:cs typeface="Arial"/>
              </a:rPr>
              <a:t>R</a:t>
            </a:r>
            <a:r>
              <a:rPr lang="en-US" sz="2000">
                <a:latin typeface="Arial"/>
                <a:ea typeface="MS PGothic" charset="0"/>
                <a:cs typeface="Arial"/>
              </a:rPr>
              <a:t> = 1.5 Mbps</a:t>
            </a:r>
          </a:p>
          <a:p>
            <a:pPr eaLnBrk="1" hangingPunct="1">
              <a:lnSpc>
                <a:spcPct val="90000"/>
              </a:lnSpc>
              <a:buSzTx/>
              <a:buFont typeface="Wingdings" charset="0"/>
              <a:buChar char="§"/>
            </a:pPr>
            <a:r>
              <a:rPr lang="en-US" sz="2000">
                <a:latin typeface="Arial"/>
                <a:ea typeface="MS PGothic" charset="0"/>
                <a:cs typeface="Arial"/>
              </a:rPr>
              <a:t>one-hop transmission delay = 5 sec</a:t>
            </a:r>
          </a:p>
        </p:txBody>
      </p:sp>
      <p:sp>
        <p:nvSpPr>
          <p:cNvPr id="48133" name="AutoShape 42"/>
          <p:cNvSpPr>
            <a:spLocks/>
          </p:cNvSpPr>
          <p:nvPr/>
        </p:nvSpPr>
        <p:spPr bwMode="auto">
          <a:xfrm>
            <a:off x="4975225" y="5695950"/>
            <a:ext cx="152400" cy="728663"/>
          </a:xfrm>
          <a:prstGeom prst="rightBrace">
            <a:avLst>
              <a:gd name="adj1" fmla="val 5011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solidFill>
                <a:srgbClr val="000000"/>
              </a:solidFill>
              <a:latin typeface="Times New Roman" charset="0"/>
            </a:endParaRPr>
          </a:p>
        </p:txBody>
      </p:sp>
      <p:sp>
        <p:nvSpPr>
          <p:cNvPr id="48134" name="Text Box 43"/>
          <p:cNvSpPr txBox="1">
            <a:spLocks noChangeArrowheads="1"/>
          </p:cNvSpPr>
          <p:nvPr/>
        </p:nvSpPr>
        <p:spPr bwMode="auto">
          <a:xfrm>
            <a:off x="5292725" y="5732463"/>
            <a:ext cx="26864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000000"/>
                </a:solidFill>
                <a:latin typeface="Arial"/>
                <a:ea typeface="MS PGothic" charset="0"/>
                <a:cs typeface="Arial"/>
              </a:rPr>
              <a:t>more on delay shortly …</a:t>
            </a:r>
          </a:p>
        </p:txBody>
      </p:sp>
      <p:sp>
        <p:nvSpPr>
          <p:cNvPr id="41" name="TextBox 40"/>
          <p:cNvSpPr txBox="1"/>
          <p:nvPr/>
        </p:nvSpPr>
        <p:spPr>
          <a:xfrm>
            <a:off x="882650" y="2679700"/>
            <a:ext cx="658813" cy="307975"/>
          </a:xfrm>
          <a:prstGeom prst="rect">
            <a:avLst/>
          </a:prstGeom>
          <a:noFill/>
        </p:spPr>
        <p:txBody>
          <a:bodyPr wrap="none">
            <a:spAutoFit/>
          </a:bodyPr>
          <a:lstStyle/>
          <a:p>
            <a:pPr fontAlgn="auto">
              <a:spcBef>
                <a:spcPts val="0"/>
              </a:spcBef>
              <a:spcAft>
                <a:spcPts val="0"/>
              </a:spcAft>
              <a:defRPr/>
            </a:pPr>
            <a:r>
              <a:rPr lang="en-US" sz="1800" kern="0" dirty="0">
                <a:solidFill>
                  <a:prstClr val="black"/>
                </a:solidFill>
                <a:latin typeface="Calibri"/>
                <a:ea typeface="+mn-ea"/>
                <a:cs typeface="+mn-cs"/>
              </a:rPr>
              <a:t>source</a:t>
            </a:r>
          </a:p>
        </p:txBody>
      </p:sp>
      <p:grpSp>
        <p:nvGrpSpPr>
          <p:cNvPr id="48137" name="Group 41"/>
          <p:cNvGrpSpPr>
            <a:grpSpLocks/>
          </p:cNvGrpSpPr>
          <p:nvPr/>
        </p:nvGrpSpPr>
        <p:grpSpPr bwMode="auto">
          <a:xfrm>
            <a:off x="1630363" y="2768600"/>
            <a:ext cx="1057275" cy="420688"/>
            <a:chOff x="1816230" y="6118900"/>
            <a:chExt cx="1843339" cy="739100"/>
          </a:xfrm>
        </p:grpSpPr>
        <p:pic>
          <p:nvPicPr>
            <p:cNvPr id="4819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30" y="6144002"/>
              <a:ext cx="1843339" cy="71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Rectangle 100"/>
            <p:cNvSpPr/>
            <p:nvPr/>
          </p:nvSpPr>
          <p:spPr>
            <a:xfrm rot="1049095">
              <a:off x="1947488" y="6118900"/>
              <a:ext cx="1650399" cy="462656"/>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defRPr/>
              </a:pPr>
              <a:endParaRPr lang="en-US" sz="1800" smtClean="0">
                <a:solidFill>
                  <a:srgbClr val="FFFFFF"/>
                </a:solidFill>
                <a:latin typeface="Calibri" charset="0"/>
              </a:endParaRPr>
            </a:p>
          </p:txBody>
        </p:sp>
      </p:grpSp>
      <p:cxnSp>
        <p:nvCxnSpPr>
          <p:cNvPr id="48138" name="Straight Connector 42"/>
          <p:cNvCxnSpPr>
            <a:cxnSpLocks noChangeShapeType="1"/>
          </p:cNvCxnSpPr>
          <p:nvPr/>
        </p:nvCxnSpPr>
        <p:spPr bwMode="auto">
          <a:xfrm flipV="1">
            <a:off x="2576513" y="2874963"/>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48139" name="Group 43"/>
          <p:cNvGrpSpPr>
            <a:grpSpLocks/>
          </p:cNvGrpSpPr>
          <p:nvPr/>
        </p:nvGrpSpPr>
        <p:grpSpPr bwMode="auto">
          <a:xfrm>
            <a:off x="3922713" y="2687638"/>
            <a:ext cx="1058862" cy="384175"/>
            <a:chOff x="5142253" y="5649029"/>
            <a:chExt cx="1304545" cy="695633"/>
          </a:xfrm>
        </p:grpSpPr>
        <p:grpSp>
          <p:nvGrpSpPr>
            <p:cNvPr id="48191" name="Group 92"/>
            <p:cNvGrpSpPr>
              <a:grpSpLocks/>
            </p:cNvGrpSpPr>
            <p:nvPr/>
          </p:nvGrpSpPr>
          <p:grpSpPr bwMode="auto">
            <a:xfrm>
              <a:off x="5147271" y="5649029"/>
              <a:ext cx="1276350" cy="695633"/>
              <a:chOff x="4981575" y="5851547"/>
              <a:chExt cx="1276350" cy="695633"/>
            </a:xfrm>
          </p:grpSpPr>
          <p:pic>
            <p:nvPicPr>
              <p:cNvPr id="48194" name="Picture 9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5944151"/>
                <a:ext cx="1276350" cy="6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95" name="Rectangle 96"/>
              <p:cNvSpPr>
                <a:spLocks noChangeArrowheads="1"/>
              </p:cNvSpPr>
              <p:nvPr/>
            </p:nvSpPr>
            <p:spPr bwMode="auto">
              <a:xfrm>
                <a:off x="6065959" y="6205112"/>
                <a:ext cx="44985"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48196" name="Rectangle 97"/>
              <p:cNvSpPr>
                <a:spLocks noChangeArrowheads="1"/>
              </p:cNvSpPr>
              <p:nvPr/>
            </p:nvSpPr>
            <p:spPr bwMode="auto">
              <a:xfrm>
                <a:off x="5178008" y="6228108"/>
                <a:ext cx="62587" cy="224212"/>
              </a:xfrm>
              <a:prstGeom prst="rect">
                <a:avLst/>
              </a:prstGeom>
              <a:solidFill>
                <a:srgbClr val="BFBFB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48197" name="Oval 98"/>
              <p:cNvSpPr>
                <a:spLocks noChangeArrowheads="1"/>
              </p:cNvSpPr>
              <p:nvPr/>
            </p:nvSpPr>
            <p:spPr bwMode="auto">
              <a:xfrm>
                <a:off x="5023497" y="5851547"/>
                <a:ext cx="1196974" cy="494417"/>
              </a:xfrm>
              <a:prstGeom prst="ellipse">
                <a:avLst/>
              </a:prstGeom>
              <a:solidFill>
                <a:srgbClr val="EAEAEA"/>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a:endParaRPr lang="en-US" sz="1800">
                  <a:solidFill>
                    <a:srgbClr val="FFFFFF"/>
                  </a:solidFill>
                  <a:latin typeface="Calibri" charset="0"/>
                </a:endParaRPr>
              </a:p>
            </p:txBody>
          </p:sp>
        </p:grpSp>
        <p:sp>
          <p:nvSpPr>
            <p:cNvPr id="48192" name="Rectangle 93"/>
            <p:cNvSpPr>
              <a:spLocks noChangeArrowheads="1"/>
            </p:cNvSpPr>
            <p:nvPr/>
          </p:nvSpPr>
          <p:spPr bwMode="auto">
            <a:xfrm>
              <a:off x="6360741" y="5695021"/>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48193" name="Rectangle 94"/>
            <p:cNvSpPr>
              <a:spLocks noChangeArrowheads="1"/>
            </p:cNvSpPr>
            <p:nvPr/>
          </p:nvSpPr>
          <p:spPr bwMode="auto">
            <a:xfrm>
              <a:off x="5142253" y="5700770"/>
              <a:ext cx="86057" cy="126479"/>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grpSp>
        <p:nvGrpSpPr>
          <p:cNvPr id="48140" name="Group 44"/>
          <p:cNvGrpSpPr>
            <a:grpSpLocks/>
          </p:cNvGrpSpPr>
          <p:nvPr/>
        </p:nvGrpSpPr>
        <p:grpSpPr bwMode="auto">
          <a:xfrm>
            <a:off x="3876675" y="1608138"/>
            <a:ext cx="1092200" cy="303212"/>
            <a:chOff x="5128542" y="4838701"/>
            <a:chExt cx="1300833" cy="530211"/>
          </a:xfrm>
        </p:grpSpPr>
        <p:pic>
          <p:nvPicPr>
            <p:cNvPr id="4818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8542" y="4838701"/>
              <a:ext cx="1300833" cy="491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89" name="Rectangle 90"/>
            <p:cNvSpPr>
              <a:spLocks noChangeArrowheads="1"/>
            </p:cNvSpPr>
            <p:nvPr/>
          </p:nvSpPr>
          <p:spPr bwMode="auto">
            <a:xfrm>
              <a:off x="6327275" y="5219009"/>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48190" name="Rectangle 91"/>
            <p:cNvSpPr>
              <a:spLocks noChangeArrowheads="1"/>
            </p:cNvSpPr>
            <p:nvPr/>
          </p:nvSpPr>
          <p:spPr bwMode="auto">
            <a:xfrm>
              <a:off x="5158794" y="5241217"/>
              <a:ext cx="86974" cy="127695"/>
            </a:xfrm>
            <a:prstGeom prst="rect">
              <a:avLst/>
            </a:prstGeom>
            <a:solidFill>
              <a:srgbClr val="FFFF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grpSp>
        <p:nvGrpSpPr>
          <p:cNvPr id="48141" name="Group 45"/>
          <p:cNvGrpSpPr>
            <a:grpSpLocks/>
          </p:cNvGrpSpPr>
          <p:nvPr/>
        </p:nvGrpSpPr>
        <p:grpSpPr bwMode="auto">
          <a:xfrm>
            <a:off x="1735138" y="1196975"/>
            <a:ext cx="1150937" cy="730250"/>
            <a:chOff x="2387973" y="4309243"/>
            <a:chExt cx="1771787" cy="1282262"/>
          </a:xfrm>
        </p:grpSpPr>
        <p:pic>
          <p:nvPicPr>
            <p:cNvPr id="48184"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3481" y="4309243"/>
              <a:ext cx="1285463" cy="128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Rectangle 88"/>
            <p:cNvSpPr/>
            <p:nvPr/>
          </p:nvSpPr>
          <p:spPr>
            <a:xfrm rot="11601822">
              <a:off x="2387973" y="5128665"/>
              <a:ext cx="1771787" cy="422704"/>
            </a:xfrm>
            <a:prstGeom prst="rect">
              <a:avLst/>
            </a:prstGeom>
            <a:gradFill>
              <a:gsLst>
                <a:gs pos="0">
                  <a:sysClr val="window" lastClr="FFFFFF"/>
                </a:gs>
                <a:gs pos="50000">
                  <a:sysClr val="window" lastClr="FFFFFF">
                    <a:alpha val="48000"/>
                  </a:sysClr>
                </a:gs>
                <a:gs pos="100000">
                  <a:sysClr val="window" lastClr="FFFFFF">
                    <a:alpha val="0"/>
                  </a:sysClr>
                </a:gs>
              </a:gsLst>
              <a:lin ang="5400000" scaled="0"/>
            </a:gradFill>
            <a:ln w="25400" cap="flat" cmpd="sng" algn="ctr">
              <a:noFill/>
              <a:prstDash val="solid"/>
            </a:ln>
            <a:effectLst/>
          </p:spPr>
          <p:txBody>
            <a:bodyPr anchor="ct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defRPr/>
              </a:pPr>
              <a:endParaRPr lang="en-US" sz="1800" smtClean="0">
                <a:solidFill>
                  <a:srgbClr val="FFFFFF"/>
                </a:solidFill>
                <a:latin typeface="Calibri" charset="0"/>
              </a:endParaRPr>
            </a:p>
          </p:txBody>
        </p:sp>
      </p:grpSp>
      <p:sp>
        <p:nvSpPr>
          <p:cNvPr id="47" name="TextBox 46"/>
          <p:cNvSpPr txBox="1"/>
          <p:nvPr/>
        </p:nvSpPr>
        <p:spPr>
          <a:xfrm>
            <a:off x="2935288" y="2908300"/>
            <a:ext cx="566737" cy="306388"/>
          </a:xfrm>
          <a:prstGeom prst="rect">
            <a:avLst/>
          </a:prstGeom>
          <a:noFill/>
        </p:spPr>
        <p:txBody>
          <a:bodyPr wrap="none">
            <a:spAutoFit/>
          </a:bodyPr>
          <a:lstStyle/>
          <a:p>
            <a:pPr fontAlgn="auto">
              <a:spcBef>
                <a:spcPts val="0"/>
              </a:spcBef>
              <a:spcAft>
                <a:spcPts val="0"/>
              </a:spcAft>
              <a:defRPr/>
            </a:pPr>
            <a:r>
              <a:rPr lang="en-US" sz="1800" i="1" kern="0" dirty="0">
                <a:solidFill>
                  <a:prstClr val="black"/>
                </a:solidFill>
                <a:latin typeface="Calibri"/>
                <a:ea typeface="+mn-ea"/>
                <a:cs typeface="+mn-cs"/>
              </a:rPr>
              <a:t>R</a:t>
            </a:r>
            <a:r>
              <a:rPr lang="en-US" sz="1800" kern="0" dirty="0">
                <a:solidFill>
                  <a:prstClr val="black"/>
                </a:solidFill>
                <a:latin typeface="Calibri"/>
                <a:ea typeface="+mn-ea"/>
                <a:cs typeface="+mn-cs"/>
              </a:rPr>
              <a:t> bps</a:t>
            </a:r>
          </a:p>
        </p:txBody>
      </p:sp>
      <p:cxnSp>
        <p:nvCxnSpPr>
          <p:cNvPr id="48143" name="Straight Connector 47"/>
          <p:cNvCxnSpPr>
            <a:cxnSpLocks noChangeShapeType="1"/>
          </p:cNvCxnSpPr>
          <p:nvPr/>
        </p:nvCxnSpPr>
        <p:spPr bwMode="auto">
          <a:xfrm flipV="1">
            <a:off x="4967288" y="2879725"/>
            <a:ext cx="173831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cxnSp>
      <p:grpSp>
        <p:nvGrpSpPr>
          <p:cNvPr id="48144" name="Group 100"/>
          <p:cNvGrpSpPr>
            <a:grpSpLocks/>
          </p:cNvGrpSpPr>
          <p:nvPr/>
        </p:nvGrpSpPr>
        <p:grpSpPr bwMode="auto">
          <a:xfrm>
            <a:off x="5945188" y="2071688"/>
            <a:ext cx="1477962" cy="1284287"/>
            <a:chOff x="-44" y="1473"/>
            <a:chExt cx="981" cy="1105"/>
          </a:xfrm>
        </p:grpSpPr>
        <p:pic>
          <p:nvPicPr>
            <p:cNvPr id="48182" name="Picture 101" descr="desktop_computer_stylized_mediu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Freeform 102"/>
            <p:cNvSpPr>
              <a:spLocks/>
            </p:cNvSpPr>
            <p:nvPr/>
          </p:nvSpPr>
          <p:spPr bwMode="auto">
            <a:xfrm flipH="1">
              <a:off x="374" y="1580"/>
              <a:ext cx="474" cy="505"/>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ysClr val="window" lastClr="FFFFFF"/>
                </a:gs>
              </a:gsLst>
              <a:lin ang="2700000" scaled="1"/>
            </a:gradFill>
            <a:ln w="9525" cap="flat" cmpd="sng">
              <a:noFill/>
              <a:prstDash val="solid"/>
              <a:round/>
              <a:headEnd/>
              <a:tailEnd/>
            </a:ln>
          </p:spPr>
          <p:txBody>
            <a:bodyPr wrap="none"/>
            <a:lstStyle/>
            <a:p>
              <a:pPr fontAlgn="auto">
                <a:spcBef>
                  <a:spcPts val="0"/>
                </a:spcBef>
                <a:spcAft>
                  <a:spcPts val="0"/>
                </a:spcAft>
                <a:defRPr/>
              </a:pPr>
              <a:endParaRPr lang="en-US" sz="1800" kern="0">
                <a:solidFill>
                  <a:prstClr val="black"/>
                </a:solidFill>
                <a:latin typeface="Calibri"/>
                <a:ea typeface="+mn-ea"/>
                <a:cs typeface="+mn-cs"/>
              </a:endParaRPr>
            </a:p>
          </p:txBody>
        </p:sp>
      </p:grpSp>
      <p:sp>
        <p:nvSpPr>
          <p:cNvPr id="50" name="TextBox 49"/>
          <p:cNvSpPr txBox="1"/>
          <p:nvPr/>
        </p:nvSpPr>
        <p:spPr>
          <a:xfrm>
            <a:off x="7427913" y="2778125"/>
            <a:ext cx="1012825" cy="306388"/>
          </a:xfrm>
          <a:prstGeom prst="rect">
            <a:avLst/>
          </a:prstGeom>
          <a:noFill/>
        </p:spPr>
        <p:txBody>
          <a:bodyPr wrap="none">
            <a:spAutoFit/>
          </a:bodyPr>
          <a:lstStyle/>
          <a:p>
            <a:pPr fontAlgn="auto">
              <a:spcBef>
                <a:spcPts val="0"/>
              </a:spcBef>
              <a:spcAft>
                <a:spcPts val="0"/>
              </a:spcAft>
              <a:defRPr/>
            </a:pPr>
            <a:r>
              <a:rPr lang="en-US" sz="1800" kern="0" dirty="0">
                <a:solidFill>
                  <a:prstClr val="black"/>
                </a:solidFill>
                <a:latin typeface="Calibri"/>
                <a:ea typeface="+mn-ea"/>
                <a:cs typeface="+mn-cs"/>
              </a:rPr>
              <a:t>destination</a:t>
            </a:r>
          </a:p>
        </p:txBody>
      </p:sp>
      <p:sp>
        <p:nvSpPr>
          <p:cNvPr id="48146" name="TextBox 52"/>
          <p:cNvSpPr txBox="1">
            <a:spLocks noChangeArrowheads="1"/>
          </p:cNvSpPr>
          <p:nvPr/>
        </p:nvSpPr>
        <p:spPr bwMode="auto">
          <a:xfrm>
            <a:off x="2395538" y="2574925"/>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Calibri" charset="0"/>
                <a:ea typeface="MS PGothic" charset="0"/>
                <a:cs typeface="MS PGothic" charset="0"/>
              </a:rPr>
              <a:t>1</a:t>
            </a:r>
          </a:p>
        </p:txBody>
      </p:sp>
      <p:sp>
        <p:nvSpPr>
          <p:cNvPr id="48147" name="TextBox 53"/>
          <p:cNvSpPr txBox="1">
            <a:spLocks noChangeArrowheads="1"/>
          </p:cNvSpPr>
          <p:nvPr/>
        </p:nvSpPr>
        <p:spPr bwMode="auto">
          <a:xfrm>
            <a:off x="2198688" y="2581275"/>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Calibri" charset="0"/>
                <a:ea typeface="MS PGothic" charset="0"/>
                <a:cs typeface="MS PGothic" charset="0"/>
              </a:rPr>
              <a:t>2</a:t>
            </a:r>
          </a:p>
        </p:txBody>
      </p:sp>
      <p:sp>
        <p:nvSpPr>
          <p:cNvPr id="48148" name="TextBox 54"/>
          <p:cNvSpPr txBox="1">
            <a:spLocks noChangeArrowheads="1"/>
          </p:cNvSpPr>
          <p:nvPr/>
        </p:nvSpPr>
        <p:spPr bwMode="auto">
          <a:xfrm>
            <a:off x="2011363" y="2578100"/>
            <a:ext cx="234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Calibri" charset="0"/>
                <a:ea typeface="MS PGothic" charset="0"/>
                <a:cs typeface="MS PGothic" charset="0"/>
              </a:rPr>
              <a:t>3</a:t>
            </a:r>
          </a:p>
        </p:txBody>
      </p:sp>
      <p:grpSp>
        <p:nvGrpSpPr>
          <p:cNvPr id="48149" name="Group 55"/>
          <p:cNvGrpSpPr>
            <a:grpSpLocks/>
          </p:cNvGrpSpPr>
          <p:nvPr/>
        </p:nvGrpSpPr>
        <p:grpSpPr bwMode="auto">
          <a:xfrm>
            <a:off x="1744663" y="1873250"/>
            <a:ext cx="2935287" cy="841375"/>
            <a:chOff x="593766" y="5264055"/>
            <a:chExt cx="3597129" cy="1011695"/>
          </a:xfrm>
        </p:grpSpPr>
        <p:grpSp>
          <p:nvGrpSpPr>
            <p:cNvPr id="48153" name="Group 56"/>
            <p:cNvGrpSpPr>
              <a:grpSpLocks/>
            </p:cNvGrpSpPr>
            <p:nvPr/>
          </p:nvGrpSpPr>
          <p:grpSpPr bwMode="auto">
            <a:xfrm>
              <a:off x="3527077" y="5264055"/>
              <a:ext cx="617671" cy="927313"/>
              <a:chOff x="2105936" y="5387204"/>
              <a:chExt cx="617671" cy="927313"/>
            </a:xfrm>
          </p:grpSpPr>
          <p:sp>
            <p:nvSpPr>
              <p:cNvPr id="48174" name="Rectangle 77"/>
              <p:cNvSpPr>
                <a:spLocks noChangeArrowheads="1"/>
              </p:cNvSpPr>
              <p:nvPr/>
            </p:nvSpPr>
            <p:spPr bwMode="auto">
              <a:xfrm>
                <a:off x="2577155" y="6049578"/>
                <a:ext cx="140072" cy="26533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79" name="Freeform 78"/>
              <p:cNvSpPr/>
              <p:nvPr/>
            </p:nvSpPr>
            <p:spPr>
              <a:xfrm>
                <a:off x="2110248" y="5705984"/>
                <a:ext cx="466907" cy="608925"/>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80" name="Freeform 79"/>
              <p:cNvSpPr/>
              <p:nvPr/>
            </p:nvSpPr>
            <p:spPr>
              <a:xfrm>
                <a:off x="2106358" y="5688804"/>
                <a:ext cx="616705"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81" name="Freeform 80"/>
              <p:cNvSpPr/>
              <p:nvPr/>
            </p:nvSpPr>
            <p:spPr>
              <a:xfrm>
                <a:off x="2114139" y="5396749"/>
                <a:ext cx="595306" cy="647102"/>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cxnSp>
            <p:nvCxnSpPr>
              <p:cNvPr id="48178" name="Straight Connector 81"/>
              <p:cNvCxnSpPr>
                <a:cxnSpLocks noChangeShapeType="1"/>
                <a:stCxn id="81"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79" name="Straight Connector 82"/>
              <p:cNvCxnSpPr>
                <a:cxnSpLocks noChangeShapeType="1"/>
                <a:endCxn id="81"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80" name="Straight Connector 83"/>
              <p:cNvCxnSpPr>
                <a:cxnSpLocks noChangeShapeType="1"/>
                <a:endCxn id="81"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81" name="Straight Connector 84"/>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48154" name="Group 57"/>
            <p:cNvGrpSpPr>
              <a:grpSpLocks/>
            </p:cNvGrpSpPr>
            <p:nvPr/>
          </p:nvGrpSpPr>
          <p:grpSpPr bwMode="auto">
            <a:xfrm>
              <a:off x="1326802" y="5273580"/>
              <a:ext cx="617671" cy="927313"/>
              <a:chOff x="2105936" y="5387204"/>
              <a:chExt cx="617671" cy="927313"/>
            </a:xfrm>
          </p:grpSpPr>
          <p:sp>
            <p:nvSpPr>
              <p:cNvPr id="70" name="Freeform 69"/>
              <p:cNvSpPr/>
              <p:nvPr/>
            </p:nvSpPr>
            <p:spPr>
              <a:xfrm>
                <a:off x="2110224" y="5706003"/>
                <a:ext cx="466907" cy="60892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0 w 967997"/>
                  <a:gd name="connsiteY0" fmla="*/ 0 h 2138362"/>
                  <a:gd name="connsiteX1" fmla="*/ 0 w 967997"/>
                  <a:gd name="connsiteY1" fmla="*/ 1190625 h 2138362"/>
                  <a:gd name="connsiteX2" fmla="*/ 966787 w 967997"/>
                  <a:gd name="connsiteY2" fmla="*/ 2138362 h 2138362"/>
                  <a:gd name="connsiteX3" fmla="*/ 967618 w 967997"/>
                  <a:gd name="connsiteY3" fmla="*/ 1495143 h 2138362"/>
                  <a:gd name="connsiteX4" fmla="*/ 0 w 967997"/>
                  <a:gd name="connsiteY4" fmla="*/ 0 h 2138362"/>
                  <a:gd name="connsiteX0" fmla="*/ 0 w 967997"/>
                  <a:gd name="connsiteY0" fmla="*/ 0 h 1424095"/>
                  <a:gd name="connsiteX1" fmla="*/ 0 w 967997"/>
                  <a:gd name="connsiteY1" fmla="*/ 476358 h 1424095"/>
                  <a:gd name="connsiteX2" fmla="*/ 966787 w 967997"/>
                  <a:gd name="connsiteY2" fmla="*/ 1424095 h 1424095"/>
                  <a:gd name="connsiteX3" fmla="*/ 967618 w 967997"/>
                  <a:gd name="connsiteY3" fmla="*/ 780876 h 1424095"/>
                  <a:gd name="connsiteX4" fmla="*/ 0 w 967997"/>
                  <a:gd name="connsiteY4" fmla="*/ 0 h 1424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997" h="1424095">
                    <a:moveTo>
                      <a:pt x="0" y="0"/>
                    </a:moveTo>
                    <a:lnTo>
                      <a:pt x="0" y="476358"/>
                    </a:lnTo>
                    <a:lnTo>
                      <a:pt x="966787" y="1424095"/>
                    </a:lnTo>
                    <a:cubicBezTo>
                      <a:pt x="965200" y="958958"/>
                      <a:pt x="969205" y="1246013"/>
                      <a:pt x="967618" y="780876"/>
                    </a:cubicBezTo>
                    <a:lnTo>
                      <a:pt x="0" y="0"/>
                    </a:lnTo>
                    <a:close/>
                  </a:path>
                </a:pathLst>
              </a:custGeom>
              <a:solidFill>
                <a:srgbClr val="4F81BD"/>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71" name="Freeform 70"/>
              <p:cNvSpPr/>
              <p:nvPr/>
            </p:nvSpPr>
            <p:spPr>
              <a:xfrm>
                <a:off x="2106333" y="5688824"/>
                <a:ext cx="616707" cy="355048"/>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77416"/>
                  <a:gd name="connsiteY0" fmla="*/ 0 h 813350"/>
                  <a:gd name="connsiteX1" fmla="*/ 0 w 1277416"/>
                  <a:gd name="connsiteY1" fmla="*/ 9439 h 813350"/>
                  <a:gd name="connsiteX2" fmla="*/ 952500 w 1277416"/>
                  <a:gd name="connsiteY2" fmla="*/ 752735 h 813350"/>
                  <a:gd name="connsiteX3" fmla="*/ 1277416 w 1277416"/>
                  <a:gd name="connsiteY3" fmla="*/ 813350 h 813350"/>
                  <a:gd name="connsiteX4" fmla="*/ 233363 w 1277416"/>
                  <a:gd name="connsiteY4" fmla="*/ 0 h 813350"/>
                  <a:gd name="connsiteX0" fmla="*/ 233363 w 1277416"/>
                  <a:gd name="connsiteY0" fmla="*/ 0 h 814795"/>
                  <a:gd name="connsiteX1" fmla="*/ 0 w 1277416"/>
                  <a:gd name="connsiteY1" fmla="*/ 9439 h 814795"/>
                  <a:gd name="connsiteX2" fmla="*/ 980474 w 1277416"/>
                  <a:gd name="connsiteY2" fmla="*/ 814795 h 814795"/>
                  <a:gd name="connsiteX3" fmla="*/ 1277416 w 1277416"/>
                  <a:gd name="connsiteY3" fmla="*/ 813350 h 814795"/>
                  <a:gd name="connsiteX4" fmla="*/ 233363 w 1277416"/>
                  <a:gd name="connsiteY4" fmla="*/ 0 h 814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7416" h="814795">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48168" name="Rectangle 71"/>
              <p:cNvSpPr>
                <a:spLocks noChangeArrowheads="1"/>
              </p:cNvSpPr>
              <p:nvPr/>
            </p:nvSpPr>
            <p:spPr bwMode="auto">
              <a:xfrm>
                <a:off x="2577131" y="6049598"/>
                <a:ext cx="140072" cy="265332"/>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73" name="Freeform 72"/>
              <p:cNvSpPr/>
              <p:nvPr/>
            </p:nvSpPr>
            <p:spPr>
              <a:xfrm>
                <a:off x="2114115" y="5396768"/>
                <a:ext cx="595306" cy="647103"/>
              </a:xfrm>
              <a:custGeom>
                <a:avLst/>
                <a:gdLst>
                  <a:gd name="connsiteX0" fmla="*/ 5411 w 597877"/>
                  <a:gd name="connsiteY0" fmla="*/ 13527 h 646573"/>
                  <a:gd name="connsiteX1" fmla="*/ 0 w 597877"/>
                  <a:gd name="connsiteY1" fmla="*/ 305702 h 646573"/>
                  <a:gd name="connsiteX2" fmla="*/ 457200 w 597877"/>
                  <a:gd name="connsiteY2" fmla="*/ 646573 h 646573"/>
                  <a:gd name="connsiteX3" fmla="*/ 597877 w 597877"/>
                  <a:gd name="connsiteY3" fmla="*/ 646573 h 646573"/>
                  <a:gd name="connsiteX4" fmla="*/ 595172 w 597877"/>
                  <a:gd name="connsiteY4" fmla="*/ 321934 h 646573"/>
                  <a:gd name="connsiteX5" fmla="*/ 110919 w 597877"/>
                  <a:gd name="connsiteY5" fmla="*/ 0 h 646573"/>
                  <a:gd name="connsiteX6" fmla="*/ 5411 w 597877"/>
                  <a:gd name="connsiteY6" fmla="*/ 13527 h 646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877" h="646573">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lgn="ctr">
                <a:solidFill>
                  <a:sysClr val="windowText" lastClr="000000"/>
                </a:solidFill>
                <a:prstDash val="sysDash"/>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cxnSp>
            <p:nvCxnSpPr>
              <p:cNvPr id="48170" name="Straight Connector 73"/>
              <p:cNvCxnSpPr>
                <a:cxnSpLocks noChangeShapeType="1"/>
                <a:stCxn id="73" idx="0"/>
              </p:cNvCxnSpPr>
              <p:nvPr/>
            </p:nvCxnSpPr>
            <p:spPr bwMode="auto">
              <a:xfrm>
                <a:off x="2118270" y="5410651"/>
                <a:ext cx="446379" cy="311112"/>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71" name="Straight Connector 74"/>
              <p:cNvCxnSpPr>
                <a:cxnSpLocks noChangeShapeType="1"/>
                <a:endCxn id="73" idx="4"/>
              </p:cNvCxnSpPr>
              <p:nvPr/>
            </p:nvCxnSpPr>
            <p:spPr bwMode="auto">
              <a:xfrm flipV="1">
                <a:off x="2567354" y="5719058"/>
                <a:ext cx="140677" cy="2705"/>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72" name="Straight Connector 75"/>
              <p:cNvCxnSpPr>
                <a:cxnSpLocks noChangeShapeType="1"/>
                <a:endCxn id="73" idx="2"/>
              </p:cNvCxnSpPr>
              <p:nvPr/>
            </p:nvCxnSpPr>
            <p:spPr bwMode="auto">
              <a:xfrm flipH="1">
                <a:off x="2570059" y="5721763"/>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cxnSp>
            <p:nvCxnSpPr>
              <p:cNvPr id="48173" name="Straight Connector 76"/>
              <p:cNvCxnSpPr>
                <a:cxnSpLocks noChangeShapeType="1"/>
              </p:cNvCxnSpPr>
              <p:nvPr/>
            </p:nvCxnSpPr>
            <p:spPr bwMode="auto">
              <a:xfrm flipH="1">
                <a:off x="2221974" y="5387204"/>
                <a:ext cx="2705" cy="321934"/>
              </a:xfrm>
              <a:prstGeom prst="line">
                <a:avLst/>
              </a:prstGeom>
              <a:noFill/>
              <a:ln w="12700">
                <a:solidFill>
                  <a:srgbClr val="000000"/>
                </a:solidFill>
                <a:prstDash val="sysDash"/>
                <a:round/>
                <a:headEnd/>
                <a:tailEnd/>
              </a:ln>
              <a:extLst>
                <a:ext uri="{909E8E84-426E-40dd-AFC4-6F175D3DCCD1}">
                  <a14:hiddenFill xmlns:a14="http://schemas.microsoft.com/office/drawing/2010/main">
                    <a:noFill/>
                  </a14:hiddenFill>
                </a:ext>
              </a:extLst>
            </p:spPr>
          </p:cxnSp>
        </p:grpSp>
        <p:grpSp>
          <p:nvGrpSpPr>
            <p:cNvPr id="48155" name="Group 58"/>
            <p:cNvGrpSpPr>
              <a:grpSpLocks/>
            </p:cNvGrpSpPr>
            <p:nvPr/>
          </p:nvGrpSpPr>
          <p:grpSpPr bwMode="auto">
            <a:xfrm>
              <a:off x="971797" y="5294415"/>
              <a:ext cx="605641" cy="915203"/>
              <a:chOff x="335231" y="4405745"/>
              <a:chExt cx="1252537" cy="2138362"/>
            </a:xfrm>
          </p:grpSpPr>
          <p:sp>
            <p:nvSpPr>
              <p:cNvPr id="67" name="Freeform 66"/>
              <p:cNvSpPr/>
              <p:nvPr/>
            </p:nvSpPr>
            <p:spPr>
              <a:xfrm>
                <a:off x="333961" y="4406169"/>
                <a:ext cx="969641" cy="213635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68" name="Freeform 67"/>
              <p:cNvSpPr/>
              <p:nvPr/>
            </p:nvSpPr>
            <p:spPr>
              <a:xfrm>
                <a:off x="350055" y="4410631"/>
                <a:ext cx="1239211" cy="771583"/>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48165" name="Rectangle 68"/>
              <p:cNvSpPr>
                <a:spLocks noChangeArrowheads="1"/>
              </p:cNvSpPr>
              <p:nvPr/>
            </p:nvSpPr>
            <p:spPr bwMode="auto">
              <a:xfrm>
                <a:off x="1299580" y="5177755"/>
                <a:ext cx="289686" cy="1351386"/>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sp>
          <p:nvSpPr>
            <p:cNvPr id="48156" name="Rectangle 59"/>
            <p:cNvSpPr>
              <a:spLocks noChangeArrowheads="1"/>
            </p:cNvSpPr>
            <p:nvPr/>
          </p:nvSpPr>
          <p:spPr bwMode="auto">
            <a:xfrm>
              <a:off x="1838851" y="6126859"/>
              <a:ext cx="2180844" cy="64901"/>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sp>
          <p:nvSpPr>
            <p:cNvPr id="48157" name="Right Arrow 60"/>
            <p:cNvSpPr>
              <a:spLocks noChangeArrowheads="1"/>
            </p:cNvSpPr>
            <p:nvPr/>
          </p:nvSpPr>
          <p:spPr bwMode="auto">
            <a:xfrm>
              <a:off x="2556720" y="6056232"/>
              <a:ext cx="266527" cy="219518"/>
            </a:xfrm>
            <a:prstGeom prst="rightArrow">
              <a:avLst>
                <a:gd name="adj1" fmla="val 13889"/>
                <a:gd name="adj2" fmla="val 53703"/>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nvGrpSpPr>
            <p:cNvPr id="48158" name="Group 61"/>
            <p:cNvGrpSpPr>
              <a:grpSpLocks/>
            </p:cNvGrpSpPr>
            <p:nvPr/>
          </p:nvGrpSpPr>
          <p:grpSpPr bwMode="auto">
            <a:xfrm>
              <a:off x="593766" y="5284519"/>
              <a:ext cx="605641" cy="915203"/>
              <a:chOff x="335231" y="4405745"/>
              <a:chExt cx="1252537" cy="2138362"/>
            </a:xfrm>
          </p:grpSpPr>
          <p:sp>
            <p:nvSpPr>
              <p:cNvPr id="64" name="Freeform 63"/>
              <p:cNvSpPr/>
              <p:nvPr/>
            </p:nvSpPr>
            <p:spPr>
              <a:xfrm>
                <a:off x="335231" y="4406992"/>
                <a:ext cx="965619" cy="2136350"/>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4F81BD"/>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65" name="Freeform 64"/>
              <p:cNvSpPr/>
              <p:nvPr/>
            </p:nvSpPr>
            <p:spPr>
              <a:xfrm>
                <a:off x="351325" y="4411451"/>
                <a:ext cx="1235186" cy="771586"/>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0" h="757496">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w="25400" cap="flat" cmpd="sng" algn="ctr">
                <a:noFill/>
                <a:prstDash val="solid"/>
              </a:ln>
              <a:effectLst/>
            </p:spPr>
            <p:txBody>
              <a:bodyPr anchor="ctr"/>
              <a:lstStyle/>
              <a:p>
                <a:pPr algn="ctr" fontAlgn="auto">
                  <a:spcBef>
                    <a:spcPts val="0"/>
                  </a:spcBef>
                  <a:spcAft>
                    <a:spcPts val="0"/>
                  </a:spcAft>
                  <a:defRPr/>
                </a:pPr>
                <a:endParaRPr lang="en-US" sz="1800" kern="0">
                  <a:solidFill>
                    <a:sysClr val="window" lastClr="FFFFFF"/>
                  </a:solidFill>
                  <a:latin typeface="Calibri"/>
                  <a:ea typeface="+mn-ea"/>
                  <a:cs typeface="+mn-cs"/>
                </a:endParaRPr>
              </a:p>
            </p:txBody>
          </p:sp>
          <p:sp>
            <p:nvSpPr>
              <p:cNvPr id="48162" name="Rectangle 65"/>
              <p:cNvSpPr>
                <a:spLocks noChangeArrowheads="1"/>
              </p:cNvSpPr>
              <p:nvPr/>
            </p:nvSpPr>
            <p:spPr bwMode="auto">
              <a:xfrm>
                <a:off x="1296825" y="5178575"/>
                <a:ext cx="289686" cy="1351389"/>
              </a:xfrm>
              <a:prstGeom prst="rect">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sp>
          <p:nvSpPr>
            <p:cNvPr id="48159" name="Right Arrow 62"/>
            <p:cNvSpPr>
              <a:spLocks noChangeArrowheads="1"/>
            </p:cNvSpPr>
            <p:nvPr/>
          </p:nvSpPr>
          <p:spPr bwMode="auto">
            <a:xfrm rot="-5245926">
              <a:off x="3947358" y="5684800"/>
              <a:ext cx="267240" cy="219835"/>
            </a:xfrm>
            <a:prstGeom prst="rightArrow">
              <a:avLst>
                <a:gd name="adj1" fmla="val 13889"/>
                <a:gd name="adj2" fmla="val 53702"/>
              </a:avLst>
            </a:prstGeom>
            <a:solidFill>
              <a:srgbClr val="33CCFF"/>
            </a:solidFill>
            <a:ln>
              <a:noFill/>
            </a:ln>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a:endParaRPr lang="en-US" sz="1800">
                <a:solidFill>
                  <a:srgbClr val="FFFFFF"/>
                </a:solidFill>
                <a:latin typeface="Calibri" charset="0"/>
              </a:endParaRPr>
            </a:p>
          </p:txBody>
        </p:sp>
      </p:grpSp>
      <p:sp>
        <p:nvSpPr>
          <p:cNvPr id="102" name="TextBox 101"/>
          <p:cNvSpPr txBox="1"/>
          <p:nvPr/>
        </p:nvSpPr>
        <p:spPr>
          <a:xfrm>
            <a:off x="541338" y="1903413"/>
            <a:ext cx="1181100" cy="533400"/>
          </a:xfrm>
          <a:prstGeom prst="rect">
            <a:avLst/>
          </a:prstGeom>
          <a:noFill/>
        </p:spPr>
        <p:txBody>
          <a:bodyPr wrap="none">
            <a:spAutoFit/>
          </a:bodyPr>
          <a:lstStyle/>
          <a:p>
            <a:pPr fontAlgn="auto">
              <a:lnSpc>
                <a:spcPts val="1700"/>
              </a:lnSpc>
              <a:spcBef>
                <a:spcPts val="0"/>
              </a:spcBef>
              <a:spcAft>
                <a:spcPts val="0"/>
              </a:spcAft>
              <a:defRPr/>
            </a:pPr>
            <a:r>
              <a:rPr lang="en-US" sz="1800" i="1" kern="0" dirty="0">
                <a:solidFill>
                  <a:prstClr val="black"/>
                </a:solidFill>
                <a:latin typeface="Calibri"/>
                <a:ea typeface="+mn-ea"/>
                <a:cs typeface="+mn-cs"/>
              </a:rPr>
              <a:t>L</a:t>
            </a:r>
            <a:r>
              <a:rPr lang="en-US" sz="1800" kern="0" dirty="0">
                <a:solidFill>
                  <a:prstClr val="black"/>
                </a:solidFill>
                <a:latin typeface="Calibri"/>
                <a:ea typeface="+mn-ea"/>
                <a:cs typeface="+mn-cs"/>
              </a:rPr>
              <a:t> bits</a:t>
            </a:r>
          </a:p>
          <a:p>
            <a:pPr fontAlgn="auto">
              <a:lnSpc>
                <a:spcPts val="1700"/>
              </a:lnSpc>
              <a:spcBef>
                <a:spcPts val="0"/>
              </a:spcBef>
              <a:spcAft>
                <a:spcPts val="0"/>
              </a:spcAft>
              <a:defRPr/>
            </a:pPr>
            <a:r>
              <a:rPr lang="en-US" sz="1800" kern="0" dirty="0">
                <a:solidFill>
                  <a:prstClr val="black"/>
                </a:solidFill>
                <a:latin typeface="Calibri"/>
                <a:ea typeface="+mn-ea"/>
                <a:cs typeface="+mn-cs"/>
              </a:rPr>
              <a:t>per packet</a:t>
            </a:r>
          </a:p>
        </p:txBody>
      </p:sp>
      <p:sp>
        <p:nvSpPr>
          <p:cNvPr id="103" name="TextBox 102"/>
          <p:cNvSpPr txBox="1"/>
          <p:nvPr/>
        </p:nvSpPr>
        <p:spPr>
          <a:xfrm>
            <a:off x="5334000" y="2898775"/>
            <a:ext cx="566738" cy="306388"/>
          </a:xfrm>
          <a:prstGeom prst="rect">
            <a:avLst/>
          </a:prstGeom>
          <a:noFill/>
        </p:spPr>
        <p:txBody>
          <a:bodyPr wrap="none">
            <a:spAutoFit/>
          </a:bodyPr>
          <a:lstStyle/>
          <a:p>
            <a:pPr fontAlgn="auto">
              <a:spcBef>
                <a:spcPts val="0"/>
              </a:spcBef>
              <a:spcAft>
                <a:spcPts val="0"/>
              </a:spcAft>
              <a:defRPr/>
            </a:pPr>
            <a:r>
              <a:rPr lang="en-US" sz="1800" i="1" kern="0" dirty="0">
                <a:solidFill>
                  <a:prstClr val="black"/>
                </a:solidFill>
                <a:latin typeface="Calibri"/>
                <a:ea typeface="+mn-ea"/>
                <a:cs typeface="+mn-cs"/>
              </a:rPr>
              <a:t>R</a:t>
            </a:r>
            <a:r>
              <a:rPr lang="en-US" sz="1800" kern="0" dirty="0">
                <a:solidFill>
                  <a:prstClr val="black"/>
                </a:solidFill>
                <a:latin typeface="Calibri"/>
                <a:ea typeface="+mn-ea"/>
                <a:cs typeface="+mn-cs"/>
              </a:rPr>
              <a:t> bps</a:t>
            </a:r>
          </a:p>
        </p:txBody>
      </p:sp>
      <p:sp>
        <p:nvSpPr>
          <p:cNvPr id="48152" name="Rectangle 3"/>
          <p:cNvSpPr txBox="1">
            <a:spLocks noChangeArrowheads="1"/>
          </p:cNvSpPr>
          <p:nvPr/>
        </p:nvSpPr>
        <p:spPr bwMode="auto">
          <a:xfrm>
            <a:off x="582613" y="5711825"/>
            <a:ext cx="4602162"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lnSpc>
                <a:spcPct val="85000"/>
              </a:lnSpc>
              <a:spcBef>
                <a:spcPct val="20000"/>
              </a:spcBef>
              <a:buClr>
                <a:srgbClr val="000099"/>
              </a:buClr>
              <a:buSzPct val="75000"/>
              <a:buFont typeface="Wingdings" charset="0"/>
              <a:buChar char="v"/>
            </a:pPr>
            <a:r>
              <a:rPr lang="en-US" sz="2000" dirty="0">
                <a:latin typeface="Arial"/>
                <a:ea typeface="MS PGothic" charset="0"/>
                <a:cs typeface="Arial"/>
              </a:rPr>
              <a:t>end-end delay = 2</a:t>
            </a:r>
            <a:r>
              <a:rPr lang="en-US" sz="2000" i="1" dirty="0">
                <a:latin typeface="Arial"/>
                <a:ea typeface="MS PGothic" charset="0"/>
                <a:cs typeface="Arial"/>
              </a:rPr>
              <a:t>L</a:t>
            </a:r>
            <a:r>
              <a:rPr lang="en-US" sz="2000" dirty="0">
                <a:latin typeface="Arial"/>
                <a:ea typeface="MS PGothic" charset="0"/>
                <a:cs typeface="Arial"/>
              </a:rPr>
              <a:t>/</a:t>
            </a:r>
            <a:r>
              <a:rPr lang="en-US" sz="2000" i="1" dirty="0">
                <a:latin typeface="Arial"/>
                <a:ea typeface="MS PGothic" charset="0"/>
                <a:cs typeface="Arial"/>
              </a:rPr>
              <a:t>R</a:t>
            </a:r>
            <a:r>
              <a:rPr lang="en-US" sz="2000" dirty="0">
                <a:latin typeface="Arial"/>
                <a:ea typeface="MS PGothic" charset="0"/>
                <a:cs typeface="Arial"/>
              </a:rPr>
              <a:t> (assuming zero propagation delay)</a:t>
            </a:r>
          </a:p>
        </p:txBody>
      </p:sp>
    </p:spTree>
    <p:extLst>
      <p:ext uri="{BB962C8B-B14F-4D97-AF65-F5344CB8AC3E}">
        <p14:creationId xmlns:p14="http://schemas.microsoft.com/office/powerpoint/2010/main" val="17477582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7" name="Group 228"/>
          <p:cNvGrpSpPr>
            <a:grpSpLocks/>
          </p:cNvGrpSpPr>
          <p:nvPr/>
        </p:nvGrpSpPr>
        <p:grpSpPr bwMode="auto">
          <a:xfrm>
            <a:off x="2303463" y="2090738"/>
            <a:ext cx="1187450" cy="554037"/>
            <a:chOff x="4650" y="1129"/>
            <a:chExt cx="246" cy="95"/>
          </a:xfrm>
        </p:grpSpPr>
        <p:sp>
          <p:nvSpPr>
            <p:cNvPr id="5025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025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025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0253" name="Group 232"/>
            <p:cNvGrpSpPr>
              <a:grpSpLocks/>
            </p:cNvGrpSpPr>
            <p:nvPr/>
          </p:nvGrpSpPr>
          <p:grpSpPr bwMode="auto">
            <a:xfrm>
              <a:off x="4699" y="1145"/>
              <a:ext cx="138" cy="29"/>
              <a:chOff x="2468" y="1332"/>
              <a:chExt cx="310" cy="60"/>
            </a:xfrm>
          </p:grpSpPr>
          <p:sp>
            <p:nvSpPr>
              <p:cNvPr id="50256"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57"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254"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55"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0178" name="Group 105"/>
          <p:cNvGrpSpPr>
            <a:grpSpLocks/>
          </p:cNvGrpSpPr>
          <p:nvPr/>
        </p:nvGrpSpPr>
        <p:grpSpPr bwMode="auto">
          <a:xfrm>
            <a:off x="6764338" y="2314575"/>
            <a:ext cx="779462" cy="679450"/>
            <a:chOff x="-44" y="1473"/>
            <a:chExt cx="981" cy="1105"/>
          </a:xfrm>
        </p:grpSpPr>
        <p:pic>
          <p:nvPicPr>
            <p:cNvPr id="50248" name="Picture 106"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49" name="Freeform 107"/>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50180" name="Rectangle 2"/>
          <p:cNvSpPr>
            <a:spLocks noGrp="1" noChangeArrowheads="1"/>
          </p:cNvSpPr>
          <p:nvPr>
            <p:ph type="title" idx="4294967295"/>
          </p:nvPr>
        </p:nvSpPr>
        <p:spPr>
          <a:xfrm>
            <a:off x="152400" y="-152400"/>
            <a:ext cx="8447087" cy="1143000"/>
          </a:xfrm>
        </p:spPr>
        <p:txBody>
          <a:bodyPr>
            <a:normAutofit fontScale="90000"/>
          </a:bodyPr>
          <a:lstStyle/>
          <a:p>
            <a:pPr eaLnBrk="1" hangingPunct="1"/>
            <a:r>
              <a:rPr lang="en-US" sz="3600" dirty="0">
                <a:latin typeface="Arial"/>
                <a:ea typeface="MS PGothic" charset="0"/>
                <a:cs typeface="Arial"/>
              </a:rPr>
              <a:t>Packet Switching: </a:t>
            </a:r>
            <a:r>
              <a:rPr lang="en-US" sz="3600" dirty="0" err="1">
                <a:latin typeface="Arial"/>
                <a:ea typeface="MS PGothic" charset="0"/>
                <a:cs typeface="Arial"/>
              </a:rPr>
              <a:t>queueing</a:t>
            </a:r>
            <a:r>
              <a:rPr lang="en-US" sz="3600" dirty="0">
                <a:latin typeface="Arial"/>
                <a:ea typeface="MS PGothic" charset="0"/>
                <a:cs typeface="Arial"/>
              </a:rPr>
              <a:t> delay, loss</a:t>
            </a:r>
            <a:endParaRPr lang="en-US" dirty="0">
              <a:latin typeface="Arial"/>
              <a:ea typeface="MS PGothic" charset="0"/>
              <a:cs typeface="Arial"/>
            </a:endParaRPr>
          </a:p>
        </p:txBody>
      </p:sp>
      <p:sp>
        <p:nvSpPr>
          <p:cNvPr id="50181" name="Line 230"/>
          <p:cNvSpPr>
            <a:spLocks noChangeShapeType="1"/>
          </p:cNvSpPr>
          <p:nvPr/>
        </p:nvSpPr>
        <p:spPr bwMode="auto">
          <a:xfrm>
            <a:off x="3467100" y="2303463"/>
            <a:ext cx="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p>
        </p:txBody>
      </p:sp>
      <p:sp>
        <p:nvSpPr>
          <p:cNvPr id="50182" name="Line 276"/>
          <p:cNvSpPr>
            <a:spLocks noChangeShapeType="1"/>
          </p:cNvSpPr>
          <p:nvPr/>
        </p:nvSpPr>
        <p:spPr bwMode="auto">
          <a:xfrm>
            <a:off x="1590675" y="1971675"/>
            <a:ext cx="744538" cy="3857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3" name="Line 277"/>
          <p:cNvSpPr>
            <a:spLocks noChangeShapeType="1"/>
          </p:cNvSpPr>
          <p:nvPr/>
        </p:nvSpPr>
        <p:spPr bwMode="auto">
          <a:xfrm flipV="1">
            <a:off x="1735138" y="2457450"/>
            <a:ext cx="577850"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4" name="Line 278"/>
          <p:cNvSpPr>
            <a:spLocks noChangeShapeType="1"/>
          </p:cNvSpPr>
          <p:nvPr/>
        </p:nvSpPr>
        <p:spPr bwMode="auto">
          <a:xfrm>
            <a:off x="3432175" y="2398713"/>
            <a:ext cx="2016125" cy="15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5" name="Line 279"/>
          <p:cNvSpPr>
            <a:spLocks noChangeShapeType="1"/>
          </p:cNvSpPr>
          <p:nvPr/>
        </p:nvSpPr>
        <p:spPr bwMode="auto">
          <a:xfrm flipH="1" flipV="1">
            <a:off x="6035675" y="2581275"/>
            <a:ext cx="9525" cy="3635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6" name="Line 280"/>
          <p:cNvSpPr>
            <a:spLocks noChangeShapeType="1"/>
          </p:cNvSpPr>
          <p:nvPr/>
        </p:nvSpPr>
        <p:spPr bwMode="auto">
          <a:xfrm flipV="1">
            <a:off x="6508750" y="2030413"/>
            <a:ext cx="60483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7" name="Rectangle 287"/>
          <p:cNvSpPr>
            <a:spLocks noChangeArrowheads="1"/>
          </p:cNvSpPr>
          <p:nvPr/>
        </p:nvSpPr>
        <p:spPr bwMode="auto">
          <a:xfrm>
            <a:off x="3630613"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188" name="Rectangle 288"/>
          <p:cNvSpPr>
            <a:spLocks noChangeArrowheads="1"/>
          </p:cNvSpPr>
          <p:nvPr/>
        </p:nvSpPr>
        <p:spPr bwMode="auto">
          <a:xfrm>
            <a:off x="3792538"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0189" name="Rectangle 289"/>
          <p:cNvSpPr>
            <a:spLocks noChangeArrowheads="1"/>
          </p:cNvSpPr>
          <p:nvPr/>
        </p:nvSpPr>
        <p:spPr bwMode="auto">
          <a:xfrm>
            <a:off x="3954463"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190" name="Rectangle 290"/>
          <p:cNvSpPr>
            <a:spLocks noChangeArrowheads="1"/>
          </p:cNvSpPr>
          <p:nvPr/>
        </p:nvSpPr>
        <p:spPr bwMode="auto">
          <a:xfrm>
            <a:off x="4116388" y="2185988"/>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191" name="Rectangle 291"/>
          <p:cNvSpPr>
            <a:spLocks noChangeArrowheads="1"/>
          </p:cNvSpPr>
          <p:nvPr/>
        </p:nvSpPr>
        <p:spPr bwMode="auto">
          <a:xfrm>
            <a:off x="4278313"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0192" name="Rectangle 292"/>
          <p:cNvSpPr>
            <a:spLocks noChangeArrowheads="1"/>
          </p:cNvSpPr>
          <p:nvPr/>
        </p:nvSpPr>
        <p:spPr bwMode="auto">
          <a:xfrm>
            <a:off x="4649788" y="2185988"/>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0193" name="Rectangle 293"/>
          <p:cNvSpPr>
            <a:spLocks noChangeArrowheads="1"/>
          </p:cNvSpPr>
          <p:nvPr/>
        </p:nvSpPr>
        <p:spPr bwMode="auto">
          <a:xfrm>
            <a:off x="5087938" y="2181225"/>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grpSp>
        <p:nvGrpSpPr>
          <p:cNvPr id="50194" name="Group 311"/>
          <p:cNvGrpSpPr>
            <a:grpSpLocks/>
          </p:cNvGrpSpPr>
          <p:nvPr/>
        </p:nvGrpSpPr>
        <p:grpSpPr bwMode="auto">
          <a:xfrm>
            <a:off x="2786063" y="2262188"/>
            <a:ext cx="633412" cy="200025"/>
            <a:chOff x="1800" y="1425"/>
            <a:chExt cx="399" cy="126"/>
          </a:xfrm>
        </p:grpSpPr>
        <p:sp>
          <p:nvSpPr>
            <p:cNvPr id="50244" name="Rectangle 294"/>
            <p:cNvSpPr>
              <a:spLocks noChangeArrowheads="1"/>
            </p:cNvSpPr>
            <p:nvPr/>
          </p:nvSpPr>
          <p:spPr bwMode="auto">
            <a:xfrm>
              <a:off x="1800"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245" name="Rectangle 295"/>
            <p:cNvSpPr>
              <a:spLocks noChangeArrowheads="1"/>
            </p:cNvSpPr>
            <p:nvPr/>
          </p:nvSpPr>
          <p:spPr bwMode="auto">
            <a:xfrm>
              <a:off x="1902" y="1425"/>
              <a:ext cx="93" cy="126"/>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0246" name="Rectangle 296"/>
            <p:cNvSpPr>
              <a:spLocks noChangeArrowheads="1"/>
            </p:cNvSpPr>
            <p:nvPr/>
          </p:nvSpPr>
          <p:spPr bwMode="auto">
            <a:xfrm>
              <a:off x="2004"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247" name="Rectangle 297"/>
            <p:cNvSpPr>
              <a:spLocks noChangeArrowheads="1"/>
            </p:cNvSpPr>
            <p:nvPr/>
          </p:nvSpPr>
          <p:spPr bwMode="auto">
            <a:xfrm>
              <a:off x="2106" y="1425"/>
              <a:ext cx="93" cy="126"/>
            </a:xfrm>
            <a:prstGeom prst="rect">
              <a:avLst/>
            </a:prstGeom>
            <a:solidFill>
              <a:schemeClr val="accent1"/>
            </a:solidFill>
            <a:ln w="9525">
              <a:solidFill>
                <a:schemeClr val="tx1"/>
              </a:solidFill>
              <a:miter lim="800000"/>
              <a:headEnd/>
              <a:tailEnd/>
            </a:ln>
          </p:spPr>
          <p:txBody>
            <a:bodyPr wrap="none" anchor="ctr"/>
            <a:lstStyle/>
            <a:p>
              <a:endParaRPr lang="en-US"/>
            </a:p>
          </p:txBody>
        </p:sp>
      </p:grpSp>
      <p:sp>
        <p:nvSpPr>
          <p:cNvPr id="50195" name="Rectangle 298"/>
          <p:cNvSpPr>
            <a:spLocks noChangeArrowheads="1"/>
          </p:cNvSpPr>
          <p:nvPr/>
        </p:nvSpPr>
        <p:spPr bwMode="auto">
          <a:xfrm>
            <a:off x="2128838" y="2162175"/>
            <a:ext cx="147637" cy="200025"/>
          </a:xfrm>
          <a:prstGeom prst="rect">
            <a:avLst/>
          </a:prstGeom>
          <a:solidFill>
            <a:schemeClr val="accent1"/>
          </a:solidFill>
          <a:ln w="9525">
            <a:solidFill>
              <a:schemeClr val="tx1"/>
            </a:solidFill>
            <a:miter lim="800000"/>
            <a:headEnd/>
            <a:tailEnd/>
          </a:ln>
        </p:spPr>
        <p:txBody>
          <a:bodyPr wrap="none" anchor="ctr"/>
          <a:lstStyle/>
          <a:p>
            <a:endParaRPr lang="en-US"/>
          </a:p>
        </p:txBody>
      </p:sp>
      <p:sp>
        <p:nvSpPr>
          <p:cNvPr id="50196" name="Rectangle 299"/>
          <p:cNvSpPr>
            <a:spLocks noChangeArrowheads="1"/>
          </p:cNvSpPr>
          <p:nvPr/>
        </p:nvSpPr>
        <p:spPr bwMode="auto">
          <a:xfrm>
            <a:off x="1909763" y="2733675"/>
            <a:ext cx="147637" cy="200025"/>
          </a:xfrm>
          <a:prstGeom prst="rect">
            <a:avLst/>
          </a:prstGeom>
          <a:solidFill>
            <a:schemeClr val="accent2"/>
          </a:solidFill>
          <a:ln w="9525">
            <a:solidFill>
              <a:schemeClr val="tx1"/>
            </a:solidFill>
            <a:miter lim="800000"/>
            <a:headEnd/>
            <a:tailEnd/>
          </a:ln>
        </p:spPr>
        <p:txBody>
          <a:bodyPr wrap="none" anchor="ctr"/>
          <a:lstStyle/>
          <a:p>
            <a:endParaRPr lang="en-US"/>
          </a:p>
        </p:txBody>
      </p:sp>
      <p:sp>
        <p:nvSpPr>
          <p:cNvPr id="50197" name="Line 300"/>
          <p:cNvSpPr>
            <a:spLocks noChangeShapeType="1"/>
          </p:cNvSpPr>
          <p:nvPr/>
        </p:nvSpPr>
        <p:spPr bwMode="auto">
          <a:xfrm>
            <a:off x="2090738" y="2111375"/>
            <a:ext cx="2460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8" name="Line 301"/>
          <p:cNvSpPr>
            <a:spLocks noChangeShapeType="1"/>
          </p:cNvSpPr>
          <p:nvPr/>
        </p:nvSpPr>
        <p:spPr bwMode="auto">
          <a:xfrm flipV="1">
            <a:off x="2092325" y="2582863"/>
            <a:ext cx="174625" cy="1809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199" name="Line 302"/>
          <p:cNvSpPr>
            <a:spLocks noChangeShapeType="1"/>
          </p:cNvSpPr>
          <p:nvPr/>
        </p:nvSpPr>
        <p:spPr bwMode="auto">
          <a:xfrm>
            <a:off x="4011613" y="2076450"/>
            <a:ext cx="10620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0200" name="Text Box 303"/>
          <p:cNvSpPr txBox="1">
            <a:spLocks noChangeArrowheads="1"/>
          </p:cNvSpPr>
          <p:nvPr/>
        </p:nvSpPr>
        <p:spPr bwMode="auto">
          <a:xfrm>
            <a:off x="749300" y="16335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6600"/>
                </a:solidFill>
                <a:latin typeface="Arial" charset="0"/>
                <a:ea typeface="MS PGothic" charset="0"/>
                <a:cs typeface="MS PGothic" charset="0"/>
              </a:rPr>
              <a:t>A</a:t>
            </a:r>
          </a:p>
        </p:txBody>
      </p:sp>
      <p:sp>
        <p:nvSpPr>
          <p:cNvPr id="50201" name="Text Box 304"/>
          <p:cNvSpPr txBox="1">
            <a:spLocks noChangeArrowheads="1"/>
          </p:cNvSpPr>
          <p:nvPr/>
        </p:nvSpPr>
        <p:spPr bwMode="auto">
          <a:xfrm>
            <a:off x="889000" y="26082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0099"/>
                </a:solidFill>
                <a:latin typeface="Arial" charset="0"/>
                <a:ea typeface="MS PGothic" charset="0"/>
                <a:cs typeface="MS PGothic" charset="0"/>
              </a:rPr>
              <a:t>B</a:t>
            </a:r>
          </a:p>
        </p:txBody>
      </p:sp>
      <p:sp>
        <p:nvSpPr>
          <p:cNvPr id="50202" name="Text Box 305"/>
          <p:cNvSpPr txBox="1">
            <a:spLocks noChangeArrowheads="1"/>
          </p:cNvSpPr>
          <p:nvPr/>
        </p:nvSpPr>
        <p:spPr bwMode="auto">
          <a:xfrm>
            <a:off x="6604000" y="1465263"/>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C</a:t>
            </a:r>
            <a:endParaRPr lang="en-US" sz="2400">
              <a:solidFill>
                <a:schemeClr val="accent1"/>
              </a:solidFill>
              <a:latin typeface="Arial" charset="0"/>
              <a:ea typeface="MS PGothic" charset="0"/>
              <a:cs typeface="MS PGothic" charset="0"/>
            </a:endParaRPr>
          </a:p>
        </p:txBody>
      </p:sp>
      <p:sp>
        <p:nvSpPr>
          <p:cNvPr id="50203" name="Text Box 308"/>
          <p:cNvSpPr txBox="1">
            <a:spLocks noChangeArrowheads="1"/>
          </p:cNvSpPr>
          <p:nvPr/>
        </p:nvSpPr>
        <p:spPr bwMode="auto">
          <a:xfrm>
            <a:off x="1636713" y="1585913"/>
            <a:ext cx="156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i="1">
                <a:latin typeface="Arial" charset="0"/>
                <a:ea typeface="MS PGothic" charset="0"/>
                <a:cs typeface="MS PGothic" charset="0"/>
              </a:rPr>
              <a:t>R</a:t>
            </a:r>
            <a:r>
              <a:rPr lang="en-US" sz="1800">
                <a:latin typeface="Arial" charset="0"/>
                <a:ea typeface="MS PGothic" charset="0"/>
                <a:cs typeface="MS PGothic" charset="0"/>
              </a:rPr>
              <a:t> = 100 Mb/s</a:t>
            </a:r>
          </a:p>
        </p:txBody>
      </p:sp>
      <p:sp>
        <p:nvSpPr>
          <p:cNvPr id="50204" name="Text Box 309"/>
          <p:cNvSpPr txBox="1">
            <a:spLocks noChangeArrowheads="1"/>
          </p:cNvSpPr>
          <p:nvPr/>
        </p:nvSpPr>
        <p:spPr bwMode="auto">
          <a:xfrm>
            <a:off x="3625850" y="2438400"/>
            <a:ext cx="16414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000" i="1">
                <a:latin typeface="Arial" charset="0"/>
                <a:ea typeface="MS PGothic" charset="0"/>
                <a:cs typeface="MS PGothic" charset="0"/>
              </a:rPr>
              <a:t>R</a:t>
            </a:r>
            <a:r>
              <a:rPr lang="en-US" sz="2000">
                <a:latin typeface="Arial" charset="0"/>
                <a:ea typeface="MS PGothic" charset="0"/>
                <a:cs typeface="MS PGothic" charset="0"/>
              </a:rPr>
              <a:t> = 1.5 Mb/s</a:t>
            </a:r>
            <a:endParaRPr lang="en-US" sz="2400">
              <a:solidFill>
                <a:schemeClr val="accent1"/>
              </a:solidFill>
              <a:latin typeface="Arial" charset="0"/>
              <a:ea typeface="MS PGothic" charset="0"/>
              <a:cs typeface="MS PGothic" charset="0"/>
            </a:endParaRPr>
          </a:p>
        </p:txBody>
      </p:sp>
      <p:sp>
        <p:nvSpPr>
          <p:cNvPr id="50205" name="Text Box 310"/>
          <p:cNvSpPr txBox="1">
            <a:spLocks noChangeArrowheads="1"/>
          </p:cNvSpPr>
          <p:nvPr/>
        </p:nvSpPr>
        <p:spPr bwMode="auto">
          <a:xfrm>
            <a:off x="6022975" y="2994025"/>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endParaRPr lang="en-US" sz="2400">
              <a:solidFill>
                <a:schemeClr val="accent1"/>
              </a:solidFill>
              <a:latin typeface="Arial" charset="0"/>
              <a:ea typeface="MS PGothic" charset="0"/>
              <a:cs typeface="MS PGothic" charset="0"/>
            </a:endParaRPr>
          </a:p>
        </p:txBody>
      </p:sp>
      <p:sp>
        <p:nvSpPr>
          <p:cNvPr id="50206" name="Line 281"/>
          <p:cNvSpPr>
            <a:spLocks noChangeShapeType="1"/>
          </p:cNvSpPr>
          <p:nvPr/>
        </p:nvSpPr>
        <p:spPr bwMode="auto">
          <a:xfrm flipV="1">
            <a:off x="6662738" y="3146425"/>
            <a:ext cx="9842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7" name="Line 283"/>
          <p:cNvSpPr>
            <a:spLocks noChangeShapeType="1"/>
          </p:cNvSpPr>
          <p:nvPr/>
        </p:nvSpPr>
        <p:spPr bwMode="auto">
          <a:xfrm flipH="1">
            <a:off x="6638925" y="2849563"/>
            <a:ext cx="379413" cy="2254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8" name="Text Box 306"/>
          <p:cNvSpPr txBox="1">
            <a:spLocks noChangeArrowheads="1"/>
          </p:cNvSpPr>
          <p:nvPr/>
        </p:nvSpPr>
        <p:spPr bwMode="auto">
          <a:xfrm>
            <a:off x="7556500" y="2224088"/>
            <a:ext cx="404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D</a:t>
            </a:r>
            <a:endParaRPr lang="en-US" sz="2400">
              <a:solidFill>
                <a:schemeClr val="accent1"/>
              </a:solidFill>
              <a:latin typeface="Arial" charset="0"/>
              <a:ea typeface="MS PGothic" charset="0"/>
              <a:cs typeface="MS PGothic" charset="0"/>
            </a:endParaRPr>
          </a:p>
        </p:txBody>
      </p:sp>
      <p:sp>
        <p:nvSpPr>
          <p:cNvPr id="50209" name="Text Box 307"/>
          <p:cNvSpPr txBox="1">
            <a:spLocks noChangeArrowheads="1"/>
          </p:cNvSpPr>
          <p:nvPr/>
        </p:nvSpPr>
        <p:spPr bwMode="auto">
          <a:xfrm>
            <a:off x="8299450" y="28400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E</a:t>
            </a:r>
            <a:endParaRPr lang="en-US" sz="2400">
              <a:solidFill>
                <a:schemeClr val="accent1"/>
              </a:solidFill>
              <a:latin typeface="Arial" charset="0"/>
              <a:ea typeface="MS PGothic" charset="0"/>
              <a:cs typeface="MS PGothic" charset="0"/>
            </a:endParaRPr>
          </a:p>
        </p:txBody>
      </p:sp>
      <p:sp>
        <p:nvSpPr>
          <p:cNvPr id="50210" name="Text Box 330"/>
          <p:cNvSpPr txBox="1">
            <a:spLocks noChangeArrowheads="1"/>
          </p:cNvSpPr>
          <p:nvPr/>
        </p:nvSpPr>
        <p:spPr bwMode="auto">
          <a:xfrm>
            <a:off x="2051050" y="2984500"/>
            <a:ext cx="2354263"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85000"/>
              </a:lnSpc>
            </a:pPr>
            <a:r>
              <a:rPr lang="en-US" sz="1800" dirty="0">
                <a:latin typeface="Arial" charset="0"/>
                <a:ea typeface="MS PGothic" charset="0"/>
                <a:cs typeface="MS PGothic" charset="0"/>
              </a:rPr>
              <a:t>queue of packets</a:t>
            </a:r>
          </a:p>
          <a:p>
            <a:pPr algn="ctr" eaLnBrk="1" hangingPunct="1">
              <a:lnSpc>
                <a:spcPct val="85000"/>
              </a:lnSpc>
            </a:pPr>
            <a:r>
              <a:rPr lang="en-US" sz="1800" dirty="0">
                <a:latin typeface="Arial" charset="0"/>
                <a:ea typeface="MS PGothic" charset="0"/>
                <a:cs typeface="MS PGothic" charset="0"/>
              </a:rPr>
              <a:t>waiting for output link</a:t>
            </a:r>
            <a:endParaRPr lang="en-US" sz="1800" dirty="0">
              <a:solidFill>
                <a:schemeClr val="accent1"/>
              </a:solidFill>
              <a:latin typeface="Arial" charset="0"/>
              <a:ea typeface="MS PGothic" charset="0"/>
              <a:cs typeface="MS PGothic" charset="0"/>
            </a:endParaRPr>
          </a:p>
        </p:txBody>
      </p:sp>
      <p:sp>
        <p:nvSpPr>
          <p:cNvPr id="50211" name="Line 332"/>
          <p:cNvSpPr>
            <a:spLocks noChangeShapeType="1"/>
          </p:cNvSpPr>
          <p:nvPr/>
        </p:nvSpPr>
        <p:spPr bwMode="auto">
          <a:xfrm flipV="1">
            <a:off x="2890838" y="2514600"/>
            <a:ext cx="166687" cy="5238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12" name="Group 96"/>
          <p:cNvGrpSpPr>
            <a:grpSpLocks/>
          </p:cNvGrpSpPr>
          <p:nvPr/>
        </p:nvGrpSpPr>
        <p:grpSpPr bwMode="auto">
          <a:xfrm>
            <a:off x="898525" y="1651000"/>
            <a:ext cx="779463" cy="679450"/>
            <a:chOff x="-44" y="1473"/>
            <a:chExt cx="981" cy="1105"/>
          </a:xfrm>
        </p:grpSpPr>
        <p:pic>
          <p:nvPicPr>
            <p:cNvPr id="50242" name="Picture 9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43" name="Freeform 9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213" name="Group 99"/>
          <p:cNvGrpSpPr>
            <a:grpSpLocks/>
          </p:cNvGrpSpPr>
          <p:nvPr/>
        </p:nvGrpSpPr>
        <p:grpSpPr bwMode="auto">
          <a:xfrm>
            <a:off x="1085850" y="2625725"/>
            <a:ext cx="779463" cy="679450"/>
            <a:chOff x="-44" y="1473"/>
            <a:chExt cx="981" cy="1105"/>
          </a:xfrm>
        </p:grpSpPr>
        <p:pic>
          <p:nvPicPr>
            <p:cNvPr id="50240" name="Picture 10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41" name="Freeform 10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214" name="Group 102"/>
          <p:cNvGrpSpPr>
            <a:grpSpLocks/>
          </p:cNvGrpSpPr>
          <p:nvPr/>
        </p:nvGrpSpPr>
        <p:grpSpPr bwMode="auto">
          <a:xfrm>
            <a:off x="7481888" y="2686050"/>
            <a:ext cx="779462" cy="679450"/>
            <a:chOff x="-44" y="1473"/>
            <a:chExt cx="981" cy="1105"/>
          </a:xfrm>
        </p:grpSpPr>
        <p:pic>
          <p:nvPicPr>
            <p:cNvPr id="50238" name="Picture 103"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39" name="Freeform 104"/>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215" name="Group 108"/>
          <p:cNvGrpSpPr>
            <a:grpSpLocks/>
          </p:cNvGrpSpPr>
          <p:nvPr/>
        </p:nvGrpSpPr>
        <p:grpSpPr bwMode="auto">
          <a:xfrm>
            <a:off x="6846888" y="1493838"/>
            <a:ext cx="779462" cy="679450"/>
            <a:chOff x="-44" y="1473"/>
            <a:chExt cx="981" cy="1105"/>
          </a:xfrm>
        </p:grpSpPr>
        <p:pic>
          <p:nvPicPr>
            <p:cNvPr id="50236" name="Picture 109"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37" name="Freeform 110"/>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0217" name="Group 228"/>
          <p:cNvGrpSpPr>
            <a:grpSpLocks/>
          </p:cNvGrpSpPr>
          <p:nvPr/>
        </p:nvGrpSpPr>
        <p:grpSpPr bwMode="auto">
          <a:xfrm>
            <a:off x="5391150" y="2160588"/>
            <a:ext cx="1128713" cy="439737"/>
            <a:chOff x="4650" y="1129"/>
            <a:chExt cx="246" cy="95"/>
          </a:xfrm>
        </p:grpSpPr>
        <p:sp>
          <p:nvSpPr>
            <p:cNvPr id="50228"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0229"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0230"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0231" name="Group 232"/>
            <p:cNvGrpSpPr>
              <a:grpSpLocks/>
            </p:cNvGrpSpPr>
            <p:nvPr/>
          </p:nvGrpSpPr>
          <p:grpSpPr bwMode="auto">
            <a:xfrm>
              <a:off x="4699" y="1145"/>
              <a:ext cx="138" cy="29"/>
              <a:chOff x="2468" y="1332"/>
              <a:chExt cx="310" cy="60"/>
            </a:xfrm>
          </p:grpSpPr>
          <p:sp>
            <p:nvSpPr>
              <p:cNvPr id="50234"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35"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232"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33"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218" name="Rectangle 6"/>
          <p:cNvSpPr>
            <a:spLocks noChangeArrowheads="1"/>
          </p:cNvSpPr>
          <p:nvPr/>
        </p:nvSpPr>
        <p:spPr bwMode="auto">
          <a:xfrm>
            <a:off x="606425" y="3930650"/>
            <a:ext cx="8131175"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chemeClr val="accent2"/>
              </a:buClr>
              <a:buSzPct val="85000"/>
              <a:buFont typeface="Wingdings" charset="0"/>
              <a:buNone/>
            </a:pPr>
            <a:r>
              <a:rPr lang="en-US" sz="2400" dirty="0">
                <a:solidFill>
                  <a:srgbClr val="C00000"/>
                </a:solidFill>
                <a:latin typeface="Arial"/>
                <a:cs typeface="Arial"/>
              </a:rPr>
              <a:t>queuing and loss: </a:t>
            </a:r>
          </a:p>
          <a:p>
            <a:pPr marL="342900" indent="-342900">
              <a:lnSpc>
                <a:spcPct val="85000"/>
              </a:lnSpc>
              <a:spcBef>
                <a:spcPct val="20000"/>
              </a:spcBef>
              <a:buClr>
                <a:srgbClr val="000099"/>
              </a:buClr>
              <a:buSzPct val="75000"/>
              <a:buFont typeface="Wingdings" charset="0"/>
              <a:buChar char="v"/>
            </a:pPr>
            <a:r>
              <a:rPr lang="en-US" sz="2000" dirty="0">
                <a:latin typeface="Arial"/>
                <a:cs typeface="Arial"/>
              </a:rPr>
              <a:t>If arrival rate (in bits) to link exceeds transmission rate of link for a period of time:</a:t>
            </a:r>
          </a:p>
          <a:p>
            <a:pPr marL="800100" lvl="1" indent="-342900">
              <a:lnSpc>
                <a:spcPct val="85000"/>
              </a:lnSpc>
              <a:spcBef>
                <a:spcPct val="20000"/>
              </a:spcBef>
              <a:buClr>
                <a:srgbClr val="000099"/>
              </a:buClr>
              <a:buSzPct val="100000"/>
              <a:buFont typeface="Wingdings" charset="0"/>
              <a:buChar char="§"/>
            </a:pPr>
            <a:r>
              <a:rPr lang="en-US" sz="2000" dirty="0">
                <a:latin typeface="Arial"/>
                <a:cs typeface="Arial"/>
              </a:rPr>
              <a:t>packets will queue, wait to be transmitted on link </a:t>
            </a:r>
          </a:p>
          <a:p>
            <a:pPr marL="800100" lvl="1" indent="-342900">
              <a:lnSpc>
                <a:spcPct val="85000"/>
              </a:lnSpc>
              <a:spcBef>
                <a:spcPct val="20000"/>
              </a:spcBef>
              <a:buClr>
                <a:srgbClr val="000099"/>
              </a:buClr>
              <a:buFont typeface="Wingdings" charset="0"/>
              <a:buChar char="§"/>
            </a:pPr>
            <a:r>
              <a:rPr lang="en-US" sz="2000" dirty="0">
                <a:latin typeface="Arial"/>
                <a:cs typeface="Arial"/>
              </a:rPr>
              <a:t>packets can be dropped (lost) if memory (buffer) fills up</a:t>
            </a:r>
          </a:p>
        </p:txBody>
      </p:sp>
      <p:grpSp>
        <p:nvGrpSpPr>
          <p:cNvPr id="50219" name="Group 228"/>
          <p:cNvGrpSpPr>
            <a:grpSpLocks/>
          </p:cNvGrpSpPr>
          <p:nvPr/>
        </p:nvGrpSpPr>
        <p:grpSpPr bwMode="auto">
          <a:xfrm>
            <a:off x="5530850" y="2930525"/>
            <a:ext cx="1128713" cy="439738"/>
            <a:chOff x="4650" y="1129"/>
            <a:chExt cx="246" cy="95"/>
          </a:xfrm>
        </p:grpSpPr>
        <p:sp>
          <p:nvSpPr>
            <p:cNvPr id="50220" name="Oval 407"/>
            <p:cNvSpPr>
              <a:spLocks noChangeArrowheads="1"/>
            </p:cNvSpPr>
            <p:nvPr/>
          </p:nvSpPr>
          <p:spPr bwMode="auto">
            <a:xfrm>
              <a:off x="4651" y="1171"/>
              <a:ext cx="244" cy="53"/>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0221" name="Rectangle 410"/>
            <p:cNvSpPr>
              <a:spLocks noChangeArrowheads="1"/>
            </p:cNvSpPr>
            <p:nvPr/>
          </p:nvSpPr>
          <p:spPr bwMode="auto">
            <a:xfrm>
              <a:off x="4651" y="1165"/>
              <a:ext cx="245" cy="33"/>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0222" name="Oval 411"/>
            <p:cNvSpPr>
              <a:spLocks noChangeArrowheads="1"/>
            </p:cNvSpPr>
            <p:nvPr/>
          </p:nvSpPr>
          <p:spPr bwMode="auto">
            <a:xfrm>
              <a:off x="4650" y="1129"/>
              <a:ext cx="244" cy="62"/>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0223" name="Group 232"/>
            <p:cNvGrpSpPr>
              <a:grpSpLocks/>
            </p:cNvGrpSpPr>
            <p:nvPr/>
          </p:nvGrpSpPr>
          <p:grpSpPr bwMode="auto">
            <a:xfrm>
              <a:off x="4699" y="1145"/>
              <a:ext cx="138" cy="29"/>
              <a:chOff x="2468" y="1332"/>
              <a:chExt cx="310" cy="60"/>
            </a:xfrm>
          </p:grpSpPr>
          <p:sp>
            <p:nvSpPr>
              <p:cNvPr id="50226" name="Freeform 233"/>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27" name="Freeform 234"/>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1270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0224" name="Line 235"/>
            <p:cNvSpPr>
              <a:spLocks noChangeShapeType="1"/>
            </p:cNvSpPr>
            <p:nvPr/>
          </p:nvSpPr>
          <p:spPr bwMode="auto">
            <a:xfrm>
              <a:off x="4651" y="1158"/>
              <a:ext cx="0" cy="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225" name="Line 236"/>
            <p:cNvSpPr>
              <a:spLocks noChangeShapeType="1"/>
            </p:cNvSpPr>
            <p:nvPr/>
          </p:nvSpPr>
          <p:spPr bwMode="auto">
            <a:xfrm>
              <a:off x="4894" y="1160"/>
              <a:ext cx="0" cy="4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28901652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ChangeArrowheads="1"/>
          </p:cNvSpPr>
          <p:nvPr>
            <p:ph type="title"/>
          </p:nvPr>
        </p:nvSpPr>
        <p:spPr>
          <a:xfrm>
            <a:off x="457200" y="152400"/>
            <a:ext cx="8229600" cy="1143000"/>
          </a:xfrm>
        </p:spPr>
        <p:txBody>
          <a:bodyPr/>
          <a:lstStyle/>
          <a:p>
            <a:pPr>
              <a:defRPr/>
            </a:pPr>
            <a:r>
              <a:rPr lang="en-US" dirty="0">
                <a:cs typeface="+mj-cs"/>
              </a:rPr>
              <a:t>Two key </a:t>
            </a:r>
            <a:r>
              <a:rPr lang="en-US" dirty="0" smtClean="0">
                <a:cs typeface="+mj-cs"/>
              </a:rPr>
              <a:t>network-core </a:t>
            </a:r>
            <a:r>
              <a:rPr lang="en-US" dirty="0">
                <a:cs typeface="+mj-cs"/>
              </a:rPr>
              <a:t>functions</a:t>
            </a:r>
          </a:p>
        </p:txBody>
      </p:sp>
      <p:sp>
        <p:nvSpPr>
          <p:cNvPr id="52226" name="Rectangle 3"/>
          <p:cNvSpPr>
            <a:spLocks noGrp="1" noChangeArrowheads="1"/>
          </p:cNvSpPr>
          <p:nvPr>
            <p:ph type="body" idx="1"/>
          </p:nvPr>
        </p:nvSpPr>
        <p:spPr>
          <a:xfrm>
            <a:off x="4603750" y="1196975"/>
            <a:ext cx="4192588" cy="4648200"/>
          </a:xfrm>
        </p:spPr>
        <p:txBody>
          <a:bodyPr/>
          <a:lstStyle/>
          <a:p>
            <a:pPr marL="0" indent="0">
              <a:buFont typeface="Wingdings" charset="0"/>
              <a:buNone/>
            </a:pPr>
            <a:r>
              <a:rPr lang="en-US" i="1">
                <a:solidFill>
                  <a:srgbClr val="C00000"/>
                </a:solidFill>
                <a:latin typeface="Gill Sans MT" charset="0"/>
                <a:ea typeface="MS PGothic" charset="0"/>
                <a:cs typeface="MS PGothic" charset="0"/>
              </a:rPr>
              <a:t>forwarding</a:t>
            </a:r>
            <a:r>
              <a:rPr lang="en-US" sz="2400" i="1">
                <a:solidFill>
                  <a:srgbClr val="C00000"/>
                </a:solidFill>
                <a:latin typeface="Gill Sans MT" charset="0"/>
                <a:ea typeface="MS PGothic" charset="0"/>
                <a:cs typeface="MS PGothic" charset="0"/>
              </a:rPr>
              <a:t>:</a:t>
            </a:r>
            <a:r>
              <a:rPr lang="en-US" sz="2400">
                <a:solidFill>
                  <a:srgbClr val="C00000"/>
                </a:solidFill>
                <a:latin typeface="Gill Sans MT" charset="0"/>
                <a:ea typeface="MS PGothic" charset="0"/>
                <a:cs typeface="MS PGothic" charset="0"/>
              </a:rPr>
              <a:t> </a:t>
            </a:r>
            <a:r>
              <a:rPr lang="en-US" sz="2400">
                <a:latin typeface="Gill Sans MT" charset="0"/>
                <a:ea typeface="MS PGothic" charset="0"/>
                <a:cs typeface="MS PGothic" charset="0"/>
              </a:rPr>
              <a:t>move packets from router</a:t>
            </a:r>
            <a:r>
              <a:rPr lang="ja-JP" altLang="en-US" sz="2400">
                <a:latin typeface="Gill Sans MT" charset="0"/>
                <a:ea typeface="MS PGothic" charset="0"/>
                <a:cs typeface="MS PGothic" charset="0"/>
              </a:rPr>
              <a:t>’</a:t>
            </a:r>
            <a:r>
              <a:rPr lang="en-US" altLang="ja-JP" sz="2400">
                <a:latin typeface="Gill Sans MT" charset="0"/>
                <a:ea typeface="MS PGothic" charset="0"/>
                <a:cs typeface="MS PGothic" charset="0"/>
              </a:rPr>
              <a:t>s input to appropriate router output</a:t>
            </a:r>
          </a:p>
          <a:p>
            <a:pPr marL="0" indent="0">
              <a:buFont typeface="Wingdings" charset="0"/>
              <a:buNone/>
            </a:pPr>
            <a:endParaRPr lang="en-US">
              <a:latin typeface="Gill Sans MT" charset="0"/>
              <a:ea typeface="MS PGothic" charset="0"/>
              <a:cs typeface="MS PGothic" charset="0"/>
            </a:endParaRPr>
          </a:p>
        </p:txBody>
      </p:sp>
      <p:sp>
        <p:nvSpPr>
          <p:cNvPr id="52227" name="Rectangle 3"/>
          <p:cNvSpPr txBox="1">
            <a:spLocks noChangeArrowheads="1"/>
          </p:cNvSpPr>
          <p:nvPr/>
        </p:nvSpPr>
        <p:spPr bwMode="auto">
          <a:xfrm>
            <a:off x="384175" y="1385888"/>
            <a:ext cx="4192588" cy="169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lnSpc>
                <a:spcPct val="85000"/>
              </a:lnSpc>
              <a:spcBef>
                <a:spcPct val="70000"/>
              </a:spcBef>
              <a:buClr>
                <a:srgbClr val="000099"/>
              </a:buClr>
              <a:buSzPct val="65000"/>
              <a:buFont typeface="Wingdings" charset="0"/>
              <a:buNone/>
            </a:pPr>
            <a:r>
              <a:rPr lang="en-US" sz="2800" i="1">
                <a:solidFill>
                  <a:srgbClr val="C00000"/>
                </a:solidFill>
                <a:latin typeface="Gill Sans MT" charset="0"/>
                <a:ea typeface="MS PGothic" charset="0"/>
                <a:cs typeface="MS PGothic" charset="0"/>
              </a:rPr>
              <a:t>routing:</a:t>
            </a:r>
            <a:r>
              <a:rPr lang="en-US" sz="2800">
                <a:solidFill>
                  <a:srgbClr val="C00000"/>
                </a:solidFill>
                <a:latin typeface="Gill Sans MT" charset="0"/>
                <a:ea typeface="MS PGothic" charset="0"/>
                <a:cs typeface="MS PGothic" charset="0"/>
              </a:rPr>
              <a:t> </a:t>
            </a:r>
            <a:r>
              <a:rPr lang="en-US" sz="2400">
                <a:latin typeface="Gill Sans MT" charset="0"/>
                <a:ea typeface="MS PGothic" charset="0"/>
                <a:cs typeface="MS PGothic" charset="0"/>
              </a:rPr>
              <a:t>determines source-destination route taken by packets</a:t>
            </a:r>
          </a:p>
          <a:p>
            <a:pPr lvl="1" eaLnBrk="1" hangingPunct="1">
              <a:lnSpc>
                <a:spcPct val="85000"/>
              </a:lnSpc>
              <a:buClr>
                <a:srgbClr val="000099"/>
              </a:buClr>
              <a:buFont typeface="Wingdings" charset="0"/>
              <a:buChar char="§"/>
            </a:pPr>
            <a:r>
              <a:rPr lang="en-US" sz="2400" i="1">
                <a:latin typeface="Gill Sans MT" charset="0"/>
                <a:ea typeface="MS PGothic" charset="0"/>
                <a:cs typeface="MS PGothic" charset="0"/>
              </a:rPr>
              <a:t>routing algorithms</a:t>
            </a:r>
            <a:endParaRPr lang="en-US" sz="2400">
              <a:latin typeface="Gill Sans MT" charset="0"/>
              <a:ea typeface="MS PGothic" charset="0"/>
              <a:cs typeface="MS PGothic" charset="0"/>
            </a:endParaRPr>
          </a:p>
          <a:p>
            <a:pPr eaLnBrk="1" hangingPunct="1">
              <a:lnSpc>
                <a:spcPct val="85000"/>
              </a:lnSpc>
              <a:spcBef>
                <a:spcPct val="20000"/>
              </a:spcBef>
              <a:buClr>
                <a:srgbClr val="000099"/>
              </a:buClr>
              <a:buSzPct val="65000"/>
              <a:buFont typeface="Wingdings" charset="0"/>
              <a:buNone/>
            </a:pPr>
            <a:endParaRPr lang="en-US" sz="2800">
              <a:latin typeface="Gill Sans MT" charset="0"/>
              <a:ea typeface="MS PGothic" charset="0"/>
              <a:cs typeface="MS PGothic" charset="0"/>
            </a:endParaRPr>
          </a:p>
        </p:txBody>
      </p:sp>
      <p:sp>
        <p:nvSpPr>
          <p:cNvPr id="11" name="Freeform 3"/>
          <p:cNvSpPr>
            <a:spLocks/>
          </p:cNvSpPr>
          <p:nvPr/>
        </p:nvSpPr>
        <p:spPr bwMode="auto">
          <a:xfrm rot="16200000">
            <a:off x="3289300" y="3600451"/>
            <a:ext cx="2198687" cy="1497012"/>
          </a:xfrm>
          <a:custGeom>
            <a:avLst/>
            <a:gdLst>
              <a:gd name="T0" fmla="*/ 0 w 1443"/>
              <a:gd name="T1" fmla="*/ 0 h 816"/>
              <a:gd name="T2" fmla="*/ 1076 w 1443"/>
              <a:gd name="T3" fmla="*/ 782 h 816"/>
              <a:gd name="T4" fmla="*/ 1320 w 1443"/>
              <a:gd name="T5" fmla="*/ 788 h 816"/>
              <a:gd name="T6" fmla="*/ 1443 w 1443"/>
              <a:gd name="T7" fmla="*/ 5 h 816"/>
              <a:gd name="T8" fmla="*/ 0 w 1443"/>
              <a:gd name="T9" fmla="*/ 0 h 816"/>
              <a:gd name="connsiteX0" fmla="*/ 0 w 10000"/>
              <a:gd name="connsiteY0" fmla="*/ 0 h 9714"/>
              <a:gd name="connsiteX1" fmla="*/ 3718 w 10000"/>
              <a:gd name="connsiteY1" fmla="*/ 8779 h 9714"/>
              <a:gd name="connsiteX2" fmla="*/ 9148 w 10000"/>
              <a:gd name="connsiteY2" fmla="*/ 9657 h 9714"/>
              <a:gd name="connsiteX3" fmla="*/ 10000 w 10000"/>
              <a:gd name="connsiteY3" fmla="*/ 61 h 9714"/>
              <a:gd name="connsiteX4" fmla="*/ 0 w 10000"/>
              <a:gd name="connsiteY4" fmla="*/ 0 h 9714"/>
              <a:gd name="connsiteX0" fmla="*/ 0 w 10000"/>
              <a:gd name="connsiteY0" fmla="*/ 0 h 9095"/>
              <a:gd name="connsiteX1" fmla="*/ 3718 w 10000"/>
              <a:gd name="connsiteY1" fmla="*/ 9037 h 9095"/>
              <a:gd name="connsiteX2" fmla="*/ 5712 w 10000"/>
              <a:gd name="connsiteY2" fmla="*/ 8929 h 9095"/>
              <a:gd name="connsiteX3" fmla="*/ 10000 w 10000"/>
              <a:gd name="connsiteY3" fmla="*/ 63 h 9095"/>
              <a:gd name="connsiteX4" fmla="*/ 0 w 10000"/>
              <a:gd name="connsiteY4" fmla="*/ 0 h 9095"/>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10000"/>
              <a:gd name="connsiteY0" fmla="*/ 0 h 10000"/>
              <a:gd name="connsiteX1" fmla="*/ 3718 w 10000"/>
              <a:gd name="connsiteY1" fmla="*/ 9936 h 10000"/>
              <a:gd name="connsiteX2" fmla="*/ 5712 w 10000"/>
              <a:gd name="connsiteY2" fmla="*/ 9817 h 10000"/>
              <a:gd name="connsiteX3" fmla="*/ 10000 w 10000"/>
              <a:gd name="connsiteY3" fmla="*/ 69 h 10000"/>
              <a:gd name="connsiteX4" fmla="*/ 0 w 10000"/>
              <a:gd name="connsiteY4" fmla="*/ 0 h 10000"/>
              <a:gd name="connsiteX0" fmla="*/ 0 w 8989"/>
              <a:gd name="connsiteY0" fmla="*/ 0 h 11618"/>
              <a:gd name="connsiteX1" fmla="*/ 2707 w 8989"/>
              <a:gd name="connsiteY1" fmla="*/ 11554 h 11618"/>
              <a:gd name="connsiteX2" fmla="*/ 4701 w 8989"/>
              <a:gd name="connsiteY2" fmla="*/ 11435 h 11618"/>
              <a:gd name="connsiteX3" fmla="*/ 8989 w 8989"/>
              <a:gd name="connsiteY3" fmla="*/ 1687 h 11618"/>
              <a:gd name="connsiteX4" fmla="*/ 0 w 8989"/>
              <a:gd name="connsiteY4" fmla="*/ 0 h 11618"/>
              <a:gd name="connsiteX0" fmla="*/ 0 w 9888"/>
              <a:gd name="connsiteY0" fmla="*/ 115 h 10115"/>
              <a:gd name="connsiteX1" fmla="*/ 3011 w 9888"/>
              <a:gd name="connsiteY1" fmla="*/ 10060 h 10115"/>
              <a:gd name="connsiteX2" fmla="*/ 5230 w 9888"/>
              <a:gd name="connsiteY2" fmla="*/ 9957 h 10115"/>
              <a:gd name="connsiteX3" fmla="*/ 9888 w 9888"/>
              <a:gd name="connsiteY3" fmla="*/ 0 h 10115"/>
              <a:gd name="connsiteX4" fmla="*/ 0 w 9888"/>
              <a:gd name="connsiteY4" fmla="*/ 115 h 10115"/>
              <a:gd name="connsiteX0" fmla="*/ 0 w 9829"/>
              <a:gd name="connsiteY0" fmla="*/ 0 h 10833"/>
              <a:gd name="connsiteX1" fmla="*/ 2874 w 9829"/>
              <a:gd name="connsiteY1" fmla="*/ 10779 h 10833"/>
              <a:gd name="connsiteX2" fmla="*/ 5118 w 9829"/>
              <a:gd name="connsiteY2" fmla="*/ 10677 h 10833"/>
              <a:gd name="connsiteX3" fmla="*/ 9829 w 9829"/>
              <a:gd name="connsiteY3" fmla="*/ 833 h 10833"/>
              <a:gd name="connsiteX4" fmla="*/ 0 w 9829"/>
              <a:gd name="connsiteY4" fmla="*/ 0 h 10833"/>
              <a:gd name="connsiteX0" fmla="*/ 0 w 10289"/>
              <a:gd name="connsiteY0" fmla="*/ 0 h 10000"/>
              <a:gd name="connsiteX1" fmla="*/ 2924 w 10289"/>
              <a:gd name="connsiteY1" fmla="*/ 9950 h 10000"/>
              <a:gd name="connsiteX2" fmla="*/ 5207 w 10289"/>
              <a:gd name="connsiteY2" fmla="*/ 9856 h 10000"/>
              <a:gd name="connsiteX3" fmla="*/ 10289 w 10289"/>
              <a:gd name="connsiteY3" fmla="*/ 54 h 10000"/>
              <a:gd name="connsiteX4" fmla="*/ 0 w 10289"/>
              <a:gd name="connsiteY4" fmla="*/ 0 h 10000"/>
              <a:gd name="connsiteX0" fmla="*/ 0 w 10289"/>
              <a:gd name="connsiteY0" fmla="*/ 0 h 10953"/>
              <a:gd name="connsiteX1" fmla="*/ 2924 w 10289"/>
              <a:gd name="connsiteY1" fmla="*/ 9950 h 10953"/>
              <a:gd name="connsiteX2" fmla="*/ 3723 w 10289"/>
              <a:gd name="connsiteY2" fmla="*/ 10695 h 10953"/>
              <a:gd name="connsiteX3" fmla="*/ 5207 w 10289"/>
              <a:gd name="connsiteY3" fmla="*/ 9856 h 10953"/>
              <a:gd name="connsiteX4" fmla="*/ 10289 w 10289"/>
              <a:gd name="connsiteY4" fmla="*/ 54 h 10953"/>
              <a:gd name="connsiteX5" fmla="*/ 0 w 10289"/>
              <a:gd name="connsiteY5" fmla="*/ 0 h 10953"/>
              <a:gd name="connsiteX0" fmla="*/ 0 w 10289"/>
              <a:gd name="connsiteY0" fmla="*/ 0 h 11138"/>
              <a:gd name="connsiteX1" fmla="*/ 2924 w 10289"/>
              <a:gd name="connsiteY1" fmla="*/ 9950 h 11138"/>
              <a:gd name="connsiteX2" fmla="*/ 5207 w 10289"/>
              <a:gd name="connsiteY2" fmla="*/ 9856 h 11138"/>
              <a:gd name="connsiteX3" fmla="*/ 10289 w 10289"/>
              <a:gd name="connsiteY3" fmla="*/ 54 h 11138"/>
              <a:gd name="connsiteX4" fmla="*/ 0 w 10289"/>
              <a:gd name="connsiteY4" fmla="*/ 0 h 11138"/>
              <a:gd name="connsiteX0" fmla="*/ 0 w 10289"/>
              <a:gd name="connsiteY0" fmla="*/ 0 h 10669"/>
              <a:gd name="connsiteX1" fmla="*/ 2924 w 10289"/>
              <a:gd name="connsiteY1" fmla="*/ 9950 h 10669"/>
              <a:gd name="connsiteX2" fmla="*/ 5207 w 10289"/>
              <a:gd name="connsiteY2" fmla="*/ 9856 h 10669"/>
              <a:gd name="connsiteX3" fmla="*/ 10289 w 10289"/>
              <a:gd name="connsiteY3" fmla="*/ 54 h 10669"/>
              <a:gd name="connsiteX4" fmla="*/ 0 w 10289"/>
              <a:gd name="connsiteY4" fmla="*/ 0 h 10669"/>
              <a:gd name="connsiteX0" fmla="*/ 0 w 10289"/>
              <a:gd name="connsiteY0" fmla="*/ 0 h 10734"/>
              <a:gd name="connsiteX1" fmla="*/ 2924 w 10289"/>
              <a:gd name="connsiteY1" fmla="*/ 9950 h 10734"/>
              <a:gd name="connsiteX2" fmla="*/ 4455 w 10289"/>
              <a:gd name="connsiteY2" fmla="*/ 10094 h 10734"/>
              <a:gd name="connsiteX3" fmla="*/ 10289 w 10289"/>
              <a:gd name="connsiteY3" fmla="*/ 54 h 10734"/>
              <a:gd name="connsiteX4" fmla="*/ 0 w 10289"/>
              <a:gd name="connsiteY4" fmla="*/ 0 h 10734"/>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10107"/>
              <a:gd name="connsiteX1" fmla="*/ 2924 w 10289"/>
              <a:gd name="connsiteY1" fmla="*/ 9950 h 10107"/>
              <a:gd name="connsiteX2" fmla="*/ 4455 w 10289"/>
              <a:gd name="connsiteY2" fmla="*/ 10094 h 10107"/>
              <a:gd name="connsiteX3" fmla="*/ 10289 w 10289"/>
              <a:gd name="connsiteY3" fmla="*/ 54 h 10107"/>
              <a:gd name="connsiteX4" fmla="*/ 0 w 10289"/>
              <a:gd name="connsiteY4" fmla="*/ 0 h 10107"/>
              <a:gd name="connsiteX0" fmla="*/ 0 w 10289"/>
              <a:gd name="connsiteY0" fmla="*/ 0 h 9960"/>
              <a:gd name="connsiteX1" fmla="*/ 2924 w 10289"/>
              <a:gd name="connsiteY1" fmla="*/ 9950 h 9960"/>
              <a:gd name="connsiteX2" fmla="*/ 4166 w 10289"/>
              <a:gd name="connsiteY2" fmla="*/ 9776 h 9960"/>
              <a:gd name="connsiteX3" fmla="*/ 10289 w 10289"/>
              <a:gd name="connsiteY3" fmla="*/ 54 h 9960"/>
              <a:gd name="connsiteX4" fmla="*/ 0 w 10289"/>
              <a:gd name="connsiteY4" fmla="*/ 0 h 9960"/>
              <a:gd name="connsiteX0" fmla="*/ 0 w 10000"/>
              <a:gd name="connsiteY0" fmla="*/ 0 h 10000"/>
              <a:gd name="connsiteX1" fmla="*/ 2842 w 10000"/>
              <a:gd name="connsiteY1" fmla="*/ 9990 h 10000"/>
              <a:gd name="connsiteX2" fmla="*/ 4049 w 10000"/>
              <a:gd name="connsiteY2" fmla="*/ 9815 h 10000"/>
              <a:gd name="connsiteX3" fmla="*/ 10000 w 10000"/>
              <a:gd name="connsiteY3" fmla="*/ 54 h 10000"/>
              <a:gd name="connsiteX4" fmla="*/ 0 w 10000"/>
              <a:gd name="connsiteY4" fmla="*/ 0 h 10000"/>
              <a:gd name="connsiteX0" fmla="*/ 0 w 10000"/>
              <a:gd name="connsiteY0" fmla="*/ 0 h 10400"/>
              <a:gd name="connsiteX1" fmla="*/ 2740 w 10000"/>
              <a:gd name="connsiteY1" fmla="*/ 10397 h 10400"/>
              <a:gd name="connsiteX2" fmla="*/ 4049 w 10000"/>
              <a:gd name="connsiteY2" fmla="*/ 9815 h 10400"/>
              <a:gd name="connsiteX3" fmla="*/ 10000 w 10000"/>
              <a:gd name="connsiteY3" fmla="*/ 54 h 10400"/>
              <a:gd name="connsiteX4" fmla="*/ 0 w 10000"/>
              <a:gd name="connsiteY4" fmla="*/ 0 h 10400"/>
              <a:gd name="connsiteX0" fmla="*/ 0 w 10000"/>
              <a:gd name="connsiteY0" fmla="*/ 0 h 10419"/>
              <a:gd name="connsiteX1" fmla="*/ 2740 w 10000"/>
              <a:gd name="connsiteY1" fmla="*/ 10397 h 10419"/>
              <a:gd name="connsiteX2" fmla="*/ 3599 w 10000"/>
              <a:gd name="connsiteY2" fmla="*/ 10338 h 10419"/>
              <a:gd name="connsiteX3" fmla="*/ 10000 w 10000"/>
              <a:gd name="connsiteY3" fmla="*/ 54 h 10419"/>
              <a:gd name="connsiteX4" fmla="*/ 0 w 10000"/>
              <a:gd name="connsiteY4" fmla="*/ 0 h 10419"/>
              <a:gd name="connsiteX0" fmla="*/ 0 w 10000"/>
              <a:gd name="connsiteY0" fmla="*/ 0 h 10397"/>
              <a:gd name="connsiteX1" fmla="*/ 2740 w 10000"/>
              <a:gd name="connsiteY1" fmla="*/ 10397 h 10397"/>
              <a:gd name="connsiteX2" fmla="*/ 3599 w 10000"/>
              <a:gd name="connsiteY2" fmla="*/ 10338 h 10397"/>
              <a:gd name="connsiteX3" fmla="*/ 10000 w 10000"/>
              <a:gd name="connsiteY3" fmla="*/ 54 h 10397"/>
              <a:gd name="connsiteX4" fmla="*/ 0 w 10000"/>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14"/>
              <a:gd name="connsiteY0" fmla="*/ 0 h 10397"/>
              <a:gd name="connsiteX1" fmla="*/ 2740 w 10614"/>
              <a:gd name="connsiteY1" fmla="*/ 10397 h 10397"/>
              <a:gd name="connsiteX2" fmla="*/ 3599 w 10614"/>
              <a:gd name="connsiteY2" fmla="*/ 10338 h 10397"/>
              <a:gd name="connsiteX3" fmla="*/ 10614 w 10614"/>
              <a:gd name="connsiteY3" fmla="*/ 112 h 10397"/>
              <a:gd name="connsiteX4" fmla="*/ 0 w 10614"/>
              <a:gd name="connsiteY4" fmla="*/ 0 h 10397"/>
              <a:gd name="connsiteX0" fmla="*/ 0 w 10675"/>
              <a:gd name="connsiteY0" fmla="*/ 0 h 10310"/>
              <a:gd name="connsiteX1" fmla="*/ 2801 w 10675"/>
              <a:gd name="connsiteY1" fmla="*/ 10310 h 10310"/>
              <a:gd name="connsiteX2" fmla="*/ 3660 w 10675"/>
              <a:gd name="connsiteY2" fmla="*/ 10251 h 10310"/>
              <a:gd name="connsiteX3" fmla="*/ 10675 w 10675"/>
              <a:gd name="connsiteY3" fmla="*/ 25 h 10310"/>
              <a:gd name="connsiteX4" fmla="*/ 0 w 10675"/>
              <a:gd name="connsiteY4" fmla="*/ 0 h 10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75" h="10310">
                <a:moveTo>
                  <a:pt x="0" y="0"/>
                </a:moveTo>
                <a:cubicBezTo>
                  <a:pt x="3109" y="3835"/>
                  <a:pt x="2511" y="6378"/>
                  <a:pt x="2801" y="10310"/>
                </a:cubicBezTo>
                <a:cubicBezTo>
                  <a:pt x="3337" y="10277"/>
                  <a:pt x="2862" y="10312"/>
                  <a:pt x="3660" y="10251"/>
                </a:cubicBezTo>
                <a:cubicBezTo>
                  <a:pt x="5139" y="5189"/>
                  <a:pt x="6996" y="3438"/>
                  <a:pt x="10675" y="25"/>
                </a:cubicBezTo>
                <a:lnTo>
                  <a:pt x="0" y="0"/>
                </a:lnTo>
                <a:close/>
              </a:path>
            </a:pathLst>
          </a:custGeom>
          <a:gradFill rotWithShape="1">
            <a:gsLst>
              <a:gs pos="75000">
                <a:srgbClr val="7BE5CA"/>
              </a:gs>
              <a:gs pos="0">
                <a:schemeClr val="accent1"/>
              </a:gs>
              <a:gs pos="100000">
                <a:schemeClr val="bg1"/>
              </a:gs>
            </a:gsLst>
            <a:lin ang="5400000" scaled="1"/>
          </a:gradFill>
          <a:ln>
            <a:noFill/>
          </a:ln>
          <a:effectLst/>
        </p:spPr>
        <p:txBody>
          <a:bodyPr/>
          <a:lstStyle/>
          <a:p>
            <a:pPr>
              <a:defRPr/>
            </a:pPr>
            <a:endParaRPr lang="en-US" sz="1800">
              <a:solidFill>
                <a:srgbClr val="000000"/>
              </a:solidFill>
              <a:ea typeface="+mn-ea"/>
              <a:cs typeface="+mn-cs"/>
            </a:endParaRPr>
          </a:p>
        </p:txBody>
      </p:sp>
      <p:grpSp>
        <p:nvGrpSpPr>
          <p:cNvPr id="52229" name="Group 4"/>
          <p:cNvGrpSpPr>
            <a:grpSpLocks/>
          </p:cNvGrpSpPr>
          <p:nvPr/>
        </p:nvGrpSpPr>
        <p:grpSpPr bwMode="auto">
          <a:xfrm>
            <a:off x="1328738" y="3152775"/>
            <a:ext cx="2317750" cy="2333625"/>
            <a:chOff x="272609" y="3015788"/>
            <a:chExt cx="2317750" cy="2333625"/>
          </a:xfrm>
        </p:grpSpPr>
        <p:sp>
          <p:nvSpPr>
            <p:cNvPr id="52383" name="Rectangle 4"/>
            <p:cNvSpPr>
              <a:spLocks noChangeArrowheads="1"/>
            </p:cNvSpPr>
            <p:nvPr/>
          </p:nvSpPr>
          <p:spPr bwMode="auto">
            <a:xfrm>
              <a:off x="272609" y="3015788"/>
              <a:ext cx="2317750" cy="2333625"/>
            </a:xfrm>
            <a:prstGeom prst="rect">
              <a:avLst/>
            </a:prstGeom>
            <a:solidFill>
              <a:schemeClr val="accent1"/>
            </a:solidFill>
            <a:ln w="19050">
              <a:solidFill>
                <a:schemeClr val="tx1"/>
              </a:solidFill>
              <a:miter lim="800000"/>
              <a:headEnd/>
              <a:tailEnd/>
            </a:ln>
          </p:spPr>
          <p:txBody>
            <a:bodyPr wrap="none" anchor="ctr"/>
            <a:lstStyle/>
            <a:p>
              <a:endParaRPr lang="en-US" sz="1800">
                <a:solidFill>
                  <a:srgbClr val="000000"/>
                </a:solidFill>
              </a:endParaRPr>
            </a:p>
          </p:txBody>
        </p:sp>
        <p:sp>
          <p:nvSpPr>
            <p:cNvPr id="52384" name="Oval 5"/>
            <p:cNvSpPr>
              <a:spLocks noChangeArrowheads="1"/>
            </p:cNvSpPr>
            <p:nvPr/>
          </p:nvSpPr>
          <p:spPr bwMode="auto">
            <a:xfrm>
              <a:off x="398021" y="3068176"/>
              <a:ext cx="2095500" cy="604837"/>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385" name="Text Box 108"/>
            <p:cNvSpPr txBox="1">
              <a:spLocks noChangeArrowheads="1"/>
            </p:cNvSpPr>
            <p:nvPr/>
          </p:nvSpPr>
          <p:spPr bwMode="auto">
            <a:xfrm>
              <a:off x="526609" y="3225338"/>
              <a:ext cx="186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400">
                  <a:solidFill>
                    <a:srgbClr val="000000"/>
                  </a:solidFill>
                  <a:latin typeface="Arial" charset="0"/>
                  <a:ea typeface="MS PGothic" charset="0"/>
                  <a:cs typeface="MS PGothic" charset="0"/>
                </a:rPr>
                <a:t>routing algorithm</a:t>
              </a:r>
            </a:p>
          </p:txBody>
        </p:sp>
        <p:sp>
          <p:nvSpPr>
            <p:cNvPr id="52386" name="Rectangle 109"/>
            <p:cNvSpPr>
              <a:spLocks noChangeArrowheads="1"/>
            </p:cNvSpPr>
            <p:nvPr/>
          </p:nvSpPr>
          <p:spPr bwMode="auto">
            <a:xfrm>
              <a:off x="451996" y="3973051"/>
              <a:ext cx="2005013" cy="1279525"/>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387" name="Text Box 110"/>
            <p:cNvSpPr txBox="1">
              <a:spLocks noChangeArrowheads="1"/>
            </p:cNvSpPr>
            <p:nvPr/>
          </p:nvSpPr>
          <p:spPr bwMode="auto">
            <a:xfrm>
              <a:off x="532959" y="3925426"/>
              <a:ext cx="18589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400">
                  <a:solidFill>
                    <a:srgbClr val="000000"/>
                  </a:solidFill>
                  <a:latin typeface="Arial" charset="0"/>
                  <a:ea typeface="MS PGothic" charset="0"/>
                  <a:cs typeface="MS PGothic" charset="0"/>
                </a:rPr>
                <a:t>local forwarding table</a:t>
              </a:r>
            </a:p>
          </p:txBody>
        </p:sp>
        <p:sp>
          <p:nvSpPr>
            <p:cNvPr id="52388" name="Text Box 111"/>
            <p:cNvSpPr txBox="1">
              <a:spLocks noChangeArrowheads="1"/>
            </p:cNvSpPr>
            <p:nvPr/>
          </p:nvSpPr>
          <p:spPr bwMode="auto">
            <a:xfrm>
              <a:off x="415484" y="4173076"/>
              <a:ext cx="1212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400">
                  <a:solidFill>
                    <a:srgbClr val="000000"/>
                  </a:solidFill>
                  <a:latin typeface="Arial" charset="0"/>
                  <a:ea typeface="MS PGothic" charset="0"/>
                  <a:cs typeface="MS PGothic" charset="0"/>
                </a:rPr>
                <a:t>header value</a:t>
              </a:r>
            </a:p>
          </p:txBody>
        </p:sp>
        <p:sp>
          <p:nvSpPr>
            <p:cNvPr id="52389" name="Text Box 112"/>
            <p:cNvSpPr txBox="1">
              <a:spLocks noChangeArrowheads="1"/>
            </p:cNvSpPr>
            <p:nvPr/>
          </p:nvSpPr>
          <p:spPr bwMode="auto">
            <a:xfrm>
              <a:off x="1482284" y="4174663"/>
              <a:ext cx="1041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400">
                  <a:solidFill>
                    <a:srgbClr val="000000"/>
                  </a:solidFill>
                  <a:latin typeface="Arial" charset="0"/>
                  <a:ea typeface="MS PGothic" charset="0"/>
                  <a:cs typeface="MS PGothic" charset="0"/>
                </a:rPr>
                <a:t>output link</a:t>
              </a:r>
            </a:p>
          </p:txBody>
        </p:sp>
        <p:sp>
          <p:nvSpPr>
            <p:cNvPr id="52390" name="Line 113"/>
            <p:cNvSpPr>
              <a:spLocks noChangeShapeType="1"/>
            </p:cNvSpPr>
            <p:nvPr/>
          </p:nvSpPr>
          <p:spPr bwMode="auto">
            <a:xfrm>
              <a:off x="1580709" y="4185776"/>
              <a:ext cx="7937"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91" name="Text Box 114"/>
            <p:cNvSpPr txBox="1">
              <a:spLocks noChangeArrowheads="1"/>
            </p:cNvSpPr>
            <p:nvPr/>
          </p:nvSpPr>
          <p:spPr bwMode="auto">
            <a:xfrm>
              <a:off x="1071121" y="4457238"/>
              <a:ext cx="520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r" eaLnBrk="1" hangingPunct="1"/>
              <a:r>
                <a:rPr lang="en-US" sz="1200">
                  <a:solidFill>
                    <a:srgbClr val="000000"/>
                  </a:solidFill>
                  <a:latin typeface="Arial" charset="0"/>
                  <a:ea typeface="MS PGothic" charset="0"/>
                  <a:cs typeface="MS PGothic" charset="0"/>
                </a:rPr>
                <a:t>0100</a:t>
              </a:r>
            </a:p>
            <a:p>
              <a:pPr algn="r" eaLnBrk="1" hangingPunct="1"/>
              <a:r>
                <a:rPr lang="en-US" sz="1200">
                  <a:solidFill>
                    <a:srgbClr val="000000"/>
                  </a:solidFill>
                  <a:latin typeface="Arial" charset="0"/>
                  <a:ea typeface="MS PGothic" charset="0"/>
                  <a:cs typeface="MS PGothic" charset="0"/>
                </a:rPr>
                <a:t>0101</a:t>
              </a:r>
            </a:p>
            <a:p>
              <a:pPr algn="r" eaLnBrk="1" hangingPunct="1"/>
              <a:r>
                <a:rPr lang="en-US" sz="1200">
                  <a:solidFill>
                    <a:srgbClr val="000000"/>
                  </a:solidFill>
                  <a:latin typeface="Arial" charset="0"/>
                  <a:ea typeface="MS PGothic" charset="0"/>
                  <a:cs typeface="MS PGothic" charset="0"/>
                </a:rPr>
                <a:t>0111</a:t>
              </a:r>
            </a:p>
            <a:p>
              <a:pPr algn="r" eaLnBrk="1" hangingPunct="1"/>
              <a:r>
                <a:rPr lang="en-US" sz="1200">
                  <a:solidFill>
                    <a:srgbClr val="000000"/>
                  </a:solidFill>
                  <a:latin typeface="Arial" charset="0"/>
                  <a:ea typeface="MS PGothic" charset="0"/>
                  <a:cs typeface="MS PGothic" charset="0"/>
                </a:rPr>
                <a:t>1001</a:t>
              </a:r>
            </a:p>
          </p:txBody>
        </p:sp>
        <p:sp>
          <p:nvSpPr>
            <p:cNvPr id="52392" name="Text Box 115"/>
            <p:cNvSpPr txBox="1">
              <a:spLocks noChangeArrowheads="1"/>
            </p:cNvSpPr>
            <p:nvPr/>
          </p:nvSpPr>
          <p:spPr bwMode="auto">
            <a:xfrm>
              <a:off x="1596584" y="4457238"/>
              <a:ext cx="268287"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200">
                  <a:solidFill>
                    <a:srgbClr val="000000"/>
                  </a:solidFill>
                  <a:latin typeface="Arial" charset="0"/>
                  <a:ea typeface="MS PGothic" charset="0"/>
                  <a:cs typeface="MS PGothic" charset="0"/>
                </a:rPr>
                <a:t>3</a:t>
              </a:r>
            </a:p>
            <a:p>
              <a:pPr algn="ctr" eaLnBrk="1" hangingPunct="1"/>
              <a:r>
                <a:rPr lang="en-US" sz="1200">
                  <a:solidFill>
                    <a:srgbClr val="000000"/>
                  </a:solidFill>
                  <a:latin typeface="Arial" charset="0"/>
                  <a:ea typeface="MS PGothic" charset="0"/>
                  <a:cs typeface="MS PGothic" charset="0"/>
                </a:rPr>
                <a:t>2</a:t>
              </a:r>
            </a:p>
            <a:p>
              <a:pPr algn="ctr" eaLnBrk="1" hangingPunct="1"/>
              <a:r>
                <a:rPr lang="en-US" sz="1200">
                  <a:solidFill>
                    <a:srgbClr val="000000"/>
                  </a:solidFill>
                  <a:latin typeface="Arial" charset="0"/>
                  <a:ea typeface="MS PGothic" charset="0"/>
                  <a:cs typeface="MS PGothic" charset="0"/>
                </a:rPr>
                <a:t>2</a:t>
              </a:r>
            </a:p>
            <a:p>
              <a:pPr algn="ctr" eaLnBrk="1" hangingPunct="1"/>
              <a:r>
                <a:rPr lang="en-US" sz="1200">
                  <a:solidFill>
                    <a:srgbClr val="000000"/>
                  </a:solidFill>
                  <a:latin typeface="Arial" charset="0"/>
                  <a:ea typeface="MS PGothic" charset="0"/>
                  <a:cs typeface="MS PGothic" charset="0"/>
                </a:rPr>
                <a:t>1</a:t>
              </a:r>
            </a:p>
          </p:txBody>
        </p:sp>
        <p:sp>
          <p:nvSpPr>
            <p:cNvPr id="52393" name="Line 116"/>
            <p:cNvSpPr>
              <a:spLocks noChangeShapeType="1"/>
            </p:cNvSpPr>
            <p:nvPr/>
          </p:nvSpPr>
          <p:spPr bwMode="auto">
            <a:xfrm>
              <a:off x="451996" y="444295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94" name="Line 117"/>
            <p:cNvSpPr>
              <a:spLocks noChangeShapeType="1"/>
            </p:cNvSpPr>
            <p:nvPr/>
          </p:nvSpPr>
          <p:spPr bwMode="auto">
            <a:xfrm>
              <a:off x="444059" y="4195301"/>
              <a:ext cx="2006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395" name="AutoShape 118"/>
            <p:cNvSpPr>
              <a:spLocks noChangeArrowheads="1"/>
            </p:cNvSpPr>
            <p:nvPr/>
          </p:nvSpPr>
          <p:spPr bwMode="auto">
            <a:xfrm rot="5400000">
              <a:off x="1350521" y="3680951"/>
              <a:ext cx="241300" cy="273050"/>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52230" name="Group 3"/>
          <p:cNvGrpSpPr>
            <a:grpSpLocks/>
          </p:cNvGrpSpPr>
          <p:nvPr/>
        </p:nvGrpSpPr>
        <p:grpSpPr bwMode="auto">
          <a:xfrm>
            <a:off x="3203575" y="3632200"/>
            <a:ext cx="4741863" cy="2801938"/>
            <a:chOff x="2092276" y="3641726"/>
            <a:chExt cx="4740324" cy="2801938"/>
          </a:xfrm>
        </p:grpSpPr>
        <p:sp>
          <p:nvSpPr>
            <p:cNvPr id="52233" name="Freeform 2"/>
            <p:cNvSpPr>
              <a:spLocks/>
            </p:cNvSpPr>
            <p:nvPr/>
          </p:nvSpPr>
          <p:spPr bwMode="auto">
            <a:xfrm>
              <a:off x="3894138" y="4260851"/>
              <a:ext cx="2847975" cy="1481138"/>
            </a:xfrm>
            <a:custGeom>
              <a:avLst/>
              <a:gdLst>
                <a:gd name="T0" fmla="*/ 2147483647 w 1794"/>
                <a:gd name="T1" fmla="*/ 2147483647 h 933"/>
                <a:gd name="T2" fmla="*/ 2147483647 w 1794"/>
                <a:gd name="T3" fmla="*/ 2147483647 h 933"/>
                <a:gd name="T4" fmla="*/ 2147483647 w 1794"/>
                <a:gd name="T5" fmla="*/ 2147483647 h 933"/>
                <a:gd name="T6" fmla="*/ 2147483647 w 1794"/>
                <a:gd name="T7" fmla="*/ 2147483647 h 933"/>
                <a:gd name="T8" fmla="*/ 2147483647 w 1794"/>
                <a:gd name="T9" fmla="*/ 2147483647 h 933"/>
                <a:gd name="T10" fmla="*/ 2147483647 w 1794"/>
                <a:gd name="T11" fmla="*/ 2147483647 h 933"/>
                <a:gd name="T12" fmla="*/ 2147483647 w 1794"/>
                <a:gd name="T13" fmla="*/ 2147483647 h 933"/>
                <a:gd name="T14" fmla="*/ 2147483647 w 1794"/>
                <a:gd name="T15" fmla="*/ 2147483647 h 933"/>
                <a:gd name="T16" fmla="*/ 2147483647 w 1794"/>
                <a:gd name="T17" fmla="*/ 2147483647 h 933"/>
                <a:gd name="T18" fmla="*/ 2147483647 w 1794"/>
                <a:gd name="T19" fmla="*/ 2147483647 h 933"/>
                <a:gd name="T20" fmla="*/ 2147483647 w 1794"/>
                <a:gd name="T21" fmla="*/ 2147483647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94"/>
                <a:gd name="T34" fmla="*/ 0 h 933"/>
                <a:gd name="T35" fmla="*/ 1794 w 1794"/>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94" h="933">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52234" name="Freeform 6"/>
            <p:cNvSpPr>
              <a:spLocks/>
            </p:cNvSpPr>
            <p:nvPr/>
          </p:nvSpPr>
          <p:spPr bwMode="auto">
            <a:xfrm>
              <a:off x="4532313" y="4564063"/>
              <a:ext cx="542925" cy="2952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52235" name="Group 7"/>
            <p:cNvGrpSpPr>
              <a:grpSpLocks/>
            </p:cNvGrpSpPr>
            <p:nvPr/>
          </p:nvGrpSpPr>
          <p:grpSpPr bwMode="auto">
            <a:xfrm>
              <a:off x="4038600" y="4738688"/>
              <a:ext cx="501650" cy="233363"/>
              <a:chOff x="3600" y="219"/>
              <a:chExt cx="360" cy="175"/>
            </a:xfrm>
          </p:grpSpPr>
          <p:sp>
            <p:nvSpPr>
              <p:cNvPr id="52370" name="Oval 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71" name="Line 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72" name="Line 1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73" name="Rectangle 1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74" name="Oval 12"/>
              <p:cNvSpPr>
                <a:spLocks noChangeArrowheads="1"/>
              </p:cNvSpPr>
              <p:nvPr/>
            </p:nvSpPr>
            <p:spPr bwMode="auto">
              <a:xfrm>
                <a:off x="3603" y="219"/>
                <a:ext cx="354"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75" name="Group 13"/>
              <p:cNvGrpSpPr>
                <a:grpSpLocks/>
              </p:cNvGrpSpPr>
              <p:nvPr/>
            </p:nvGrpSpPr>
            <p:grpSpPr bwMode="auto">
              <a:xfrm>
                <a:off x="3686" y="244"/>
                <a:ext cx="177" cy="66"/>
                <a:chOff x="2848" y="848"/>
                <a:chExt cx="140" cy="98"/>
              </a:xfrm>
            </p:grpSpPr>
            <p:sp>
              <p:nvSpPr>
                <p:cNvPr id="52380" name="Line 1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81" name="Line 1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82" name="Line 1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76" name="Group 17"/>
              <p:cNvGrpSpPr>
                <a:grpSpLocks/>
              </p:cNvGrpSpPr>
              <p:nvPr/>
            </p:nvGrpSpPr>
            <p:grpSpPr bwMode="auto">
              <a:xfrm flipV="1">
                <a:off x="3686" y="243"/>
                <a:ext cx="177" cy="66"/>
                <a:chOff x="2848" y="848"/>
                <a:chExt cx="140" cy="98"/>
              </a:xfrm>
            </p:grpSpPr>
            <p:sp>
              <p:nvSpPr>
                <p:cNvPr id="52377" name="Line 1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78" name="Line 1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79" name="Line 2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2236" name="Group 21"/>
            <p:cNvGrpSpPr>
              <a:grpSpLocks/>
            </p:cNvGrpSpPr>
            <p:nvPr/>
          </p:nvGrpSpPr>
          <p:grpSpPr bwMode="auto">
            <a:xfrm>
              <a:off x="4391025" y="5376863"/>
              <a:ext cx="501650" cy="233363"/>
              <a:chOff x="3600" y="219"/>
              <a:chExt cx="360" cy="175"/>
            </a:xfrm>
          </p:grpSpPr>
          <p:sp>
            <p:nvSpPr>
              <p:cNvPr id="52357" name="Oval 22"/>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58" name="Line 23"/>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59" name="Line 2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60" name="Rectangle 25"/>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61" name="Oval 26"/>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62" name="Group 27"/>
              <p:cNvGrpSpPr>
                <a:grpSpLocks/>
              </p:cNvGrpSpPr>
              <p:nvPr/>
            </p:nvGrpSpPr>
            <p:grpSpPr bwMode="auto">
              <a:xfrm>
                <a:off x="3686" y="244"/>
                <a:ext cx="177" cy="66"/>
                <a:chOff x="2848" y="848"/>
                <a:chExt cx="140" cy="98"/>
              </a:xfrm>
            </p:grpSpPr>
            <p:sp>
              <p:nvSpPr>
                <p:cNvPr id="52367" name="Line 2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68" name="Line 29"/>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69" name="Line 30"/>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63" name="Group 31"/>
              <p:cNvGrpSpPr>
                <a:grpSpLocks/>
              </p:cNvGrpSpPr>
              <p:nvPr/>
            </p:nvGrpSpPr>
            <p:grpSpPr bwMode="auto">
              <a:xfrm flipV="1">
                <a:off x="3686" y="243"/>
                <a:ext cx="177" cy="66"/>
                <a:chOff x="2848" y="848"/>
                <a:chExt cx="140" cy="98"/>
              </a:xfrm>
            </p:grpSpPr>
            <p:sp>
              <p:nvSpPr>
                <p:cNvPr id="52364" name="Line 32"/>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65" name="Line 3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66" name="Line 34"/>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2237" name="Group 35"/>
            <p:cNvGrpSpPr>
              <a:grpSpLocks/>
            </p:cNvGrpSpPr>
            <p:nvPr/>
          </p:nvGrpSpPr>
          <p:grpSpPr bwMode="auto">
            <a:xfrm>
              <a:off x="5065713" y="4433888"/>
              <a:ext cx="501650" cy="233363"/>
              <a:chOff x="3600" y="219"/>
              <a:chExt cx="360" cy="175"/>
            </a:xfrm>
          </p:grpSpPr>
          <p:sp>
            <p:nvSpPr>
              <p:cNvPr id="52344" name="Oval 36"/>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45" name="Line 37"/>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46" name="Line 3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47" name="Rectangle 39"/>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48" name="Oval 40"/>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49" name="Group 41"/>
              <p:cNvGrpSpPr>
                <a:grpSpLocks/>
              </p:cNvGrpSpPr>
              <p:nvPr/>
            </p:nvGrpSpPr>
            <p:grpSpPr bwMode="auto">
              <a:xfrm>
                <a:off x="3686" y="244"/>
                <a:ext cx="177" cy="66"/>
                <a:chOff x="2848" y="848"/>
                <a:chExt cx="140" cy="98"/>
              </a:xfrm>
            </p:grpSpPr>
            <p:sp>
              <p:nvSpPr>
                <p:cNvPr id="52354" name="Line 4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55" name="Line 43"/>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56" name="Line 44"/>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50" name="Group 45"/>
              <p:cNvGrpSpPr>
                <a:grpSpLocks/>
              </p:cNvGrpSpPr>
              <p:nvPr/>
            </p:nvGrpSpPr>
            <p:grpSpPr bwMode="auto">
              <a:xfrm flipV="1">
                <a:off x="3686" y="243"/>
                <a:ext cx="177" cy="66"/>
                <a:chOff x="2848" y="848"/>
                <a:chExt cx="140" cy="98"/>
              </a:xfrm>
            </p:grpSpPr>
            <p:sp>
              <p:nvSpPr>
                <p:cNvPr id="52351" name="Line 46"/>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52" name="Line 4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53" name="Line 48"/>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2238" name="Group 49"/>
            <p:cNvGrpSpPr>
              <a:grpSpLocks/>
            </p:cNvGrpSpPr>
            <p:nvPr/>
          </p:nvGrpSpPr>
          <p:grpSpPr bwMode="auto">
            <a:xfrm>
              <a:off x="4987925" y="5099051"/>
              <a:ext cx="500063" cy="233363"/>
              <a:chOff x="3600" y="219"/>
              <a:chExt cx="360" cy="175"/>
            </a:xfrm>
          </p:grpSpPr>
          <p:sp>
            <p:nvSpPr>
              <p:cNvPr id="52331" name="Oval 50"/>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32" name="Line 51"/>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33"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34" name="Rectangle 53"/>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35" name="Oval 54"/>
              <p:cNvSpPr>
                <a:spLocks noChangeArrowheads="1"/>
              </p:cNvSpPr>
              <p:nvPr/>
            </p:nvSpPr>
            <p:spPr bwMode="auto">
              <a:xfrm>
                <a:off x="3600" y="219"/>
                <a:ext cx="356"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36" name="Group 55"/>
              <p:cNvGrpSpPr>
                <a:grpSpLocks/>
              </p:cNvGrpSpPr>
              <p:nvPr/>
            </p:nvGrpSpPr>
            <p:grpSpPr bwMode="auto">
              <a:xfrm>
                <a:off x="3686" y="244"/>
                <a:ext cx="177" cy="66"/>
                <a:chOff x="2848" y="848"/>
                <a:chExt cx="140" cy="98"/>
              </a:xfrm>
            </p:grpSpPr>
            <p:sp>
              <p:nvSpPr>
                <p:cNvPr id="52341"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42" name="Line 57"/>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43" name="Line 58"/>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37" name="Group 59"/>
              <p:cNvGrpSpPr>
                <a:grpSpLocks/>
              </p:cNvGrpSpPr>
              <p:nvPr/>
            </p:nvGrpSpPr>
            <p:grpSpPr bwMode="auto">
              <a:xfrm flipV="1">
                <a:off x="3686" y="243"/>
                <a:ext cx="177" cy="66"/>
                <a:chOff x="2848" y="848"/>
                <a:chExt cx="140" cy="98"/>
              </a:xfrm>
            </p:grpSpPr>
            <p:sp>
              <p:nvSpPr>
                <p:cNvPr id="52338" name="Line 60"/>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39"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40" name="Line 62"/>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2239" name="Group 63"/>
            <p:cNvGrpSpPr>
              <a:grpSpLocks/>
            </p:cNvGrpSpPr>
            <p:nvPr/>
          </p:nvGrpSpPr>
          <p:grpSpPr bwMode="auto">
            <a:xfrm>
              <a:off x="5622925" y="5395913"/>
              <a:ext cx="501650" cy="233363"/>
              <a:chOff x="3600" y="219"/>
              <a:chExt cx="360" cy="175"/>
            </a:xfrm>
          </p:grpSpPr>
          <p:sp>
            <p:nvSpPr>
              <p:cNvPr id="52318" name="Oval 64"/>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19" name="Line 65"/>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20" name="Line 6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21" name="Rectangle 67"/>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22" name="Oval 68"/>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23" name="Group 69"/>
              <p:cNvGrpSpPr>
                <a:grpSpLocks/>
              </p:cNvGrpSpPr>
              <p:nvPr/>
            </p:nvGrpSpPr>
            <p:grpSpPr bwMode="auto">
              <a:xfrm>
                <a:off x="3686" y="244"/>
                <a:ext cx="177" cy="66"/>
                <a:chOff x="2848" y="848"/>
                <a:chExt cx="140" cy="98"/>
              </a:xfrm>
            </p:grpSpPr>
            <p:sp>
              <p:nvSpPr>
                <p:cNvPr id="52328" name="Line 7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29" name="Line 71"/>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30" name="Line 72"/>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24" name="Group 73"/>
              <p:cNvGrpSpPr>
                <a:grpSpLocks/>
              </p:cNvGrpSpPr>
              <p:nvPr/>
            </p:nvGrpSpPr>
            <p:grpSpPr bwMode="auto">
              <a:xfrm flipV="1">
                <a:off x="3686" y="243"/>
                <a:ext cx="177" cy="66"/>
                <a:chOff x="2848" y="848"/>
                <a:chExt cx="140" cy="98"/>
              </a:xfrm>
            </p:grpSpPr>
            <p:sp>
              <p:nvSpPr>
                <p:cNvPr id="52325" name="Line 74"/>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26" name="Line 7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27" name="Line 76"/>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grpSp>
          <p:nvGrpSpPr>
            <p:cNvPr id="52240" name="Group 77"/>
            <p:cNvGrpSpPr>
              <a:grpSpLocks/>
            </p:cNvGrpSpPr>
            <p:nvPr/>
          </p:nvGrpSpPr>
          <p:grpSpPr bwMode="auto">
            <a:xfrm>
              <a:off x="6067425" y="4740276"/>
              <a:ext cx="501650" cy="233363"/>
              <a:chOff x="3600" y="219"/>
              <a:chExt cx="360" cy="175"/>
            </a:xfrm>
          </p:grpSpPr>
          <p:sp>
            <p:nvSpPr>
              <p:cNvPr id="52305" name="Oval 78"/>
              <p:cNvSpPr>
                <a:spLocks noChangeArrowheads="1"/>
              </p:cNvSpPr>
              <p:nvPr/>
            </p:nvSpPr>
            <p:spPr bwMode="auto">
              <a:xfrm>
                <a:off x="3605" y="298"/>
                <a:ext cx="355" cy="96"/>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sp>
            <p:nvSpPr>
              <p:cNvPr id="52306" name="Line 79"/>
              <p:cNvSpPr>
                <a:spLocks noChangeShapeType="1"/>
              </p:cNvSpPr>
              <p:nvPr/>
            </p:nvSpPr>
            <p:spPr bwMode="auto">
              <a:xfrm>
                <a:off x="3605"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07" name="Line 8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08" name="Rectangle 81"/>
              <p:cNvSpPr>
                <a:spLocks noChangeArrowheads="1"/>
              </p:cNvSpPr>
              <p:nvPr/>
            </p:nvSpPr>
            <p:spPr bwMode="auto">
              <a:xfrm>
                <a:off x="3605" y="289"/>
                <a:ext cx="352" cy="58"/>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en-US">
                  <a:solidFill>
                    <a:srgbClr val="000000"/>
                  </a:solidFill>
                  <a:latin typeface="Times New Roman" charset="0"/>
                </a:endParaRPr>
              </a:p>
            </p:txBody>
          </p:sp>
          <p:sp>
            <p:nvSpPr>
              <p:cNvPr id="52309" name="Oval 82"/>
              <p:cNvSpPr>
                <a:spLocks noChangeArrowheads="1"/>
              </p:cNvSpPr>
              <p:nvPr/>
            </p:nvSpPr>
            <p:spPr bwMode="auto">
              <a:xfrm>
                <a:off x="3600" y="219"/>
                <a:ext cx="355" cy="113"/>
              </a:xfrm>
              <a:prstGeom prst="ellipse">
                <a:avLst/>
              </a:prstGeom>
              <a:solidFill>
                <a:schemeClr val="hlink"/>
              </a:solidFill>
              <a:ln w="12700">
                <a:solidFill>
                  <a:schemeClr val="tx1"/>
                </a:solidFill>
                <a:round/>
                <a:headEnd/>
                <a:tailEnd/>
              </a:ln>
            </p:spPr>
            <p:txBody>
              <a:bodyPr wrap="none" anchor="ctr"/>
              <a:lstStyle/>
              <a:p>
                <a:endParaRPr lang="en-US" sz="1800">
                  <a:solidFill>
                    <a:srgbClr val="000000"/>
                  </a:solidFill>
                </a:endParaRPr>
              </a:p>
            </p:txBody>
          </p:sp>
          <p:grpSp>
            <p:nvGrpSpPr>
              <p:cNvPr id="52310" name="Group 83"/>
              <p:cNvGrpSpPr>
                <a:grpSpLocks/>
              </p:cNvGrpSpPr>
              <p:nvPr/>
            </p:nvGrpSpPr>
            <p:grpSpPr bwMode="auto">
              <a:xfrm>
                <a:off x="3686" y="244"/>
                <a:ext cx="177" cy="66"/>
                <a:chOff x="2848" y="848"/>
                <a:chExt cx="140" cy="98"/>
              </a:xfrm>
            </p:grpSpPr>
            <p:sp>
              <p:nvSpPr>
                <p:cNvPr id="52315" name="Line 8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16" name="Line 85"/>
                <p:cNvSpPr>
                  <a:spLocks noChangeShapeType="1"/>
                </p:cNvSpPr>
                <p:nvPr/>
              </p:nvSpPr>
              <p:spPr bwMode="auto">
                <a:xfrm>
                  <a:off x="2944" y="942"/>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17" name="Line 86"/>
                <p:cNvSpPr>
                  <a:spLocks noChangeShapeType="1"/>
                </p:cNvSpPr>
                <p:nvPr/>
              </p:nvSpPr>
              <p:spPr bwMode="auto">
                <a:xfrm>
                  <a:off x="2894" y="850"/>
                  <a:ext cx="52" cy="9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2311" name="Group 87"/>
              <p:cNvGrpSpPr>
                <a:grpSpLocks/>
              </p:cNvGrpSpPr>
              <p:nvPr/>
            </p:nvGrpSpPr>
            <p:grpSpPr bwMode="auto">
              <a:xfrm flipV="1">
                <a:off x="3686" y="243"/>
                <a:ext cx="177" cy="66"/>
                <a:chOff x="2848" y="848"/>
                <a:chExt cx="140" cy="98"/>
              </a:xfrm>
            </p:grpSpPr>
            <p:sp>
              <p:nvSpPr>
                <p:cNvPr id="52312" name="Line 88"/>
                <p:cNvSpPr>
                  <a:spLocks noChangeShapeType="1"/>
                </p:cNvSpPr>
                <p:nvPr/>
              </p:nvSpPr>
              <p:spPr bwMode="auto">
                <a:xfrm flipV="1">
                  <a:off x="2848" y="846"/>
                  <a:ext cx="50" cy="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13" name="Line 8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2314" name="Line 90"/>
                <p:cNvSpPr>
                  <a:spLocks noChangeShapeType="1"/>
                </p:cNvSpPr>
                <p:nvPr/>
              </p:nvSpPr>
              <p:spPr bwMode="auto">
                <a:xfrm>
                  <a:off x="2894" y="849"/>
                  <a:ext cx="52" cy="9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2241" name="Freeform 91"/>
            <p:cNvSpPr>
              <a:spLocks/>
            </p:cNvSpPr>
            <p:nvPr/>
          </p:nvSpPr>
          <p:spPr bwMode="auto">
            <a:xfrm>
              <a:off x="5573713" y="4557713"/>
              <a:ext cx="504825" cy="307975"/>
            </a:xfrm>
            <a:custGeom>
              <a:avLst/>
              <a:gdLst>
                <a:gd name="T0" fmla="*/ 0 w 318"/>
                <a:gd name="T1" fmla="*/ 0 h 194"/>
                <a:gd name="T2" fmla="*/ 2147483647 w 318"/>
                <a:gd name="T3" fmla="*/ 2147483647 h 194"/>
                <a:gd name="T4" fmla="*/ 0 60000 65536"/>
                <a:gd name="T5" fmla="*/ 0 60000 65536"/>
                <a:gd name="T6" fmla="*/ 0 w 318"/>
                <a:gd name="T7" fmla="*/ 0 h 194"/>
                <a:gd name="T8" fmla="*/ 318 w 318"/>
                <a:gd name="T9" fmla="*/ 194 h 194"/>
              </a:gdLst>
              <a:ahLst/>
              <a:cxnLst>
                <a:cxn ang="T4">
                  <a:pos x="T0" y="T1"/>
                </a:cxn>
                <a:cxn ang="T5">
                  <a:pos x="T2" y="T3"/>
                </a:cxn>
              </a:cxnLst>
              <a:rect l="T6" t="T7" r="T8" b="T9"/>
              <a:pathLst>
                <a:path w="318" h="194">
                  <a:moveTo>
                    <a:pt x="0" y="0"/>
                  </a:moveTo>
                  <a:lnTo>
                    <a:pt x="318" y="19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2" name="Freeform 92"/>
            <p:cNvSpPr>
              <a:spLocks/>
            </p:cNvSpPr>
            <p:nvPr/>
          </p:nvSpPr>
          <p:spPr bwMode="auto">
            <a:xfrm>
              <a:off x="4508500" y="4949826"/>
              <a:ext cx="481013" cy="238125"/>
            </a:xfrm>
            <a:custGeom>
              <a:avLst/>
              <a:gdLst>
                <a:gd name="T0" fmla="*/ 0 w 294"/>
                <a:gd name="T1" fmla="*/ 0 h 174"/>
                <a:gd name="T2" fmla="*/ 2147483647 w 294"/>
                <a:gd name="T3" fmla="*/ 2147483647 h 174"/>
                <a:gd name="T4" fmla="*/ 0 60000 65536"/>
                <a:gd name="T5" fmla="*/ 0 60000 65536"/>
                <a:gd name="T6" fmla="*/ 0 w 294"/>
                <a:gd name="T7" fmla="*/ 0 h 174"/>
                <a:gd name="T8" fmla="*/ 294 w 294"/>
                <a:gd name="T9" fmla="*/ 174 h 174"/>
              </a:gdLst>
              <a:ahLst/>
              <a:cxnLst>
                <a:cxn ang="T4">
                  <a:pos x="T0" y="T1"/>
                </a:cxn>
                <a:cxn ang="T5">
                  <a:pos x="T2" y="T3"/>
                </a:cxn>
              </a:cxnLst>
              <a:rect l="T6" t="T7" r="T8" b="T9"/>
              <a:pathLst>
                <a:path w="294" h="174">
                  <a:moveTo>
                    <a:pt x="0" y="0"/>
                  </a:moveTo>
                  <a:lnTo>
                    <a:pt x="294" y="174"/>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3" name="Freeform 93"/>
            <p:cNvSpPr>
              <a:spLocks/>
            </p:cNvSpPr>
            <p:nvPr/>
          </p:nvSpPr>
          <p:spPr bwMode="auto">
            <a:xfrm>
              <a:off x="5456238" y="4926013"/>
              <a:ext cx="628650" cy="247650"/>
            </a:xfrm>
            <a:custGeom>
              <a:avLst/>
              <a:gdLst>
                <a:gd name="T0" fmla="*/ 0 w 378"/>
                <a:gd name="T1" fmla="*/ 2147483647 h 174"/>
                <a:gd name="T2" fmla="*/ 2147483647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4" name="Freeform 94"/>
            <p:cNvSpPr>
              <a:spLocks/>
            </p:cNvSpPr>
            <p:nvPr/>
          </p:nvSpPr>
          <p:spPr bwMode="auto">
            <a:xfrm>
              <a:off x="6122988" y="4979988"/>
              <a:ext cx="206375" cy="508000"/>
            </a:xfrm>
            <a:custGeom>
              <a:avLst/>
              <a:gdLst>
                <a:gd name="T0" fmla="*/ 0 w 118"/>
                <a:gd name="T1" fmla="*/ 2147483647 h 500"/>
                <a:gd name="T2" fmla="*/ 2147483647 w 118"/>
                <a:gd name="T3" fmla="*/ 0 h 500"/>
                <a:gd name="T4" fmla="*/ 0 60000 65536"/>
                <a:gd name="T5" fmla="*/ 0 60000 65536"/>
                <a:gd name="T6" fmla="*/ 0 w 118"/>
                <a:gd name="T7" fmla="*/ 0 h 500"/>
                <a:gd name="T8" fmla="*/ 118 w 118"/>
                <a:gd name="T9" fmla="*/ 500 h 500"/>
              </a:gdLst>
              <a:ahLst/>
              <a:cxnLst>
                <a:cxn ang="T4">
                  <a:pos x="T0" y="T1"/>
                </a:cxn>
                <a:cxn ang="T5">
                  <a:pos x="T2" y="T3"/>
                </a:cxn>
              </a:cxnLst>
              <a:rect l="T6" t="T7" r="T8" b="T9"/>
              <a:pathLst>
                <a:path w="118" h="500">
                  <a:moveTo>
                    <a:pt x="0" y="500"/>
                  </a:moveTo>
                  <a:lnTo>
                    <a:pt x="118"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5" name="Freeform 95"/>
            <p:cNvSpPr>
              <a:spLocks/>
            </p:cNvSpPr>
            <p:nvPr/>
          </p:nvSpPr>
          <p:spPr bwMode="auto">
            <a:xfrm>
              <a:off x="4887913" y="5513388"/>
              <a:ext cx="736600" cy="74613"/>
            </a:xfrm>
            <a:custGeom>
              <a:avLst/>
              <a:gdLst>
                <a:gd name="T0" fmla="*/ 2147483647 w 370"/>
                <a:gd name="T1" fmla="*/ 2147483647 h 32"/>
                <a:gd name="T2" fmla="*/ 0 w 370"/>
                <a:gd name="T3" fmla="*/ 0 h 32"/>
                <a:gd name="T4" fmla="*/ 0 60000 65536"/>
                <a:gd name="T5" fmla="*/ 0 60000 65536"/>
                <a:gd name="T6" fmla="*/ 0 w 370"/>
                <a:gd name="T7" fmla="*/ 0 h 32"/>
                <a:gd name="T8" fmla="*/ 370 w 370"/>
                <a:gd name="T9" fmla="*/ 32 h 32"/>
              </a:gdLst>
              <a:ahLst/>
              <a:cxnLst>
                <a:cxn ang="T4">
                  <a:pos x="T0" y="T1"/>
                </a:cxn>
                <a:cxn ang="T5">
                  <a:pos x="T2" y="T3"/>
                </a:cxn>
              </a:cxnLst>
              <a:rect l="T6" t="T7" r="T8" b="T9"/>
              <a:pathLst>
                <a:path w="370" h="32">
                  <a:moveTo>
                    <a:pt x="370" y="32"/>
                  </a:move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6" name="Freeform 96"/>
            <p:cNvSpPr>
              <a:spLocks/>
            </p:cNvSpPr>
            <p:nvPr/>
          </p:nvSpPr>
          <p:spPr bwMode="auto">
            <a:xfrm>
              <a:off x="4351338" y="4973638"/>
              <a:ext cx="193675" cy="425450"/>
            </a:xfrm>
            <a:custGeom>
              <a:avLst/>
              <a:gdLst>
                <a:gd name="T0" fmla="*/ 2147483647 w 176"/>
                <a:gd name="T1" fmla="*/ 2147483647 h 412"/>
                <a:gd name="T2" fmla="*/ 2147483647 w 176"/>
                <a:gd name="T3" fmla="*/ 2147483647 h 412"/>
                <a:gd name="T4" fmla="*/ 0 w 176"/>
                <a:gd name="T5" fmla="*/ 0 h 412"/>
                <a:gd name="T6" fmla="*/ 0 60000 65536"/>
                <a:gd name="T7" fmla="*/ 0 60000 65536"/>
                <a:gd name="T8" fmla="*/ 0 60000 65536"/>
                <a:gd name="T9" fmla="*/ 0 w 176"/>
                <a:gd name="T10" fmla="*/ 0 h 412"/>
                <a:gd name="T11" fmla="*/ 176 w 176"/>
                <a:gd name="T12" fmla="*/ 412 h 412"/>
              </a:gdLst>
              <a:ahLst/>
              <a:cxnLst>
                <a:cxn ang="T6">
                  <a:pos x="T0" y="T1"/>
                </a:cxn>
                <a:cxn ang="T7">
                  <a:pos x="T2" y="T3"/>
                </a:cxn>
                <a:cxn ang="T8">
                  <a:pos x="T4" y="T5"/>
                </a:cxn>
              </a:cxnLst>
              <a:rect l="T9" t="T10" r="T11" b="T12"/>
              <a:pathLst>
                <a:path w="176" h="412">
                  <a:moveTo>
                    <a:pt x="162" y="408"/>
                  </a:moveTo>
                  <a:lnTo>
                    <a:pt x="176" y="412"/>
                  </a:lnTo>
                  <a:lnTo>
                    <a:pt x="0" y="0"/>
                  </a:ln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2247" name="Text Box 100"/>
            <p:cNvSpPr txBox="1">
              <a:spLocks noChangeArrowheads="1"/>
            </p:cNvSpPr>
            <p:nvPr/>
          </p:nvSpPr>
          <p:spPr bwMode="auto">
            <a:xfrm>
              <a:off x="4440876" y="4483071"/>
              <a:ext cx="311067" cy="3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000000"/>
                  </a:solidFill>
                  <a:latin typeface="Arial" charset="0"/>
                  <a:ea typeface="MS PGothic" charset="0"/>
                  <a:cs typeface="MS PGothic" charset="0"/>
                </a:rPr>
                <a:t>1</a:t>
              </a:r>
            </a:p>
          </p:txBody>
        </p:sp>
        <p:sp>
          <p:nvSpPr>
            <p:cNvPr id="52248" name="Text Box 101"/>
            <p:cNvSpPr txBox="1">
              <a:spLocks noChangeArrowheads="1"/>
            </p:cNvSpPr>
            <p:nvPr/>
          </p:nvSpPr>
          <p:spPr bwMode="auto">
            <a:xfrm>
              <a:off x="4378980" y="4897394"/>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Arial" charset="0"/>
                  <a:ea typeface="MS PGothic" charset="0"/>
                  <a:cs typeface="MS PGothic" charset="0"/>
                </a:rPr>
                <a:t>2</a:t>
              </a:r>
            </a:p>
          </p:txBody>
        </p:sp>
        <p:sp>
          <p:nvSpPr>
            <p:cNvPr id="52249" name="Text Box 102"/>
            <p:cNvSpPr txBox="1">
              <a:spLocks noChangeArrowheads="1"/>
            </p:cNvSpPr>
            <p:nvPr/>
          </p:nvSpPr>
          <p:spPr bwMode="auto">
            <a:xfrm>
              <a:off x="4128222" y="4970416"/>
              <a:ext cx="296783" cy="3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Arial" charset="0"/>
                  <a:ea typeface="MS PGothic" charset="0"/>
                  <a:cs typeface="MS PGothic" charset="0"/>
                </a:rPr>
                <a:t>3</a:t>
              </a:r>
            </a:p>
          </p:txBody>
        </p:sp>
        <p:grpSp>
          <p:nvGrpSpPr>
            <p:cNvPr id="52250" name="Group 1"/>
            <p:cNvGrpSpPr>
              <a:grpSpLocks/>
            </p:cNvGrpSpPr>
            <p:nvPr/>
          </p:nvGrpSpPr>
          <p:grpSpPr bwMode="auto">
            <a:xfrm rot="-2012368">
              <a:off x="2645158" y="5398104"/>
              <a:ext cx="1447800" cy="274638"/>
              <a:chOff x="2436813" y="4587876"/>
              <a:chExt cx="1447800" cy="274638"/>
            </a:xfrm>
          </p:grpSpPr>
          <p:sp>
            <p:nvSpPr>
              <p:cNvPr id="52300" name="Rectangle 97"/>
              <p:cNvSpPr>
                <a:spLocks noChangeArrowheads="1"/>
              </p:cNvSpPr>
              <p:nvPr/>
            </p:nvSpPr>
            <p:spPr bwMode="auto">
              <a:xfrm>
                <a:off x="2461850" y="4583083"/>
                <a:ext cx="1155391" cy="23811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solidFill>
                    <a:srgbClr val="000000"/>
                  </a:solidFill>
                </a:endParaRPr>
              </a:p>
            </p:txBody>
          </p:sp>
          <p:sp>
            <p:nvSpPr>
              <p:cNvPr id="52301" name="Rectangle 98"/>
              <p:cNvSpPr>
                <a:spLocks noChangeArrowheads="1"/>
              </p:cNvSpPr>
              <p:nvPr/>
            </p:nvSpPr>
            <p:spPr bwMode="auto">
              <a:xfrm>
                <a:off x="2437928" y="4606491"/>
                <a:ext cx="1147455" cy="238116"/>
              </a:xfrm>
              <a:prstGeom prst="rect">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sp>
            <p:nvSpPr>
              <p:cNvPr id="52302" name="Line 99"/>
              <p:cNvSpPr>
                <a:spLocks noChangeShapeType="1"/>
              </p:cNvSpPr>
              <p:nvPr/>
            </p:nvSpPr>
            <p:spPr bwMode="auto">
              <a:xfrm>
                <a:off x="3462418" y="4739659"/>
                <a:ext cx="422162" cy="0"/>
              </a:xfrm>
              <a:prstGeom prst="line">
                <a:avLst/>
              </a:prstGeom>
              <a:noFill/>
              <a:ln w="952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303" name="Rectangle 104"/>
              <p:cNvSpPr>
                <a:spLocks noChangeArrowheads="1"/>
              </p:cNvSpPr>
              <p:nvPr/>
            </p:nvSpPr>
            <p:spPr bwMode="auto">
              <a:xfrm>
                <a:off x="3067594" y="4610052"/>
                <a:ext cx="426923" cy="239704"/>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304" name="Text Box 105"/>
              <p:cNvSpPr txBox="1">
                <a:spLocks noChangeArrowheads="1"/>
              </p:cNvSpPr>
              <p:nvPr/>
            </p:nvSpPr>
            <p:spPr bwMode="auto">
              <a:xfrm rot="289934">
                <a:off x="3019653" y="4584228"/>
                <a:ext cx="520561" cy="274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200">
                    <a:solidFill>
                      <a:srgbClr val="000000"/>
                    </a:solidFill>
                    <a:latin typeface="Arial" charset="0"/>
                    <a:ea typeface="MS PGothic" charset="0"/>
                    <a:cs typeface="MS PGothic" charset="0"/>
                  </a:rPr>
                  <a:t>0111</a:t>
                </a:r>
              </a:p>
            </p:txBody>
          </p:sp>
        </p:grpSp>
        <p:sp>
          <p:nvSpPr>
            <p:cNvPr id="52251" name="Text Box 106"/>
            <p:cNvSpPr txBox="1">
              <a:spLocks noChangeArrowheads="1"/>
            </p:cNvSpPr>
            <p:nvPr/>
          </p:nvSpPr>
          <p:spPr bwMode="auto">
            <a:xfrm>
              <a:off x="2092276" y="5814711"/>
              <a:ext cx="2339350" cy="584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600">
                  <a:solidFill>
                    <a:srgbClr val="000000"/>
                  </a:solidFill>
                  <a:latin typeface="Arial" charset="0"/>
                  <a:ea typeface="MS PGothic" charset="0"/>
                  <a:cs typeface="MS PGothic" charset="0"/>
                </a:rPr>
                <a:t>dest address in arriving</a:t>
              </a:r>
            </a:p>
            <a:p>
              <a:pPr eaLnBrk="1" hangingPunct="1"/>
              <a:r>
                <a:rPr lang="en-US" sz="1600">
                  <a:solidFill>
                    <a:srgbClr val="000000"/>
                  </a:solidFill>
                  <a:latin typeface="Arial" charset="0"/>
                  <a:ea typeface="MS PGothic" charset="0"/>
                  <a:cs typeface="MS PGothic" charset="0"/>
                </a:rPr>
                <a:t>packet</a:t>
              </a:r>
              <a:r>
                <a:rPr lang="ja-JP" altLang="en-US" sz="1600">
                  <a:solidFill>
                    <a:srgbClr val="000000"/>
                  </a:solidFill>
                  <a:latin typeface="Arial" charset="0"/>
                  <a:ea typeface="MS PGothic" charset="0"/>
                  <a:cs typeface="MS PGothic" charset="0"/>
                </a:rPr>
                <a:t>’</a:t>
              </a:r>
              <a:r>
                <a:rPr lang="en-US" altLang="ja-JP" sz="1600">
                  <a:solidFill>
                    <a:srgbClr val="000000"/>
                  </a:solidFill>
                  <a:latin typeface="Arial" charset="0"/>
                  <a:ea typeface="MS PGothic" charset="0"/>
                  <a:cs typeface="MS PGothic" charset="0"/>
                </a:rPr>
                <a:t>s header</a:t>
              </a:r>
              <a:endParaRPr lang="en-US" sz="1600">
                <a:solidFill>
                  <a:srgbClr val="000000"/>
                </a:solidFill>
                <a:latin typeface="Arial" charset="0"/>
                <a:ea typeface="MS PGothic" charset="0"/>
                <a:cs typeface="MS PGothic" charset="0"/>
              </a:endParaRPr>
            </a:p>
          </p:txBody>
        </p:sp>
        <p:sp>
          <p:nvSpPr>
            <p:cNvPr id="52252" name="Line 107"/>
            <p:cNvSpPr>
              <a:spLocks noChangeShapeType="1"/>
            </p:cNvSpPr>
            <p:nvPr/>
          </p:nvSpPr>
          <p:spPr bwMode="auto">
            <a:xfrm flipH="1">
              <a:off x="2626848" y="4873581"/>
              <a:ext cx="1407736" cy="91436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53" name="Line 119"/>
            <p:cNvSpPr>
              <a:spLocks noChangeShapeType="1"/>
            </p:cNvSpPr>
            <p:nvPr/>
          </p:nvSpPr>
          <p:spPr bwMode="auto">
            <a:xfrm flipH="1" flipV="1">
              <a:off x="3588616" y="5648254"/>
              <a:ext cx="22219" cy="45083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2254" name="Freeform 120"/>
            <p:cNvSpPr>
              <a:spLocks/>
            </p:cNvSpPr>
            <p:nvPr/>
          </p:nvSpPr>
          <p:spPr bwMode="auto">
            <a:xfrm>
              <a:off x="3757473" y="4834039"/>
              <a:ext cx="1041539" cy="336504"/>
            </a:xfrm>
            <a:custGeom>
              <a:avLst/>
              <a:gdLst>
                <a:gd name="T0" fmla="*/ 0 w 10844"/>
                <a:gd name="T1" fmla="*/ 2147483647 h 14797"/>
                <a:gd name="T2" fmla="*/ 2147483647 w 10844"/>
                <a:gd name="T3" fmla="*/ 2147483647 h 14797"/>
                <a:gd name="T4" fmla="*/ 2147483647 w 10844"/>
                <a:gd name="T5" fmla="*/ 2147483647 h 14797"/>
                <a:gd name="T6" fmla="*/ 0 60000 65536"/>
                <a:gd name="T7" fmla="*/ 0 60000 65536"/>
                <a:gd name="T8" fmla="*/ 0 60000 65536"/>
                <a:gd name="T9" fmla="*/ 0 w 10844"/>
                <a:gd name="T10" fmla="*/ 0 h 14797"/>
                <a:gd name="T11" fmla="*/ 10844 w 10844"/>
                <a:gd name="T12" fmla="*/ 14797 h 14797"/>
              </a:gdLst>
              <a:ahLst/>
              <a:cxnLst>
                <a:cxn ang="T6">
                  <a:pos x="T0" y="T1"/>
                </a:cxn>
                <a:cxn ang="T7">
                  <a:pos x="T2" y="T3"/>
                </a:cxn>
                <a:cxn ang="T8">
                  <a:pos x="T4" y="T5"/>
                </a:cxn>
              </a:cxnLst>
              <a:rect l="T9" t="T10" r="T11" b="T12"/>
              <a:pathLst>
                <a:path w="10844" h="14797">
                  <a:moveTo>
                    <a:pt x="0" y="14797"/>
                  </a:moveTo>
                  <a:cubicBezTo>
                    <a:pt x="2168" y="9517"/>
                    <a:pt x="5654" y="-1331"/>
                    <a:pt x="7042" y="135"/>
                  </a:cubicBezTo>
                  <a:cubicBezTo>
                    <a:pt x="8563" y="1950"/>
                    <a:pt x="9984" y="6698"/>
                    <a:pt x="10844" y="9978"/>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255" name="Freeform 121"/>
            <p:cNvSpPr>
              <a:spLocks/>
            </p:cNvSpPr>
            <p:nvPr/>
          </p:nvSpPr>
          <p:spPr bwMode="auto">
            <a:xfrm flipH="1">
              <a:off x="6254750" y="4370388"/>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56" name="Freeform 122"/>
            <p:cNvSpPr>
              <a:spLocks/>
            </p:cNvSpPr>
            <p:nvPr/>
          </p:nvSpPr>
          <p:spPr bwMode="auto">
            <a:xfrm flipH="1">
              <a:off x="5243513" y="4086226"/>
              <a:ext cx="577850"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57" name="Freeform 123"/>
            <p:cNvSpPr>
              <a:spLocks/>
            </p:cNvSpPr>
            <p:nvPr/>
          </p:nvSpPr>
          <p:spPr bwMode="auto">
            <a:xfrm flipH="1" flipV="1">
              <a:off x="5911850" y="5632451"/>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58" name="Freeform 124"/>
            <p:cNvSpPr>
              <a:spLocks/>
            </p:cNvSpPr>
            <p:nvPr/>
          </p:nvSpPr>
          <p:spPr bwMode="auto">
            <a:xfrm flipH="1" flipV="1">
              <a:off x="4562475" y="5616576"/>
              <a:ext cx="542925" cy="371475"/>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52259" name="Freeform 125"/>
            <p:cNvSpPr>
              <a:spLocks/>
            </p:cNvSpPr>
            <p:nvPr/>
          </p:nvSpPr>
          <p:spPr bwMode="auto">
            <a:xfrm flipH="1" flipV="1">
              <a:off x="5202238" y="5324476"/>
              <a:ext cx="542925" cy="452438"/>
            </a:xfrm>
            <a:custGeom>
              <a:avLst/>
              <a:gdLst>
                <a:gd name="T0" fmla="*/ 0 w 1443"/>
                <a:gd name="T1" fmla="*/ 0 h 816"/>
                <a:gd name="T2" fmla="*/ 2147483647 w 1443"/>
                <a:gd name="T3" fmla="*/ 2147483647 h 816"/>
                <a:gd name="T4" fmla="*/ 2147483647 w 1443"/>
                <a:gd name="T5" fmla="*/ 2147483647 h 816"/>
                <a:gd name="T6" fmla="*/ 2147483647 w 1443"/>
                <a:gd name="T7" fmla="*/ 2147483647 h 816"/>
                <a:gd name="T8" fmla="*/ 0 w 1443"/>
                <a:gd name="T9" fmla="*/ 0 h 816"/>
                <a:gd name="T10" fmla="*/ 0 60000 65536"/>
                <a:gd name="T11" fmla="*/ 0 60000 65536"/>
                <a:gd name="T12" fmla="*/ 0 60000 65536"/>
                <a:gd name="T13" fmla="*/ 0 60000 65536"/>
                <a:gd name="T14" fmla="*/ 0 60000 65536"/>
                <a:gd name="T15" fmla="*/ 0 w 1443"/>
                <a:gd name="T16" fmla="*/ 0 h 816"/>
                <a:gd name="T17" fmla="*/ 1443 w 1443"/>
                <a:gd name="T18" fmla="*/ 816 h 816"/>
              </a:gdLst>
              <a:ahLst/>
              <a:cxnLst>
                <a:cxn ang="T10">
                  <a:pos x="T0" y="T1"/>
                </a:cxn>
                <a:cxn ang="T11">
                  <a:pos x="T2" y="T3"/>
                </a:cxn>
                <a:cxn ang="T12">
                  <a:pos x="T4" y="T5"/>
                </a:cxn>
                <a:cxn ang="T13">
                  <a:pos x="T6" y="T7"/>
                </a:cxn>
                <a:cxn ang="T14">
                  <a:pos x="T8" y="T9"/>
                </a:cxn>
              </a:cxnLst>
              <a:rect l="T15" t="T16" r="T17" b="T18"/>
              <a:pathLst>
                <a:path w="1443" h="816">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rotWithShape="1">
              <a:gsLst>
                <a:gs pos="0">
                  <a:schemeClr val="accent1"/>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nvGrpSpPr>
            <p:cNvPr id="52260" name="Group 126"/>
            <p:cNvGrpSpPr>
              <a:grpSpLocks/>
            </p:cNvGrpSpPr>
            <p:nvPr/>
          </p:nvGrpSpPr>
          <p:grpSpPr bwMode="auto">
            <a:xfrm>
              <a:off x="5251450" y="3641726"/>
              <a:ext cx="550863" cy="452438"/>
              <a:chOff x="2886" y="1668"/>
              <a:chExt cx="347" cy="285"/>
            </a:xfrm>
          </p:grpSpPr>
          <p:sp>
            <p:nvSpPr>
              <p:cNvPr id="52293" name="Rectangle 127"/>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294" name="Oval 128"/>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295" name="Rectangle 129"/>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296" name="Line 130"/>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7" name="Line 131"/>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8" name="Line 132"/>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9" name="AutoShape 133"/>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52261" name="Group 134"/>
            <p:cNvGrpSpPr>
              <a:grpSpLocks/>
            </p:cNvGrpSpPr>
            <p:nvPr/>
          </p:nvGrpSpPr>
          <p:grpSpPr bwMode="auto">
            <a:xfrm>
              <a:off x="6264275" y="3914776"/>
              <a:ext cx="550863" cy="452438"/>
              <a:chOff x="2886" y="1668"/>
              <a:chExt cx="347" cy="285"/>
            </a:xfrm>
          </p:grpSpPr>
          <p:sp>
            <p:nvSpPr>
              <p:cNvPr id="52286" name="Rectangle 135"/>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287" name="Oval 136"/>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288" name="Rectangle 137"/>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289" name="Line 138"/>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0" name="Line 139"/>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1" name="Line 140"/>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92" name="AutoShape 141"/>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52262" name="Group 142"/>
            <p:cNvGrpSpPr>
              <a:grpSpLocks/>
            </p:cNvGrpSpPr>
            <p:nvPr/>
          </p:nvGrpSpPr>
          <p:grpSpPr bwMode="auto">
            <a:xfrm>
              <a:off x="5894388" y="5991226"/>
              <a:ext cx="550863" cy="452438"/>
              <a:chOff x="2886" y="1668"/>
              <a:chExt cx="347" cy="285"/>
            </a:xfrm>
          </p:grpSpPr>
          <p:sp>
            <p:nvSpPr>
              <p:cNvPr id="52279" name="Rectangle 143"/>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280" name="Oval 144"/>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281" name="Rectangle 145"/>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282" name="Line 146"/>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83" name="Line 147"/>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84" name="Line 148"/>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85" name="AutoShape 149"/>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52263" name="Group 150"/>
            <p:cNvGrpSpPr>
              <a:grpSpLocks/>
            </p:cNvGrpSpPr>
            <p:nvPr/>
          </p:nvGrpSpPr>
          <p:grpSpPr bwMode="auto">
            <a:xfrm>
              <a:off x="5199063" y="5772151"/>
              <a:ext cx="550863" cy="452438"/>
              <a:chOff x="2886" y="1668"/>
              <a:chExt cx="347" cy="285"/>
            </a:xfrm>
          </p:grpSpPr>
          <p:sp>
            <p:nvSpPr>
              <p:cNvPr id="52272" name="Rectangle 151"/>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273" name="Oval 152"/>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274" name="Rectangle 153"/>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275" name="Line 154"/>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6" name="Line 155"/>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7" name="Line 156"/>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8" name="AutoShape 157"/>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nvGrpSpPr>
            <p:cNvPr id="52264" name="Group 158"/>
            <p:cNvGrpSpPr>
              <a:grpSpLocks/>
            </p:cNvGrpSpPr>
            <p:nvPr/>
          </p:nvGrpSpPr>
          <p:grpSpPr bwMode="auto">
            <a:xfrm>
              <a:off x="4543425" y="5964238"/>
              <a:ext cx="550863" cy="452438"/>
              <a:chOff x="2886" y="1668"/>
              <a:chExt cx="347" cy="285"/>
            </a:xfrm>
          </p:grpSpPr>
          <p:sp>
            <p:nvSpPr>
              <p:cNvPr id="52265" name="Rectangle 159"/>
              <p:cNvSpPr>
                <a:spLocks noChangeArrowheads="1"/>
              </p:cNvSpPr>
              <p:nvPr/>
            </p:nvSpPr>
            <p:spPr bwMode="auto">
              <a:xfrm>
                <a:off x="2886" y="1668"/>
                <a:ext cx="347" cy="285"/>
              </a:xfrm>
              <a:prstGeom prst="rect">
                <a:avLst/>
              </a:prstGeom>
              <a:solidFill>
                <a:schemeClr val="accent1"/>
              </a:solidFill>
              <a:ln w="9525">
                <a:solidFill>
                  <a:schemeClr val="tx1"/>
                </a:solidFill>
                <a:miter lim="800000"/>
                <a:headEnd/>
                <a:tailEnd/>
              </a:ln>
            </p:spPr>
            <p:txBody>
              <a:bodyPr wrap="none" anchor="ctr"/>
              <a:lstStyle/>
              <a:p>
                <a:endParaRPr lang="en-US" sz="1800">
                  <a:solidFill>
                    <a:srgbClr val="000000"/>
                  </a:solidFill>
                </a:endParaRPr>
              </a:p>
            </p:txBody>
          </p:sp>
          <p:sp>
            <p:nvSpPr>
              <p:cNvPr id="52266" name="Oval 160"/>
              <p:cNvSpPr>
                <a:spLocks noChangeArrowheads="1"/>
              </p:cNvSpPr>
              <p:nvPr/>
            </p:nvSpPr>
            <p:spPr bwMode="auto">
              <a:xfrm>
                <a:off x="2905" y="1674"/>
                <a:ext cx="314" cy="74"/>
              </a:xfrm>
              <a:prstGeom prst="ellipse">
                <a:avLst/>
              </a:prstGeom>
              <a:solidFill>
                <a:schemeClr val="bg1"/>
              </a:solidFill>
              <a:ln w="9525">
                <a:solidFill>
                  <a:schemeClr val="tx1"/>
                </a:solidFill>
                <a:round/>
                <a:headEnd/>
                <a:tailEnd/>
              </a:ln>
            </p:spPr>
            <p:txBody>
              <a:bodyPr wrap="none" anchor="ctr"/>
              <a:lstStyle/>
              <a:p>
                <a:endParaRPr lang="en-US" sz="1800">
                  <a:solidFill>
                    <a:srgbClr val="000000"/>
                  </a:solidFill>
                </a:endParaRPr>
              </a:p>
            </p:txBody>
          </p:sp>
          <p:sp>
            <p:nvSpPr>
              <p:cNvPr id="52267" name="Rectangle 161"/>
              <p:cNvSpPr>
                <a:spLocks noChangeArrowheads="1"/>
              </p:cNvSpPr>
              <p:nvPr/>
            </p:nvSpPr>
            <p:spPr bwMode="auto">
              <a:xfrm>
                <a:off x="2913" y="1785"/>
                <a:ext cx="300" cy="156"/>
              </a:xfrm>
              <a:prstGeom prst="rect">
                <a:avLst/>
              </a:prstGeom>
              <a:solidFill>
                <a:schemeClr val="bg1"/>
              </a:solidFill>
              <a:ln w="9525">
                <a:solidFill>
                  <a:schemeClr val="tx1"/>
                </a:solidFill>
                <a:miter lim="800000"/>
                <a:headEnd/>
                <a:tailEnd/>
              </a:ln>
            </p:spPr>
            <p:txBody>
              <a:bodyPr wrap="none" anchor="ctr"/>
              <a:lstStyle/>
              <a:p>
                <a:endParaRPr lang="en-US" sz="1800">
                  <a:solidFill>
                    <a:srgbClr val="000000"/>
                  </a:solidFill>
                </a:endParaRPr>
              </a:p>
            </p:txBody>
          </p:sp>
          <p:sp>
            <p:nvSpPr>
              <p:cNvPr id="52268" name="Line 162"/>
              <p:cNvSpPr>
                <a:spLocks noChangeShapeType="1"/>
              </p:cNvSpPr>
              <p:nvPr/>
            </p:nvSpPr>
            <p:spPr bwMode="auto">
              <a:xfrm>
                <a:off x="3082" y="1811"/>
                <a:ext cx="1" cy="1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69" name="Line 163"/>
              <p:cNvSpPr>
                <a:spLocks noChangeShapeType="1"/>
              </p:cNvSpPr>
              <p:nvPr/>
            </p:nvSpPr>
            <p:spPr bwMode="auto">
              <a:xfrm>
                <a:off x="2913" y="184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0" name="Line 164"/>
              <p:cNvSpPr>
                <a:spLocks noChangeShapeType="1"/>
              </p:cNvSpPr>
              <p:nvPr/>
            </p:nvSpPr>
            <p:spPr bwMode="auto">
              <a:xfrm>
                <a:off x="2912" y="1812"/>
                <a:ext cx="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271" name="AutoShape 165"/>
              <p:cNvSpPr>
                <a:spLocks noChangeArrowheads="1"/>
              </p:cNvSpPr>
              <p:nvPr/>
            </p:nvSpPr>
            <p:spPr bwMode="auto">
              <a:xfrm rot="5400000">
                <a:off x="3051" y="1745"/>
                <a:ext cx="29" cy="41"/>
              </a:xfrm>
              <a:prstGeom prst="rightArrow">
                <a:avLst>
                  <a:gd name="adj1" fmla="val 51167"/>
                  <a:gd name="adj2" fmla="val 39736"/>
                </a:avLst>
              </a:prstGeom>
              <a:solidFill>
                <a:schemeClr val="accent2"/>
              </a:solidFill>
              <a:ln w="9525">
                <a:solidFill>
                  <a:schemeClr val="tx1"/>
                </a:solidFill>
                <a:miter lim="800000"/>
                <a:headEnd/>
                <a:tailEnd/>
              </a:ln>
            </p:spPr>
            <p:txBody>
              <a:bodyPr wrap="none" anchor="ctr"/>
              <a:lstStyle/>
              <a:p>
                <a:endParaRPr lang="en-US" sz="1800">
                  <a:solidFill>
                    <a:srgbClr val="000000"/>
                  </a:solidFill>
                </a:endParaRPr>
              </a:p>
            </p:txBody>
          </p:sp>
        </p:grpSp>
      </p:grpSp>
      <p:cxnSp>
        <p:nvCxnSpPr>
          <p:cNvPr id="52231" name="Straight Connector 421888"/>
          <p:cNvCxnSpPr>
            <a:cxnSpLocks noChangeShapeType="1"/>
          </p:cNvCxnSpPr>
          <p:nvPr/>
        </p:nvCxnSpPr>
        <p:spPr bwMode="auto">
          <a:xfrm>
            <a:off x="2197100" y="2743200"/>
            <a:ext cx="209550" cy="574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52232" name="Straight Connector 421894"/>
          <p:cNvCxnSpPr>
            <a:cxnSpLocks noChangeShapeType="1"/>
          </p:cNvCxnSpPr>
          <p:nvPr/>
        </p:nvCxnSpPr>
        <p:spPr bwMode="auto">
          <a:xfrm flipH="1">
            <a:off x="3503613" y="2444750"/>
            <a:ext cx="1943100" cy="1711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3599955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idx="4294967295"/>
          </p:nvPr>
        </p:nvSpPr>
        <p:spPr>
          <a:xfrm>
            <a:off x="533400" y="220663"/>
            <a:ext cx="7772400" cy="1006475"/>
          </a:xfrm>
        </p:spPr>
        <p:txBody>
          <a:bodyPr/>
          <a:lstStyle/>
          <a:p>
            <a:pPr eaLnBrk="1" hangingPunct="1"/>
            <a:r>
              <a:rPr lang="ja-JP" altLang="en-US" dirty="0">
                <a:latin typeface="Arial"/>
                <a:ea typeface="MS PGothic" charset="0"/>
                <a:cs typeface="Arial"/>
              </a:rPr>
              <a:t>“</a:t>
            </a:r>
            <a:r>
              <a:rPr lang="en-US" altLang="ja-JP" dirty="0">
                <a:latin typeface="Arial"/>
                <a:ea typeface="MS PGothic" charset="0"/>
                <a:cs typeface="Arial"/>
              </a:rPr>
              <a:t>Fun</a:t>
            </a:r>
            <a:r>
              <a:rPr lang="ja-JP" altLang="en-US" dirty="0">
                <a:latin typeface="Arial"/>
                <a:ea typeface="MS PGothic" charset="0"/>
                <a:cs typeface="Arial"/>
              </a:rPr>
              <a:t>”</a:t>
            </a:r>
            <a:r>
              <a:rPr lang="en-US" altLang="ja-JP" dirty="0">
                <a:latin typeface="Arial"/>
                <a:ea typeface="MS PGothic" charset="0"/>
                <a:cs typeface="Arial"/>
              </a:rPr>
              <a:t> </a:t>
            </a:r>
            <a:r>
              <a:rPr lang="en-US" altLang="ja-JP" dirty="0" smtClean="0">
                <a:latin typeface="Arial"/>
                <a:ea typeface="MS PGothic" charset="0"/>
                <a:cs typeface="Arial"/>
              </a:rPr>
              <a:t>Internet Appliances</a:t>
            </a:r>
            <a:endParaRPr lang="en-US" dirty="0">
              <a:latin typeface="Arial"/>
              <a:ea typeface="MS PGothic" charset="0"/>
              <a:cs typeface="Arial"/>
            </a:endParaRPr>
          </a:p>
        </p:txBody>
      </p:sp>
      <p:pic>
        <p:nvPicPr>
          <p:cNvPr id="12293" name="Picture 3" descr="toas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850" y="1460500"/>
            <a:ext cx="2495550" cy="293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whis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88" y="1425575"/>
            <a:ext cx="1895475"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5" name="Text Box 7"/>
          <p:cNvSpPr txBox="1">
            <a:spLocks noChangeArrowheads="1"/>
          </p:cNvSpPr>
          <p:nvPr/>
        </p:nvSpPr>
        <p:spPr bwMode="auto">
          <a:xfrm>
            <a:off x="895350" y="2789238"/>
            <a:ext cx="216217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IP picture frame</a:t>
            </a:r>
          </a:p>
          <a:p>
            <a:r>
              <a:rPr lang="en-US" sz="1600"/>
              <a:t>http://www.ceiva.com/</a:t>
            </a:r>
          </a:p>
        </p:txBody>
      </p:sp>
      <p:sp>
        <p:nvSpPr>
          <p:cNvPr id="12296" name="Text Box 8"/>
          <p:cNvSpPr txBox="1">
            <a:spLocks noChangeArrowheads="1"/>
          </p:cNvSpPr>
          <p:nvPr/>
        </p:nvSpPr>
        <p:spPr bwMode="auto">
          <a:xfrm>
            <a:off x="5626100" y="1989138"/>
            <a:ext cx="22463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Web-enabled toaster +</a:t>
            </a:r>
          </a:p>
          <a:p>
            <a:r>
              <a:rPr lang="en-US" sz="1600"/>
              <a:t>weather forecaster</a:t>
            </a:r>
          </a:p>
        </p:txBody>
      </p:sp>
      <p:pic>
        <p:nvPicPr>
          <p:cNvPr id="12297" name="Picture 9" descr="cis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8950" y="4387850"/>
            <a:ext cx="2395538"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8" name="Text Box 10"/>
          <p:cNvSpPr txBox="1">
            <a:spLocks noChangeArrowheads="1"/>
          </p:cNvSpPr>
          <p:nvPr/>
        </p:nvSpPr>
        <p:spPr bwMode="auto">
          <a:xfrm>
            <a:off x="5911850" y="6016625"/>
            <a:ext cx="1597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Internet phones</a:t>
            </a:r>
          </a:p>
        </p:txBody>
      </p:sp>
      <p:graphicFrame>
        <p:nvGraphicFramePr>
          <p:cNvPr id="12299" name="Object 14"/>
          <p:cNvGraphicFramePr>
            <a:graphicFrameLocks noChangeAspect="1"/>
          </p:cNvGraphicFramePr>
          <p:nvPr/>
        </p:nvGraphicFramePr>
        <p:xfrm>
          <a:off x="919163" y="3581400"/>
          <a:ext cx="803275" cy="2168525"/>
        </p:xfrm>
        <a:graphic>
          <a:graphicData uri="http://schemas.openxmlformats.org/presentationml/2006/ole">
            <mc:AlternateContent xmlns:mc="http://schemas.openxmlformats.org/markup-compatibility/2006">
              <mc:Choice xmlns:v="urn:schemas-microsoft-com:vml" Requires="v">
                <p:oleObj spid="_x0000_s303141" r:id="rId7" imgW="1434415" imgH="3873016" progId="">
                  <p:embed/>
                </p:oleObj>
              </mc:Choice>
              <mc:Fallback>
                <p:oleObj r:id="rId7" imgW="1434415" imgH="3873016"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9163" y="3581400"/>
                        <a:ext cx="803275" cy="216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300" name="Text Box 8"/>
          <p:cNvSpPr txBox="1">
            <a:spLocks noChangeArrowheads="1"/>
          </p:cNvSpPr>
          <p:nvPr/>
        </p:nvSpPr>
        <p:spPr bwMode="auto">
          <a:xfrm>
            <a:off x="981075" y="5789613"/>
            <a:ext cx="117951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Internet </a:t>
            </a:r>
          </a:p>
          <a:p>
            <a:r>
              <a:rPr lang="en-US" sz="1600"/>
              <a:t>refrigerator</a:t>
            </a:r>
          </a:p>
        </p:txBody>
      </p:sp>
      <p:pic>
        <p:nvPicPr>
          <p:cNvPr id="12301" name="Picture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8588" y="4584700"/>
            <a:ext cx="15525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2" name="Text Box 8"/>
          <p:cNvSpPr txBox="1">
            <a:spLocks noChangeArrowheads="1"/>
          </p:cNvSpPr>
          <p:nvPr/>
        </p:nvSpPr>
        <p:spPr bwMode="auto">
          <a:xfrm>
            <a:off x="2824163" y="5202238"/>
            <a:ext cx="248761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Slingbox: watch,</a:t>
            </a:r>
          </a:p>
          <a:p>
            <a:r>
              <a:rPr lang="en-US" sz="1600"/>
              <a:t>control cable TV remotely</a:t>
            </a:r>
          </a:p>
        </p:txBody>
      </p:sp>
      <p:pic>
        <p:nvPicPr>
          <p:cNvPr id="12304" name="Picture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1338" y="2754313"/>
            <a:ext cx="695325"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05" name="Text Box 10"/>
          <p:cNvSpPr txBox="1">
            <a:spLocks noChangeArrowheads="1"/>
          </p:cNvSpPr>
          <p:nvPr/>
        </p:nvSpPr>
        <p:spPr bwMode="auto">
          <a:xfrm>
            <a:off x="6753225" y="3841750"/>
            <a:ext cx="19415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600"/>
              <a:t>Tweet-a-watt: </a:t>
            </a:r>
          </a:p>
          <a:p>
            <a:r>
              <a:rPr lang="en-US" sz="1600"/>
              <a:t>monitor energy use</a:t>
            </a:r>
          </a:p>
        </p:txBody>
      </p:sp>
    </p:spTree>
    <p:extLst>
      <p:ext uri="{BB962C8B-B14F-4D97-AF65-F5344CB8AC3E}">
        <p14:creationId xmlns:p14="http://schemas.microsoft.com/office/powerpoint/2010/main" val="320074336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026"/>
          <p:cNvSpPr>
            <a:spLocks noGrp="1" noChangeArrowheads="1"/>
          </p:cNvSpPr>
          <p:nvPr>
            <p:ph type="title" idx="4294967295"/>
          </p:nvPr>
        </p:nvSpPr>
        <p:spPr>
          <a:xfrm>
            <a:off x="465138" y="274638"/>
            <a:ext cx="8428037" cy="719137"/>
          </a:xfrm>
        </p:spPr>
        <p:txBody>
          <a:bodyPr>
            <a:normAutofit fontScale="90000"/>
          </a:bodyPr>
          <a:lstStyle/>
          <a:p>
            <a:pPr eaLnBrk="1" hangingPunct="1"/>
            <a:r>
              <a:rPr lang="en-US" dirty="0">
                <a:latin typeface="Arial"/>
                <a:ea typeface="MS PGothic" charset="0"/>
                <a:cs typeface="Arial"/>
              </a:rPr>
              <a:t>Alternative : circuit switching</a:t>
            </a:r>
          </a:p>
        </p:txBody>
      </p:sp>
      <p:sp>
        <p:nvSpPr>
          <p:cNvPr id="53251" name="Rectangle 1027"/>
          <p:cNvSpPr>
            <a:spLocks noGrp="1" noChangeArrowheads="1"/>
          </p:cNvSpPr>
          <p:nvPr>
            <p:ph type="body" sz="half" idx="4294967295"/>
          </p:nvPr>
        </p:nvSpPr>
        <p:spPr>
          <a:xfrm>
            <a:off x="415925" y="1236663"/>
            <a:ext cx="4465638" cy="4648200"/>
          </a:xfrm>
        </p:spPr>
        <p:txBody>
          <a:bodyPr>
            <a:normAutofit/>
          </a:bodyPr>
          <a:lstStyle/>
          <a:p>
            <a:pPr indent="1588" eaLnBrk="1" hangingPunct="1">
              <a:buFont typeface="Wingdings" charset="0"/>
              <a:buNone/>
            </a:pPr>
            <a:r>
              <a:rPr lang="en-US" sz="2000" dirty="0">
                <a:solidFill>
                  <a:srgbClr val="CC0000"/>
                </a:solidFill>
                <a:latin typeface="Arial"/>
                <a:ea typeface="MS PGothic" charset="0"/>
                <a:cs typeface="Arial"/>
              </a:rPr>
              <a:t>end-end resources allocated to</a:t>
            </a:r>
            <a:r>
              <a:rPr lang="en-US" sz="2000" dirty="0" smtClean="0">
                <a:solidFill>
                  <a:srgbClr val="CC0000"/>
                </a:solidFill>
                <a:latin typeface="Arial"/>
                <a:ea typeface="MS PGothic" charset="0"/>
                <a:cs typeface="Arial"/>
              </a:rPr>
              <a:t>, reserved </a:t>
            </a:r>
            <a:r>
              <a:rPr lang="en-US" sz="2000" dirty="0">
                <a:solidFill>
                  <a:srgbClr val="CC0000"/>
                </a:solidFill>
                <a:latin typeface="Arial"/>
                <a:ea typeface="MS PGothic" charset="0"/>
                <a:cs typeface="Arial"/>
              </a:rPr>
              <a:t>for </a:t>
            </a:r>
            <a:r>
              <a:rPr lang="ja-JP" altLang="en-US" sz="2000" dirty="0">
                <a:solidFill>
                  <a:srgbClr val="CC0000"/>
                </a:solidFill>
                <a:latin typeface="Arial"/>
                <a:ea typeface="MS PGothic" charset="0"/>
                <a:cs typeface="Arial"/>
              </a:rPr>
              <a:t>“</a:t>
            </a:r>
            <a:r>
              <a:rPr lang="en-US" altLang="ja-JP" sz="2000" dirty="0">
                <a:solidFill>
                  <a:srgbClr val="CC0000"/>
                </a:solidFill>
                <a:latin typeface="Arial"/>
                <a:ea typeface="Arial" charset="0"/>
                <a:cs typeface="Arial"/>
              </a:rPr>
              <a:t>call</a:t>
            </a:r>
            <a:r>
              <a:rPr lang="ja-JP" altLang="en-US" sz="2000" dirty="0">
                <a:solidFill>
                  <a:srgbClr val="CC0000"/>
                </a:solidFill>
                <a:latin typeface="Arial"/>
                <a:ea typeface="MS PGothic" charset="0"/>
                <a:cs typeface="Arial"/>
              </a:rPr>
              <a:t>”</a:t>
            </a:r>
            <a:r>
              <a:rPr lang="en-US" altLang="ja-JP" sz="2000" dirty="0">
                <a:solidFill>
                  <a:srgbClr val="CC0000"/>
                </a:solidFill>
                <a:latin typeface="Arial"/>
                <a:ea typeface="Arial" charset="0"/>
                <a:cs typeface="Arial"/>
              </a:rPr>
              <a:t> between source &amp; </a:t>
            </a:r>
            <a:r>
              <a:rPr lang="en-US" altLang="ja-JP" sz="2000" dirty="0" err="1">
                <a:solidFill>
                  <a:srgbClr val="CC0000"/>
                </a:solidFill>
                <a:latin typeface="Arial"/>
                <a:ea typeface="Arial" charset="0"/>
                <a:cs typeface="Arial"/>
              </a:rPr>
              <a:t>dest</a:t>
            </a:r>
            <a:r>
              <a:rPr lang="en-US" altLang="ja-JP" sz="2000" dirty="0">
                <a:solidFill>
                  <a:srgbClr val="CC0000"/>
                </a:solidFill>
                <a:latin typeface="Arial"/>
                <a:ea typeface="Arial" charset="0"/>
                <a:cs typeface="Arial"/>
              </a:rPr>
              <a:t>:</a:t>
            </a:r>
          </a:p>
          <a:p>
            <a:pPr eaLnBrk="1" hangingPunct="1">
              <a:buSzPct val="75000"/>
            </a:pPr>
            <a:r>
              <a:rPr lang="en-US" sz="2000" dirty="0">
                <a:latin typeface="Arial"/>
                <a:ea typeface="Arial" charset="0"/>
                <a:cs typeface="Arial"/>
              </a:rPr>
              <a:t>In diagram, each link has four circuits. </a:t>
            </a:r>
          </a:p>
          <a:p>
            <a:pPr lvl="1" eaLnBrk="1" hangingPunct="1">
              <a:buSzPct val="75000"/>
            </a:pPr>
            <a:r>
              <a:rPr lang="en-US" sz="1800" dirty="0">
                <a:latin typeface="Arial"/>
                <a:ea typeface="MS PGothic" charset="0"/>
                <a:cs typeface="Arial"/>
              </a:rPr>
              <a:t>call gets 2</a:t>
            </a:r>
            <a:r>
              <a:rPr lang="en-US" sz="1800" baseline="30000" dirty="0">
                <a:latin typeface="Arial"/>
                <a:ea typeface="MS PGothic" charset="0"/>
                <a:cs typeface="Arial"/>
              </a:rPr>
              <a:t>nd</a:t>
            </a:r>
            <a:r>
              <a:rPr lang="en-US" sz="1800" dirty="0">
                <a:latin typeface="Arial"/>
                <a:ea typeface="MS PGothic" charset="0"/>
                <a:cs typeface="Arial"/>
              </a:rPr>
              <a:t> circuit in top link and 1</a:t>
            </a:r>
            <a:r>
              <a:rPr lang="en-US" sz="1800" baseline="30000" dirty="0">
                <a:latin typeface="Arial"/>
                <a:ea typeface="MS PGothic" charset="0"/>
                <a:cs typeface="Arial"/>
              </a:rPr>
              <a:t>st</a:t>
            </a:r>
            <a:r>
              <a:rPr lang="en-US" sz="1800" dirty="0">
                <a:latin typeface="Arial"/>
                <a:ea typeface="MS PGothic" charset="0"/>
                <a:cs typeface="Arial"/>
              </a:rPr>
              <a:t> circuit in right link.</a:t>
            </a:r>
          </a:p>
          <a:p>
            <a:pPr eaLnBrk="1" hangingPunct="1">
              <a:buSzPct val="75000"/>
            </a:pPr>
            <a:r>
              <a:rPr lang="en-US" sz="1800" dirty="0">
                <a:latin typeface="Arial"/>
                <a:cs typeface="Arial"/>
              </a:rPr>
              <a:t>dedicated resources: no sharing</a:t>
            </a:r>
          </a:p>
          <a:p>
            <a:pPr lvl="1" eaLnBrk="1" hangingPunct="1">
              <a:buSzPct val="75000"/>
            </a:pPr>
            <a:r>
              <a:rPr lang="en-US" sz="1800" dirty="0">
                <a:latin typeface="Arial"/>
                <a:cs typeface="Arial"/>
              </a:rPr>
              <a:t>circuit-like (guaranteed) performance</a:t>
            </a:r>
          </a:p>
          <a:p>
            <a:pPr eaLnBrk="1" hangingPunct="1">
              <a:buSzPct val="75000"/>
            </a:pPr>
            <a:r>
              <a:rPr lang="en-US" sz="1800" dirty="0">
                <a:latin typeface="Arial"/>
                <a:cs typeface="Arial"/>
              </a:rPr>
              <a:t>circuit segment idle if not used by call </a:t>
            </a:r>
            <a:r>
              <a:rPr lang="en-US" sz="1800" i="1" dirty="0">
                <a:solidFill>
                  <a:srgbClr val="000099"/>
                </a:solidFill>
                <a:latin typeface="Arial"/>
                <a:cs typeface="Arial"/>
              </a:rPr>
              <a:t>(no sharing)</a:t>
            </a:r>
          </a:p>
          <a:p>
            <a:pPr eaLnBrk="1" hangingPunct="1"/>
            <a:r>
              <a:rPr lang="en-US" sz="1800" dirty="0">
                <a:latin typeface="Arial"/>
                <a:cs typeface="Arial"/>
              </a:rPr>
              <a:t>Commonly used in traditional telephone networks</a:t>
            </a:r>
          </a:p>
        </p:txBody>
      </p:sp>
      <p:grpSp>
        <p:nvGrpSpPr>
          <p:cNvPr id="53252" name="Group 360"/>
          <p:cNvGrpSpPr>
            <a:grpSpLocks/>
          </p:cNvGrpSpPr>
          <p:nvPr/>
        </p:nvGrpSpPr>
        <p:grpSpPr bwMode="auto">
          <a:xfrm>
            <a:off x="4749800" y="1371600"/>
            <a:ext cx="4394200" cy="3735388"/>
            <a:chOff x="1524000" y="1295400"/>
            <a:chExt cx="5715000" cy="5108575"/>
          </a:xfrm>
        </p:grpSpPr>
        <p:grpSp>
          <p:nvGrpSpPr>
            <p:cNvPr id="53253" name="Group 100"/>
            <p:cNvGrpSpPr>
              <a:grpSpLocks/>
            </p:cNvGrpSpPr>
            <p:nvPr/>
          </p:nvGrpSpPr>
          <p:grpSpPr bwMode="auto">
            <a:xfrm>
              <a:off x="1524000" y="1295400"/>
              <a:ext cx="820738" cy="688975"/>
              <a:chOff x="-44" y="1473"/>
              <a:chExt cx="981" cy="1105"/>
            </a:xfrm>
          </p:grpSpPr>
          <p:pic>
            <p:nvPicPr>
              <p:cNvPr id="5333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32"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3254" name="Group 142"/>
            <p:cNvGrpSpPr>
              <a:grpSpLocks/>
            </p:cNvGrpSpPr>
            <p:nvPr/>
          </p:nvGrpSpPr>
          <p:grpSpPr bwMode="auto">
            <a:xfrm>
              <a:off x="2514600" y="2438400"/>
              <a:ext cx="990600" cy="533400"/>
              <a:chOff x="2356" y="1300"/>
              <a:chExt cx="555" cy="194"/>
            </a:xfrm>
          </p:grpSpPr>
          <p:sp>
            <p:nvSpPr>
              <p:cNvPr id="5332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332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332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3326" name="Group 146"/>
              <p:cNvGrpSpPr>
                <a:grpSpLocks/>
              </p:cNvGrpSpPr>
              <p:nvPr/>
            </p:nvGrpSpPr>
            <p:grpSpPr bwMode="auto">
              <a:xfrm>
                <a:off x="2468" y="1332"/>
                <a:ext cx="310" cy="60"/>
                <a:chOff x="2468" y="1332"/>
                <a:chExt cx="310" cy="60"/>
              </a:xfrm>
            </p:grpSpPr>
            <p:sp>
              <p:nvSpPr>
                <p:cNvPr id="53329"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30"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327"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28"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255" name="Group 100"/>
            <p:cNvGrpSpPr>
              <a:grpSpLocks/>
            </p:cNvGrpSpPr>
            <p:nvPr/>
          </p:nvGrpSpPr>
          <p:grpSpPr bwMode="auto">
            <a:xfrm>
              <a:off x="6400800" y="5715000"/>
              <a:ext cx="820738" cy="688975"/>
              <a:chOff x="-44" y="1473"/>
              <a:chExt cx="981" cy="1105"/>
            </a:xfrm>
          </p:grpSpPr>
          <p:pic>
            <p:nvPicPr>
              <p:cNvPr id="53321"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322"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365" name="Rectangle 364"/>
            <p:cNvSpPr/>
            <p:nvPr/>
          </p:nvSpPr>
          <p:spPr>
            <a:xfrm>
              <a:off x="3506081" y="2591541"/>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66" name="Rectangle 365"/>
            <p:cNvSpPr/>
            <p:nvPr/>
          </p:nvSpPr>
          <p:spPr>
            <a:xfrm>
              <a:off x="3506081" y="2667529"/>
              <a:ext cx="1750838" cy="7598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67" name="Rectangle 366"/>
            <p:cNvSpPr/>
            <p:nvPr/>
          </p:nvSpPr>
          <p:spPr>
            <a:xfrm>
              <a:off x="3506081" y="2743518"/>
              <a:ext cx="1750838"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68" name="Rectangle 367"/>
            <p:cNvSpPr/>
            <p:nvPr/>
          </p:nvSpPr>
          <p:spPr>
            <a:xfrm>
              <a:off x="3506081" y="2819505"/>
              <a:ext cx="1750838"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grpSp>
          <p:nvGrpSpPr>
            <p:cNvPr id="53260" name="Group 142"/>
            <p:cNvGrpSpPr>
              <a:grpSpLocks/>
            </p:cNvGrpSpPr>
            <p:nvPr/>
          </p:nvGrpSpPr>
          <p:grpSpPr bwMode="auto">
            <a:xfrm>
              <a:off x="5257800" y="2438400"/>
              <a:ext cx="990600" cy="533400"/>
              <a:chOff x="2356" y="1300"/>
              <a:chExt cx="555" cy="194"/>
            </a:xfrm>
          </p:grpSpPr>
          <p:sp>
            <p:nvSpPr>
              <p:cNvPr id="53313"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3314"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3315"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3316" name="Group 146"/>
              <p:cNvGrpSpPr>
                <a:grpSpLocks/>
              </p:cNvGrpSpPr>
              <p:nvPr/>
            </p:nvGrpSpPr>
            <p:grpSpPr bwMode="auto">
              <a:xfrm>
                <a:off x="2468" y="1332"/>
                <a:ext cx="310" cy="60"/>
                <a:chOff x="2468" y="1332"/>
                <a:chExt cx="310" cy="60"/>
              </a:xfrm>
            </p:grpSpPr>
            <p:sp>
              <p:nvSpPr>
                <p:cNvPr id="53319"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20"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317"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8"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261" name="Group 142"/>
            <p:cNvGrpSpPr>
              <a:grpSpLocks/>
            </p:cNvGrpSpPr>
            <p:nvPr/>
          </p:nvGrpSpPr>
          <p:grpSpPr bwMode="auto">
            <a:xfrm>
              <a:off x="2590800" y="4724400"/>
              <a:ext cx="990600" cy="533400"/>
              <a:chOff x="2356" y="1300"/>
              <a:chExt cx="555" cy="194"/>
            </a:xfrm>
          </p:grpSpPr>
          <p:sp>
            <p:nvSpPr>
              <p:cNvPr id="53305"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3306"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3307"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3308" name="Group 146"/>
              <p:cNvGrpSpPr>
                <a:grpSpLocks/>
              </p:cNvGrpSpPr>
              <p:nvPr/>
            </p:nvGrpSpPr>
            <p:grpSpPr bwMode="auto">
              <a:xfrm>
                <a:off x="2468" y="1332"/>
                <a:ext cx="310" cy="60"/>
                <a:chOff x="2468" y="1332"/>
                <a:chExt cx="310" cy="60"/>
              </a:xfrm>
            </p:grpSpPr>
            <p:sp>
              <p:nvSpPr>
                <p:cNvPr id="53311"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12"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309"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10"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262" name="Group 142"/>
            <p:cNvGrpSpPr>
              <a:grpSpLocks/>
            </p:cNvGrpSpPr>
            <p:nvPr/>
          </p:nvGrpSpPr>
          <p:grpSpPr bwMode="auto">
            <a:xfrm>
              <a:off x="5334000" y="4724400"/>
              <a:ext cx="990600" cy="533400"/>
              <a:chOff x="2356" y="1300"/>
              <a:chExt cx="555" cy="194"/>
            </a:xfrm>
          </p:grpSpPr>
          <p:sp>
            <p:nvSpPr>
              <p:cNvPr id="53297" name="Oval 407"/>
              <p:cNvSpPr>
                <a:spLocks noChangeArrowheads="1"/>
              </p:cNvSpPr>
              <p:nvPr/>
            </p:nvSpPr>
            <p:spPr bwMode="auto">
              <a:xfrm>
                <a:off x="2357" y="1385"/>
                <a:ext cx="551" cy="109"/>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sp>
            <p:nvSpPr>
              <p:cNvPr id="53298" name="Rectangle 410"/>
              <p:cNvSpPr>
                <a:spLocks noChangeArrowheads="1"/>
              </p:cNvSpPr>
              <p:nvPr/>
            </p:nvSpPr>
            <p:spPr bwMode="auto">
              <a:xfrm>
                <a:off x="2357" y="1374"/>
                <a:ext cx="554" cy="66"/>
              </a:xfrm>
              <a:prstGeom prst="rect">
                <a:avLst/>
              </a:prstGeom>
              <a:gradFill rotWithShape="1">
                <a:gsLst>
                  <a:gs pos="0">
                    <a:schemeClr val="hlink"/>
                  </a:gs>
                  <a:gs pos="100000">
                    <a:srgbClr val="FFFFFF"/>
                  </a:gs>
                </a:gsLst>
                <a:lin ang="0" scaled="1"/>
              </a:gra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3299" name="Oval 411"/>
              <p:cNvSpPr>
                <a:spLocks noChangeArrowheads="1"/>
              </p:cNvSpPr>
              <p:nvPr/>
            </p:nvSpPr>
            <p:spPr bwMode="auto">
              <a:xfrm>
                <a:off x="2356" y="1300"/>
                <a:ext cx="551" cy="127"/>
              </a:xfrm>
              <a:prstGeom prst="ellipse">
                <a:avLst/>
              </a:prstGeom>
              <a:gradFill rotWithShape="1">
                <a:gsLst>
                  <a:gs pos="0">
                    <a:schemeClr val="hlink"/>
                  </a:gs>
                  <a:gs pos="100000">
                    <a:srgbClr val="FFFFFF"/>
                  </a:gs>
                </a:gsLst>
                <a:lin ang="0" scaled="1"/>
              </a:gradFill>
              <a:ln w="9525">
                <a:solidFill>
                  <a:schemeClr val="tx1"/>
                </a:solidFill>
                <a:round/>
                <a:headEnd/>
                <a:tailEnd/>
              </a:ln>
            </p:spPr>
            <p:txBody>
              <a:bodyPr wrap="none" anchor="ctr"/>
              <a:lstStyle/>
              <a:p>
                <a:endParaRPr lang="en-US">
                  <a:latin typeface="Times New Roman" charset="0"/>
                </a:endParaRPr>
              </a:p>
            </p:txBody>
          </p:sp>
          <p:grpSp>
            <p:nvGrpSpPr>
              <p:cNvPr id="53300" name="Group 146"/>
              <p:cNvGrpSpPr>
                <a:grpSpLocks/>
              </p:cNvGrpSpPr>
              <p:nvPr/>
            </p:nvGrpSpPr>
            <p:grpSpPr bwMode="auto">
              <a:xfrm>
                <a:off x="2468" y="1332"/>
                <a:ext cx="310" cy="60"/>
                <a:chOff x="2468" y="1332"/>
                <a:chExt cx="310" cy="60"/>
              </a:xfrm>
            </p:grpSpPr>
            <p:sp>
              <p:nvSpPr>
                <p:cNvPr id="53303" name="Freeform 147"/>
                <p:cNvSpPr>
                  <a:spLocks/>
                </p:cNvSpPr>
                <p:nvPr/>
              </p:nvSpPr>
              <p:spPr bwMode="auto">
                <a:xfrm>
                  <a:off x="2468" y="1332"/>
                  <a:ext cx="310" cy="60"/>
                </a:xfrm>
                <a:custGeom>
                  <a:avLst/>
                  <a:gdLst>
                    <a:gd name="T0" fmla="*/ 0 w 310"/>
                    <a:gd name="T1" fmla="*/ 60 h 60"/>
                    <a:gd name="T2" fmla="*/ 96 w 310"/>
                    <a:gd name="T3" fmla="*/ 60 h 60"/>
                    <a:gd name="T4" fmla="*/ 192 w 310"/>
                    <a:gd name="T5" fmla="*/ 0 h 60"/>
                    <a:gd name="T6" fmla="*/ 310 w 310"/>
                    <a:gd name="T7" fmla="*/ 0 h 60"/>
                    <a:gd name="T8" fmla="*/ 0 60000 65536"/>
                    <a:gd name="T9" fmla="*/ 0 60000 65536"/>
                    <a:gd name="T10" fmla="*/ 0 60000 65536"/>
                    <a:gd name="T11" fmla="*/ 0 60000 65536"/>
                    <a:gd name="T12" fmla="*/ 0 w 310"/>
                    <a:gd name="T13" fmla="*/ 0 h 60"/>
                    <a:gd name="T14" fmla="*/ 310 w 310"/>
                    <a:gd name="T15" fmla="*/ 60 h 60"/>
                  </a:gdLst>
                  <a:ahLst/>
                  <a:cxnLst>
                    <a:cxn ang="T8">
                      <a:pos x="T0" y="T1"/>
                    </a:cxn>
                    <a:cxn ang="T9">
                      <a:pos x="T2" y="T3"/>
                    </a:cxn>
                    <a:cxn ang="T10">
                      <a:pos x="T4" y="T5"/>
                    </a:cxn>
                    <a:cxn ang="T11">
                      <a:pos x="T6" y="T7"/>
                    </a:cxn>
                  </a:cxnLst>
                  <a:rect l="T12" t="T13" r="T14" b="T15"/>
                  <a:pathLst>
                    <a:path w="310" h="60">
                      <a:moveTo>
                        <a:pt x="0" y="60"/>
                      </a:moveTo>
                      <a:lnTo>
                        <a:pt x="96" y="60"/>
                      </a:lnTo>
                      <a:lnTo>
                        <a:pt x="192" y="0"/>
                      </a:lnTo>
                      <a:lnTo>
                        <a:pt x="31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304" name="Freeform 148"/>
                <p:cNvSpPr>
                  <a:spLocks/>
                </p:cNvSpPr>
                <p:nvPr/>
              </p:nvSpPr>
              <p:spPr bwMode="auto">
                <a:xfrm>
                  <a:off x="2482" y="1332"/>
                  <a:ext cx="282" cy="60"/>
                </a:xfrm>
                <a:custGeom>
                  <a:avLst/>
                  <a:gdLst>
                    <a:gd name="T0" fmla="*/ 0 w 282"/>
                    <a:gd name="T1" fmla="*/ 0 h 60"/>
                    <a:gd name="T2" fmla="*/ 96 w 282"/>
                    <a:gd name="T3" fmla="*/ 0 h 60"/>
                    <a:gd name="T4" fmla="*/ 192 w 282"/>
                    <a:gd name="T5" fmla="*/ 60 h 60"/>
                    <a:gd name="T6" fmla="*/ 282 w 282"/>
                    <a:gd name="T7" fmla="*/ 60 h 60"/>
                    <a:gd name="T8" fmla="*/ 0 60000 65536"/>
                    <a:gd name="T9" fmla="*/ 0 60000 65536"/>
                    <a:gd name="T10" fmla="*/ 0 60000 65536"/>
                    <a:gd name="T11" fmla="*/ 0 60000 65536"/>
                    <a:gd name="T12" fmla="*/ 0 w 282"/>
                    <a:gd name="T13" fmla="*/ 0 h 60"/>
                    <a:gd name="T14" fmla="*/ 282 w 282"/>
                    <a:gd name="T15" fmla="*/ 60 h 60"/>
                  </a:gdLst>
                  <a:ahLst/>
                  <a:cxnLst>
                    <a:cxn ang="T8">
                      <a:pos x="T0" y="T1"/>
                    </a:cxn>
                    <a:cxn ang="T9">
                      <a:pos x="T2" y="T3"/>
                    </a:cxn>
                    <a:cxn ang="T10">
                      <a:pos x="T4" y="T5"/>
                    </a:cxn>
                    <a:cxn ang="T11">
                      <a:pos x="T6" y="T7"/>
                    </a:cxn>
                  </a:cxnLst>
                  <a:rect l="T12" t="T13" r="T14" b="T15"/>
                  <a:pathLst>
                    <a:path w="282" h="60">
                      <a:moveTo>
                        <a:pt x="0" y="0"/>
                      </a:moveTo>
                      <a:lnTo>
                        <a:pt x="96" y="0"/>
                      </a:lnTo>
                      <a:lnTo>
                        <a:pt x="192" y="60"/>
                      </a:lnTo>
                      <a:lnTo>
                        <a:pt x="282" y="6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3301" name="Line 149"/>
              <p:cNvSpPr>
                <a:spLocks noChangeShapeType="1"/>
              </p:cNvSpPr>
              <p:nvPr/>
            </p:nvSpPr>
            <p:spPr bwMode="auto">
              <a:xfrm>
                <a:off x="2357" y="1361"/>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02" name="Line 150"/>
              <p:cNvSpPr>
                <a:spLocks noChangeShapeType="1"/>
              </p:cNvSpPr>
              <p:nvPr/>
            </p:nvSpPr>
            <p:spPr bwMode="auto">
              <a:xfrm>
                <a:off x="2907" y="1363"/>
                <a:ext cx="0" cy="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3263" name="Group 75"/>
            <p:cNvGrpSpPr>
              <a:grpSpLocks/>
            </p:cNvGrpSpPr>
            <p:nvPr/>
          </p:nvGrpSpPr>
          <p:grpSpPr bwMode="auto">
            <a:xfrm rot="5400000">
              <a:off x="2171700" y="3695700"/>
              <a:ext cx="1752600" cy="304800"/>
              <a:chOff x="4876800" y="1143000"/>
              <a:chExt cx="1752600" cy="304800"/>
            </a:xfrm>
          </p:grpSpPr>
          <p:sp>
            <p:nvSpPr>
              <p:cNvPr id="402" name="Rectangle 401"/>
              <p:cNvSpPr/>
              <p:nvPr/>
            </p:nvSpPr>
            <p:spPr>
              <a:xfrm>
                <a:off x="4869967" y="1167664"/>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403" name="Rectangle 402"/>
              <p:cNvSpPr/>
              <p:nvPr/>
            </p:nvSpPr>
            <p:spPr>
              <a:xfrm>
                <a:off x="4869968" y="1244057"/>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404" name="Rectangle 403"/>
              <p:cNvSpPr/>
              <p:nvPr/>
            </p:nvSpPr>
            <p:spPr>
              <a:xfrm>
                <a:off x="4869967" y="1320450"/>
                <a:ext cx="1752069"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405" name="Rectangle 404"/>
              <p:cNvSpPr/>
              <p:nvPr/>
            </p:nvSpPr>
            <p:spPr>
              <a:xfrm>
                <a:off x="4869968" y="1396843"/>
                <a:ext cx="1752069"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grpSp>
        <p:grpSp>
          <p:nvGrpSpPr>
            <p:cNvPr id="53264" name="Group 80"/>
            <p:cNvGrpSpPr>
              <a:grpSpLocks/>
            </p:cNvGrpSpPr>
            <p:nvPr/>
          </p:nvGrpSpPr>
          <p:grpSpPr bwMode="auto">
            <a:xfrm>
              <a:off x="3581400" y="4876800"/>
              <a:ext cx="1752600" cy="304800"/>
              <a:chOff x="4876800" y="1143000"/>
              <a:chExt cx="1752600" cy="304800"/>
            </a:xfrm>
          </p:grpSpPr>
          <p:sp>
            <p:nvSpPr>
              <p:cNvPr id="398" name="Rectangle 397"/>
              <p:cNvSpPr/>
              <p:nvPr/>
            </p:nvSpPr>
            <p:spPr>
              <a:xfrm>
                <a:off x="4875809" y="1143899"/>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99" name="Rectangle 398"/>
              <p:cNvSpPr/>
              <p:nvPr/>
            </p:nvSpPr>
            <p:spPr>
              <a:xfrm>
                <a:off x="4875809" y="1219887"/>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400" name="Rectangle 399"/>
              <p:cNvSpPr/>
              <p:nvPr/>
            </p:nvSpPr>
            <p:spPr>
              <a:xfrm>
                <a:off x="4875809" y="1295875"/>
                <a:ext cx="1752903" cy="759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401" name="Rectangle 400"/>
              <p:cNvSpPr/>
              <p:nvPr/>
            </p:nvSpPr>
            <p:spPr>
              <a:xfrm>
                <a:off x="4875809" y="1371863"/>
                <a:ext cx="1752903" cy="759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grpSp>
        <p:sp>
          <p:nvSpPr>
            <p:cNvPr id="374" name="Rectangle 373"/>
            <p:cNvSpPr/>
            <p:nvPr/>
          </p:nvSpPr>
          <p:spPr>
            <a:xfrm rot="5400000">
              <a:off x="5030222"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75" name="Rectangle 374"/>
            <p:cNvSpPr/>
            <p:nvPr/>
          </p:nvSpPr>
          <p:spPr>
            <a:xfrm rot="5400000">
              <a:off x="4953830" y="3809320"/>
              <a:ext cx="1752070" cy="763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76" name="Rectangle 375"/>
            <p:cNvSpPr/>
            <p:nvPr/>
          </p:nvSpPr>
          <p:spPr>
            <a:xfrm rot="5400000">
              <a:off x="4877436" y="3809320"/>
              <a:ext cx="1752070" cy="7639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77" name="Rectangle 376"/>
            <p:cNvSpPr/>
            <p:nvPr/>
          </p:nvSpPr>
          <p:spPr>
            <a:xfrm rot="5400000">
              <a:off x="4801044" y="3809320"/>
              <a:ext cx="1752070"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78" name="Rectangle 377"/>
            <p:cNvSpPr/>
            <p:nvPr/>
          </p:nvSpPr>
          <p:spPr>
            <a:xfrm rot="3198033">
              <a:off x="2060570" y="2095244"/>
              <a:ext cx="894489" cy="7639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79" name="Rectangle 378"/>
            <p:cNvSpPr/>
            <p:nvPr/>
          </p:nvSpPr>
          <p:spPr>
            <a:xfrm rot="3198033">
              <a:off x="6023752" y="5524481"/>
              <a:ext cx="892319" cy="7639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cxnSp>
          <p:nvCxnSpPr>
            <p:cNvPr id="380" name="Straight Connector 379"/>
            <p:cNvCxnSpPr>
              <a:endCxn id="53325" idx="0"/>
            </p:cNvCxnSpPr>
            <p:nvPr/>
          </p:nvCxnSpPr>
          <p:spPr>
            <a:xfrm rot="16200000" flipH="1">
              <a:off x="2607857" y="2038817"/>
              <a:ext cx="762052" cy="35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rot="5400000">
              <a:off x="3124704" y="1905295"/>
              <a:ext cx="607905" cy="4562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2" name="Straight Connector 381"/>
            <p:cNvCxnSpPr/>
            <p:nvPr/>
          </p:nvCxnSpPr>
          <p:spPr>
            <a:xfrm>
              <a:off x="1905964" y="2667529"/>
              <a:ext cx="6090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3" name="Straight Connector 382"/>
            <p:cNvCxnSpPr>
              <a:endCxn id="53309" idx="0"/>
            </p:cNvCxnSpPr>
            <p:nvPr/>
          </p:nvCxnSpPr>
          <p:spPr>
            <a:xfrm>
              <a:off x="1905964" y="4877698"/>
              <a:ext cx="687534" cy="15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4" name="Straight Connector 383"/>
            <p:cNvCxnSpPr>
              <a:endCxn id="53307" idx="1"/>
            </p:cNvCxnSpPr>
            <p:nvPr/>
          </p:nvCxnSpPr>
          <p:spPr>
            <a:xfrm>
              <a:off x="2133078" y="4343610"/>
              <a:ext cx="600818" cy="432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5" name="Straight Connector 384"/>
            <p:cNvCxnSpPr>
              <a:endCxn id="53305" idx="3"/>
            </p:cNvCxnSpPr>
            <p:nvPr/>
          </p:nvCxnSpPr>
          <p:spPr>
            <a:xfrm flipV="1">
              <a:off x="2056684" y="5214218"/>
              <a:ext cx="679276" cy="425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6" name="Straight Connector 385"/>
            <p:cNvCxnSpPr/>
            <p:nvPr/>
          </p:nvCxnSpPr>
          <p:spPr>
            <a:xfrm rot="5400000" flipH="1" flipV="1">
              <a:off x="2476548" y="5525311"/>
              <a:ext cx="686064" cy="15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7" name="Straight Connector 386"/>
            <p:cNvCxnSpPr/>
            <p:nvPr/>
          </p:nvCxnSpPr>
          <p:spPr>
            <a:xfrm rot="10800000">
              <a:off x="6324353" y="5029674"/>
              <a:ext cx="91464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53297" idx="4"/>
            </p:cNvCxnSpPr>
            <p:nvPr/>
          </p:nvCxnSpPr>
          <p:spPr>
            <a:xfrm rot="16200000" flipV="1">
              <a:off x="5541749" y="5542658"/>
              <a:ext cx="762052" cy="192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9" name="Straight Connector 388"/>
            <p:cNvCxnSpPr/>
            <p:nvPr/>
          </p:nvCxnSpPr>
          <p:spPr>
            <a:xfrm rot="5400000" flipH="1" flipV="1">
              <a:off x="5219459" y="5524278"/>
              <a:ext cx="686064" cy="152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rot="16200000" flipH="1">
              <a:off x="5351799" y="2038817"/>
              <a:ext cx="762052" cy="35100"/>
            </a:xfrm>
            <a:prstGeom prst="line">
              <a:avLst/>
            </a:prstGeom>
          </p:spPr>
          <p:style>
            <a:lnRef idx="1">
              <a:schemeClr val="accent1"/>
            </a:lnRef>
            <a:fillRef idx="0">
              <a:schemeClr val="accent1"/>
            </a:fillRef>
            <a:effectRef idx="0">
              <a:schemeClr val="accent1"/>
            </a:effectRef>
            <a:fontRef idx="minor">
              <a:schemeClr val="tx1"/>
            </a:fontRef>
          </p:style>
        </p:cxnSp>
        <p:grpSp>
          <p:nvGrpSpPr>
            <p:cNvPr id="53282" name="Group 100"/>
            <p:cNvGrpSpPr>
              <a:grpSpLocks/>
            </p:cNvGrpSpPr>
            <p:nvPr/>
          </p:nvGrpSpPr>
          <p:grpSpPr bwMode="auto">
            <a:xfrm>
              <a:off x="5715000" y="1295400"/>
              <a:ext cx="820738" cy="688975"/>
              <a:chOff x="-44" y="1473"/>
              <a:chExt cx="981" cy="1105"/>
            </a:xfrm>
          </p:grpSpPr>
          <p:pic>
            <p:nvPicPr>
              <p:cNvPr id="53287" name="Picture 10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88" name="Freeform 102"/>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56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cxnSp>
          <p:nvCxnSpPr>
            <p:cNvPr id="392" name="Straight Connector 391"/>
            <p:cNvCxnSpPr/>
            <p:nvPr/>
          </p:nvCxnSpPr>
          <p:spPr>
            <a:xfrm rot="5400000">
              <a:off x="5944210" y="1828073"/>
              <a:ext cx="683893" cy="534748"/>
            </a:xfrm>
            <a:prstGeom prst="line">
              <a:avLst/>
            </a:prstGeom>
          </p:spPr>
          <p:style>
            <a:lnRef idx="1">
              <a:schemeClr val="accent1"/>
            </a:lnRef>
            <a:fillRef idx="0">
              <a:schemeClr val="accent1"/>
            </a:fillRef>
            <a:effectRef idx="0">
              <a:schemeClr val="accent1"/>
            </a:effectRef>
            <a:fontRef idx="minor">
              <a:schemeClr val="tx1"/>
            </a:fontRef>
          </p:style>
        </p:cxnSp>
        <p:sp>
          <p:nvSpPr>
            <p:cNvPr id="393" name="Rectangle 392"/>
            <p:cNvSpPr/>
            <p:nvPr/>
          </p:nvSpPr>
          <p:spPr>
            <a:xfrm rot="1015003">
              <a:off x="2715314" y="2550290"/>
              <a:ext cx="782508" cy="8033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94" name="Rectangle 393"/>
            <p:cNvSpPr/>
            <p:nvPr/>
          </p:nvSpPr>
          <p:spPr>
            <a:xfrm rot="2465437" flipV="1">
              <a:off x="5595525" y="4955857"/>
              <a:ext cx="679276" cy="781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sp>
          <p:nvSpPr>
            <p:cNvPr id="395" name="Rectangle 394"/>
            <p:cNvSpPr/>
            <p:nvPr/>
          </p:nvSpPr>
          <p:spPr>
            <a:xfrm rot="2177866" flipV="1">
              <a:off x="5238338" y="2804308"/>
              <a:ext cx="497584" cy="9552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Gill Sans MT" charset="0"/>
                <a:ea typeface="MS PGothic" charset="0"/>
                <a:cs typeface="MS PGothic" charset="0"/>
              </a:endParaRPr>
            </a:p>
          </p:txBody>
        </p:sp>
      </p:grpSp>
    </p:spTree>
    <p:extLst>
      <p:ext uri="{BB962C8B-B14F-4D97-AF65-F5344CB8AC3E}">
        <p14:creationId xmlns:p14="http://schemas.microsoft.com/office/powerpoint/2010/main" val="272255955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0" y="0"/>
            <a:ext cx="9337675" cy="947738"/>
          </a:xfrm>
        </p:spPr>
        <p:txBody>
          <a:bodyPr>
            <a:normAutofit/>
          </a:bodyPr>
          <a:lstStyle/>
          <a:p>
            <a:pPr eaLnBrk="1" hangingPunct="1"/>
            <a:r>
              <a:rPr lang="en-US" sz="4000" dirty="0">
                <a:latin typeface="Arial"/>
                <a:ea typeface="MS PGothic" charset="0"/>
                <a:cs typeface="Arial"/>
              </a:rPr>
              <a:t>Circuit switching: FDM </a:t>
            </a:r>
            <a:r>
              <a:rPr lang="en-US" sz="3200" dirty="0" err="1" smtClean="0">
                <a:latin typeface="Arial"/>
                <a:ea typeface="MS PGothic" charset="0"/>
                <a:cs typeface="Arial"/>
              </a:rPr>
              <a:t>vs.</a:t>
            </a:r>
            <a:r>
              <a:rPr lang="en-US" sz="4000" dirty="0" err="1" smtClean="0">
                <a:latin typeface="Arial"/>
                <a:ea typeface="MS PGothic" charset="0"/>
                <a:cs typeface="Arial"/>
              </a:rPr>
              <a:t>TDM</a:t>
            </a:r>
            <a:endParaRPr lang="fr-FR" sz="4000" dirty="0">
              <a:latin typeface="Arial"/>
              <a:ea typeface="MS PGothic" charset="0"/>
              <a:cs typeface="Arial"/>
            </a:endParaRPr>
          </a:p>
        </p:txBody>
      </p:sp>
      <p:grpSp>
        <p:nvGrpSpPr>
          <p:cNvPr id="2" name="Group 3"/>
          <p:cNvGrpSpPr>
            <a:grpSpLocks/>
          </p:cNvGrpSpPr>
          <p:nvPr/>
        </p:nvGrpSpPr>
        <p:grpSpPr bwMode="auto">
          <a:xfrm>
            <a:off x="393700" y="1585913"/>
            <a:ext cx="7239000" cy="2438400"/>
            <a:chOff x="288" y="1007"/>
            <a:chExt cx="4560" cy="1536"/>
          </a:xfrm>
        </p:grpSpPr>
        <p:sp>
          <p:nvSpPr>
            <p:cNvPr id="55393" name="Text Box 4"/>
            <p:cNvSpPr txBox="1">
              <a:spLocks noChangeArrowheads="1"/>
            </p:cNvSpPr>
            <p:nvPr/>
          </p:nvSpPr>
          <p:spPr bwMode="auto">
            <a:xfrm>
              <a:off x="288" y="1007"/>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FDM</a:t>
              </a:r>
              <a:endParaRPr lang="fr-FR" sz="2400">
                <a:latin typeface="Arial" charset="0"/>
                <a:ea typeface="MS PGothic" charset="0"/>
                <a:cs typeface="MS PGothic" charset="0"/>
              </a:endParaRPr>
            </a:p>
          </p:txBody>
        </p:sp>
        <p:grpSp>
          <p:nvGrpSpPr>
            <p:cNvPr id="55394" name="Group 5"/>
            <p:cNvGrpSpPr>
              <a:grpSpLocks/>
            </p:cNvGrpSpPr>
            <p:nvPr/>
          </p:nvGrpSpPr>
          <p:grpSpPr bwMode="auto">
            <a:xfrm>
              <a:off x="720" y="1392"/>
              <a:ext cx="4128" cy="1151"/>
              <a:chOff x="720" y="1392"/>
              <a:chExt cx="4128" cy="1151"/>
            </a:xfrm>
          </p:grpSpPr>
          <p:sp>
            <p:nvSpPr>
              <p:cNvPr id="55395" name="Line 6"/>
              <p:cNvSpPr>
                <a:spLocks noChangeShapeType="1"/>
              </p:cNvSpPr>
              <p:nvPr/>
            </p:nvSpPr>
            <p:spPr bwMode="auto">
              <a:xfrm flipV="1">
                <a:off x="1728" y="1392"/>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96" name="Text Box 7"/>
              <p:cNvSpPr txBox="1">
                <a:spLocks noChangeArrowheads="1"/>
              </p:cNvSpPr>
              <p:nvPr/>
            </p:nvSpPr>
            <p:spPr bwMode="auto">
              <a:xfrm>
                <a:off x="720" y="1680"/>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frequency</a:t>
                </a:r>
                <a:endParaRPr lang="fr-FR" sz="2400">
                  <a:latin typeface="Arial" charset="0"/>
                  <a:ea typeface="MS PGothic" charset="0"/>
                  <a:cs typeface="MS PGothic" charset="0"/>
                </a:endParaRPr>
              </a:p>
            </p:txBody>
          </p:sp>
          <p:sp>
            <p:nvSpPr>
              <p:cNvPr id="55397" name="Line 8"/>
              <p:cNvSpPr>
                <a:spLocks noChangeShapeType="1"/>
              </p:cNvSpPr>
              <p:nvPr/>
            </p:nvSpPr>
            <p:spPr bwMode="auto">
              <a:xfrm>
                <a:off x="1728" y="2208"/>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98" name="Text Box 9"/>
              <p:cNvSpPr txBox="1">
                <a:spLocks noChangeArrowheads="1"/>
              </p:cNvSpPr>
              <p:nvPr/>
            </p:nvSpPr>
            <p:spPr bwMode="auto">
              <a:xfrm>
                <a:off x="3048" y="2255"/>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time</a:t>
                </a:r>
                <a:endParaRPr lang="fr-FR" sz="2400">
                  <a:latin typeface="Arial" charset="0"/>
                  <a:ea typeface="MS PGothic" charset="0"/>
                  <a:cs typeface="MS PGothic" charset="0"/>
                </a:endParaRPr>
              </a:p>
            </p:txBody>
          </p:sp>
          <p:sp>
            <p:nvSpPr>
              <p:cNvPr id="55399" name="Rectangle 10"/>
              <p:cNvSpPr>
                <a:spLocks noChangeArrowheads="1"/>
              </p:cNvSpPr>
              <p:nvPr/>
            </p:nvSpPr>
            <p:spPr bwMode="auto">
              <a:xfrm>
                <a:off x="1776" y="1584"/>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charset="0"/>
                </a:endParaRPr>
              </a:p>
            </p:txBody>
          </p:sp>
        </p:grpSp>
      </p:grpSp>
      <p:sp>
        <p:nvSpPr>
          <p:cNvPr id="55307" name="Rectangle 11"/>
          <p:cNvSpPr>
            <a:spLocks noChangeArrowheads="1"/>
          </p:cNvSpPr>
          <p:nvPr/>
        </p:nvSpPr>
        <p:spPr bwMode="auto">
          <a:xfrm>
            <a:off x="2743200" y="2514600"/>
            <a:ext cx="4572000" cy="228600"/>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08" name="Rectangle 12"/>
          <p:cNvSpPr>
            <a:spLocks noChangeArrowheads="1"/>
          </p:cNvSpPr>
          <p:nvPr/>
        </p:nvSpPr>
        <p:spPr bwMode="auto">
          <a:xfrm>
            <a:off x="2743200" y="2743200"/>
            <a:ext cx="4572000" cy="228600"/>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09" name="Rectangle 13"/>
          <p:cNvSpPr>
            <a:spLocks noChangeArrowheads="1"/>
          </p:cNvSpPr>
          <p:nvPr/>
        </p:nvSpPr>
        <p:spPr bwMode="auto">
          <a:xfrm>
            <a:off x="2743200" y="2971800"/>
            <a:ext cx="4572000" cy="228600"/>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10" name="Rectangle 14"/>
          <p:cNvSpPr>
            <a:spLocks noChangeArrowheads="1"/>
          </p:cNvSpPr>
          <p:nvPr/>
        </p:nvSpPr>
        <p:spPr bwMode="auto">
          <a:xfrm>
            <a:off x="2743200" y="3200400"/>
            <a:ext cx="4572000" cy="228600"/>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nvGrpSpPr>
          <p:cNvPr id="4" name="Group 15"/>
          <p:cNvGrpSpPr>
            <a:grpSpLocks/>
          </p:cNvGrpSpPr>
          <p:nvPr/>
        </p:nvGrpSpPr>
        <p:grpSpPr bwMode="auto">
          <a:xfrm>
            <a:off x="381000" y="3748088"/>
            <a:ext cx="7239000" cy="2516187"/>
            <a:chOff x="288" y="2543"/>
            <a:chExt cx="4560" cy="1585"/>
          </a:xfrm>
        </p:grpSpPr>
        <p:sp>
          <p:nvSpPr>
            <p:cNvPr id="55387" name="Text Box 16"/>
            <p:cNvSpPr txBox="1">
              <a:spLocks noChangeArrowheads="1"/>
            </p:cNvSpPr>
            <p:nvPr/>
          </p:nvSpPr>
          <p:spPr bwMode="auto">
            <a:xfrm>
              <a:off x="288" y="2543"/>
              <a:ext cx="5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TDM</a:t>
              </a:r>
              <a:endParaRPr lang="fr-FR" sz="2400">
                <a:latin typeface="Arial" charset="0"/>
                <a:ea typeface="MS PGothic" charset="0"/>
                <a:cs typeface="MS PGothic" charset="0"/>
              </a:endParaRPr>
            </a:p>
          </p:txBody>
        </p:sp>
        <p:sp>
          <p:nvSpPr>
            <p:cNvPr id="55388" name="Line 17"/>
            <p:cNvSpPr>
              <a:spLocks noChangeShapeType="1"/>
            </p:cNvSpPr>
            <p:nvPr/>
          </p:nvSpPr>
          <p:spPr bwMode="auto">
            <a:xfrm flipV="1">
              <a:off x="1728" y="2977"/>
              <a:ext cx="0" cy="8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89" name="Text Box 18"/>
            <p:cNvSpPr txBox="1">
              <a:spLocks noChangeArrowheads="1"/>
            </p:cNvSpPr>
            <p:nvPr/>
          </p:nvSpPr>
          <p:spPr bwMode="auto">
            <a:xfrm>
              <a:off x="720" y="3265"/>
              <a:ext cx="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frequency</a:t>
              </a:r>
              <a:endParaRPr lang="fr-FR" sz="2400">
                <a:latin typeface="Arial" charset="0"/>
                <a:ea typeface="MS PGothic" charset="0"/>
                <a:cs typeface="MS PGothic" charset="0"/>
              </a:endParaRPr>
            </a:p>
          </p:txBody>
        </p:sp>
        <p:sp>
          <p:nvSpPr>
            <p:cNvPr id="55390" name="Line 19"/>
            <p:cNvSpPr>
              <a:spLocks noChangeShapeType="1"/>
            </p:cNvSpPr>
            <p:nvPr/>
          </p:nvSpPr>
          <p:spPr bwMode="auto">
            <a:xfrm>
              <a:off x="1728" y="3793"/>
              <a:ext cx="312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5391" name="Text Box 20"/>
            <p:cNvSpPr txBox="1">
              <a:spLocks noChangeArrowheads="1"/>
            </p:cNvSpPr>
            <p:nvPr/>
          </p:nvSpPr>
          <p:spPr bwMode="auto">
            <a:xfrm>
              <a:off x="3048" y="3840"/>
              <a:ext cx="47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time</a:t>
              </a:r>
              <a:endParaRPr lang="fr-FR" sz="2400">
                <a:latin typeface="Arial" charset="0"/>
                <a:ea typeface="MS PGothic" charset="0"/>
                <a:cs typeface="MS PGothic" charset="0"/>
              </a:endParaRPr>
            </a:p>
          </p:txBody>
        </p:sp>
        <p:sp>
          <p:nvSpPr>
            <p:cNvPr id="55392" name="Rectangle 21"/>
            <p:cNvSpPr>
              <a:spLocks noChangeArrowheads="1"/>
            </p:cNvSpPr>
            <p:nvPr/>
          </p:nvSpPr>
          <p:spPr bwMode="auto">
            <a:xfrm>
              <a:off x="1776" y="3168"/>
              <a:ext cx="2880" cy="576"/>
            </a:xfrm>
            <a:prstGeom prst="rect">
              <a:avLst/>
            </a:prstGeom>
            <a:solidFill>
              <a:schemeClr val="accent1"/>
            </a:solidFill>
            <a:ln w="9525">
              <a:solidFill>
                <a:schemeClr val="tx1"/>
              </a:solidFill>
              <a:miter lim="800000"/>
              <a:headEnd/>
              <a:tailEnd/>
            </a:ln>
          </p:spPr>
          <p:txBody>
            <a:bodyPr wrap="none" anchor="ctr"/>
            <a:lstStyle/>
            <a:p>
              <a:endParaRPr lang="en-US">
                <a:latin typeface="Times New Roman" charset="0"/>
              </a:endParaRPr>
            </a:p>
          </p:txBody>
        </p:sp>
      </p:grpSp>
      <p:grpSp>
        <p:nvGrpSpPr>
          <p:cNvPr id="5" name="Group 22"/>
          <p:cNvGrpSpPr>
            <a:grpSpLocks/>
          </p:cNvGrpSpPr>
          <p:nvPr/>
        </p:nvGrpSpPr>
        <p:grpSpPr bwMode="auto">
          <a:xfrm>
            <a:off x="2743200" y="4740275"/>
            <a:ext cx="3886200" cy="914400"/>
            <a:chOff x="1776" y="3168"/>
            <a:chExt cx="2448" cy="576"/>
          </a:xfrm>
        </p:grpSpPr>
        <p:sp>
          <p:nvSpPr>
            <p:cNvPr id="55382" name="Rectangle 23"/>
            <p:cNvSpPr>
              <a:spLocks noChangeArrowheads="1"/>
            </p:cNvSpPr>
            <p:nvPr/>
          </p:nvSpPr>
          <p:spPr bwMode="auto">
            <a:xfrm>
              <a:off x="1776"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83" name="Rectangle 24"/>
            <p:cNvSpPr>
              <a:spLocks noChangeArrowheads="1"/>
            </p:cNvSpPr>
            <p:nvPr/>
          </p:nvSpPr>
          <p:spPr bwMode="auto">
            <a:xfrm>
              <a:off x="2352"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84" name="Rectangle 25"/>
            <p:cNvSpPr>
              <a:spLocks noChangeArrowheads="1"/>
            </p:cNvSpPr>
            <p:nvPr/>
          </p:nvSpPr>
          <p:spPr bwMode="auto">
            <a:xfrm>
              <a:off x="2928"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85" name="Rectangle 26"/>
            <p:cNvSpPr>
              <a:spLocks noChangeArrowheads="1"/>
            </p:cNvSpPr>
            <p:nvPr/>
          </p:nvSpPr>
          <p:spPr bwMode="auto">
            <a:xfrm>
              <a:off x="3504"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86" name="Rectangle 27"/>
            <p:cNvSpPr>
              <a:spLocks noChangeArrowheads="1"/>
            </p:cNvSpPr>
            <p:nvPr/>
          </p:nvSpPr>
          <p:spPr bwMode="auto">
            <a:xfrm>
              <a:off x="4080" y="3168"/>
              <a:ext cx="144" cy="576"/>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grpSp>
      <p:grpSp>
        <p:nvGrpSpPr>
          <p:cNvPr id="6" name="Group 28"/>
          <p:cNvGrpSpPr>
            <a:grpSpLocks/>
          </p:cNvGrpSpPr>
          <p:nvPr/>
        </p:nvGrpSpPr>
        <p:grpSpPr bwMode="auto">
          <a:xfrm>
            <a:off x="2971800" y="4740275"/>
            <a:ext cx="3886200" cy="914400"/>
            <a:chOff x="1920" y="3168"/>
            <a:chExt cx="2448" cy="576"/>
          </a:xfrm>
        </p:grpSpPr>
        <p:sp>
          <p:nvSpPr>
            <p:cNvPr id="55377" name="Rectangle 29"/>
            <p:cNvSpPr>
              <a:spLocks noChangeArrowheads="1"/>
            </p:cNvSpPr>
            <p:nvPr/>
          </p:nvSpPr>
          <p:spPr bwMode="auto">
            <a:xfrm>
              <a:off x="1920"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78" name="Rectangle 30"/>
            <p:cNvSpPr>
              <a:spLocks noChangeArrowheads="1"/>
            </p:cNvSpPr>
            <p:nvPr/>
          </p:nvSpPr>
          <p:spPr bwMode="auto">
            <a:xfrm>
              <a:off x="2496"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79" name="Rectangle 31"/>
            <p:cNvSpPr>
              <a:spLocks noChangeArrowheads="1"/>
            </p:cNvSpPr>
            <p:nvPr/>
          </p:nvSpPr>
          <p:spPr bwMode="auto">
            <a:xfrm>
              <a:off x="3072"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80" name="Rectangle 32"/>
            <p:cNvSpPr>
              <a:spLocks noChangeArrowheads="1"/>
            </p:cNvSpPr>
            <p:nvPr/>
          </p:nvSpPr>
          <p:spPr bwMode="auto">
            <a:xfrm>
              <a:off x="3648"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81" name="Rectangle 33"/>
            <p:cNvSpPr>
              <a:spLocks noChangeArrowheads="1"/>
            </p:cNvSpPr>
            <p:nvPr/>
          </p:nvSpPr>
          <p:spPr bwMode="auto">
            <a:xfrm>
              <a:off x="4224" y="3168"/>
              <a:ext cx="144" cy="576"/>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grpSp>
      <p:grpSp>
        <p:nvGrpSpPr>
          <p:cNvPr id="7" name="Group 34"/>
          <p:cNvGrpSpPr>
            <a:grpSpLocks/>
          </p:cNvGrpSpPr>
          <p:nvPr/>
        </p:nvGrpSpPr>
        <p:grpSpPr bwMode="auto">
          <a:xfrm>
            <a:off x="3200400" y="4740275"/>
            <a:ext cx="3886200" cy="914400"/>
            <a:chOff x="2064" y="3168"/>
            <a:chExt cx="2448" cy="576"/>
          </a:xfrm>
        </p:grpSpPr>
        <p:sp>
          <p:nvSpPr>
            <p:cNvPr id="55372" name="Rectangle 35"/>
            <p:cNvSpPr>
              <a:spLocks noChangeArrowheads="1"/>
            </p:cNvSpPr>
            <p:nvPr/>
          </p:nvSpPr>
          <p:spPr bwMode="auto">
            <a:xfrm>
              <a:off x="2064"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73" name="Rectangle 36"/>
            <p:cNvSpPr>
              <a:spLocks noChangeArrowheads="1"/>
            </p:cNvSpPr>
            <p:nvPr/>
          </p:nvSpPr>
          <p:spPr bwMode="auto">
            <a:xfrm>
              <a:off x="2640"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74" name="Rectangle 37"/>
            <p:cNvSpPr>
              <a:spLocks noChangeArrowheads="1"/>
            </p:cNvSpPr>
            <p:nvPr/>
          </p:nvSpPr>
          <p:spPr bwMode="auto">
            <a:xfrm>
              <a:off x="3216"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75" name="Rectangle 38"/>
            <p:cNvSpPr>
              <a:spLocks noChangeArrowheads="1"/>
            </p:cNvSpPr>
            <p:nvPr/>
          </p:nvSpPr>
          <p:spPr bwMode="auto">
            <a:xfrm>
              <a:off x="3792"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76" name="Rectangle 39"/>
            <p:cNvSpPr>
              <a:spLocks noChangeArrowheads="1"/>
            </p:cNvSpPr>
            <p:nvPr/>
          </p:nvSpPr>
          <p:spPr bwMode="auto">
            <a:xfrm>
              <a:off x="4368" y="3168"/>
              <a:ext cx="144" cy="576"/>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grpSp>
      <p:grpSp>
        <p:nvGrpSpPr>
          <p:cNvPr id="8" name="Group 40"/>
          <p:cNvGrpSpPr>
            <a:grpSpLocks/>
          </p:cNvGrpSpPr>
          <p:nvPr/>
        </p:nvGrpSpPr>
        <p:grpSpPr bwMode="auto">
          <a:xfrm>
            <a:off x="3429000" y="4740275"/>
            <a:ext cx="3886200" cy="914400"/>
            <a:chOff x="2208" y="3168"/>
            <a:chExt cx="2448" cy="576"/>
          </a:xfrm>
        </p:grpSpPr>
        <p:sp>
          <p:nvSpPr>
            <p:cNvPr id="55367" name="Rectangle 41"/>
            <p:cNvSpPr>
              <a:spLocks noChangeArrowheads="1"/>
            </p:cNvSpPr>
            <p:nvPr/>
          </p:nvSpPr>
          <p:spPr bwMode="auto">
            <a:xfrm>
              <a:off x="2208"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55368" name="Rectangle 42"/>
            <p:cNvSpPr>
              <a:spLocks noChangeArrowheads="1"/>
            </p:cNvSpPr>
            <p:nvPr/>
          </p:nvSpPr>
          <p:spPr bwMode="auto">
            <a:xfrm>
              <a:off x="2784"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55369" name="Rectangle 43"/>
            <p:cNvSpPr>
              <a:spLocks noChangeArrowheads="1"/>
            </p:cNvSpPr>
            <p:nvPr/>
          </p:nvSpPr>
          <p:spPr bwMode="auto">
            <a:xfrm>
              <a:off x="3360"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55370" name="Rectangle 44"/>
            <p:cNvSpPr>
              <a:spLocks noChangeArrowheads="1"/>
            </p:cNvSpPr>
            <p:nvPr/>
          </p:nvSpPr>
          <p:spPr bwMode="auto">
            <a:xfrm>
              <a:off x="3936"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sp>
          <p:nvSpPr>
            <p:cNvPr id="55371" name="Rectangle 45"/>
            <p:cNvSpPr>
              <a:spLocks noChangeArrowheads="1"/>
            </p:cNvSpPr>
            <p:nvPr/>
          </p:nvSpPr>
          <p:spPr bwMode="auto">
            <a:xfrm>
              <a:off x="4512" y="3168"/>
              <a:ext cx="144" cy="576"/>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grpSp>
        <p:nvGrpSpPr>
          <p:cNvPr id="9" name="Group 46"/>
          <p:cNvGrpSpPr>
            <a:grpSpLocks/>
          </p:cNvGrpSpPr>
          <p:nvPr/>
        </p:nvGrpSpPr>
        <p:grpSpPr bwMode="auto">
          <a:xfrm>
            <a:off x="2743200" y="2743200"/>
            <a:ext cx="4572000" cy="457200"/>
            <a:chOff x="1776" y="1728"/>
            <a:chExt cx="2880" cy="288"/>
          </a:xfrm>
        </p:grpSpPr>
        <p:sp>
          <p:nvSpPr>
            <p:cNvPr id="55364" name="Line 47"/>
            <p:cNvSpPr>
              <a:spLocks noChangeShapeType="1"/>
            </p:cNvSpPr>
            <p:nvPr/>
          </p:nvSpPr>
          <p:spPr bwMode="auto">
            <a:xfrm flipV="1">
              <a:off x="1776" y="1728"/>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5" name="Line 48"/>
            <p:cNvSpPr>
              <a:spLocks noChangeShapeType="1"/>
            </p:cNvSpPr>
            <p:nvPr/>
          </p:nvSpPr>
          <p:spPr bwMode="auto">
            <a:xfrm flipV="1">
              <a:off x="1776" y="1872"/>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6" name="Line 49"/>
            <p:cNvSpPr>
              <a:spLocks noChangeShapeType="1"/>
            </p:cNvSpPr>
            <p:nvPr/>
          </p:nvSpPr>
          <p:spPr bwMode="auto">
            <a:xfrm flipV="1">
              <a:off x="1776" y="2016"/>
              <a:ext cx="288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0" name="Group 50"/>
          <p:cNvGrpSpPr>
            <a:grpSpLocks/>
          </p:cNvGrpSpPr>
          <p:nvPr/>
        </p:nvGrpSpPr>
        <p:grpSpPr bwMode="auto">
          <a:xfrm>
            <a:off x="2971800" y="4740275"/>
            <a:ext cx="4114800" cy="914400"/>
            <a:chOff x="1920" y="3168"/>
            <a:chExt cx="2592" cy="576"/>
          </a:xfrm>
        </p:grpSpPr>
        <p:sp>
          <p:nvSpPr>
            <p:cNvPr id="55345" name="Line 51"/>
            <p:cNvSpPr>
              <a:spLocks noChangeShapeType="1"/>
            </p:cNvSpPr>
            <p:nvPr/>
          </p:nvSpPr>
          <p:spPr bwMode="auto">
            <a:xfrm>
              <a:off x="192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6" name="Line 52"/>
            <p:cNvSpPr>
              <a:spLocks noChangeShapeType="1"/>
            </p:cNvSpPr>
            <p:nvPr/>
          </p:nvSpPr>
          <p:spPr bwMode="auto">
            <a:xfrm>
              <a:off x="206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7" name="Line 53"/>
            <p:cNvSpPr>
              <a:spLocks noChangeShapeType="1"/>
            </p:cNvSpPr>
            <p:nvPr/>
          </p:nvSpPr>
          <p:spPr bwMode="auto">
            <a:xfrm>
              <a:off x="220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8" name="Line 54"/>
            <p:cNvSpPr>
              <a:spLocks noChangeShapeType="1"/>
            </p:cNvSpPr>
            <p:nvPr/>
          </p:nvSpPr>
          <p:spPr bwMode="auto">
            <a:xfrm>
              <a:off x="235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49" name="Line 55"/>
            <p:cNvSpPr>
              <a:spLocks noChangeShapeType="1"/>
            </p:cNvSpPr>
            <p:nvPr/>
          </p:nvSpPr>
          <p:spPr bwMode="auto">
            <a:xfrm>
              <a:off x="249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0" name="Line 56"/>
            <p:cNvSpPr>
              <a:spLocks noChangeShapeType="1"/>
            </p:cNvSpPr>
            <p:nvPr/>
          </p:nvSpPr>
          <p:spPr bwMode="auto">
            <a:xfrm>
              <a:off x="264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1" name="Line 57"/>
            <p:cNvSpPr>
              <a:spLocks noChangeShapeType="1"/>
            </p:cNvSpPr>
            <p:nvPr/>
          </p:nvSpPr>
          <p:spPr bwMode="auto">
            <a:xfrm>
              <a:off x="278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2" name="Line 58"/>
            <p:cNvSpPr>
              <a:spLocks noChangeShapeType="1"/>
            </p:cNvSpPr>
            <p:nvPr/>
          </p:nvSpPr>
          <p:spPr bwMode="auto">
            <a:xfrm>
              <a:off x="292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3" name="Line 59"/>
            <p:cNvSpPr>
              <a:spLocks noChangeShapeType="1"/>
            </p:cNvSpPr>
            <p:nvPr/>
          </p:nvSpPr>
          <p:spPr bwMode="auto">
            <a:xfrm>
              <a:off x="307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4" name="Line 60"/>
            <p:cNvSpPr>
              <a:spLocks noChangeShapeType="1"/>
            </p:cNvSpPr>
            <p:nvPr/>
          </p:nvSpPr>
          <p:spPr bwMode="auto">
            <a:xfrm>
              <a:off x="321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5" name="Line 61"/>
            <p:cNvSpPr>
              <a:spLocks noChangeShapeType="1"/>
            </p:cNvSpPr>
            <p:nvPr/>
          </p:nvSpPr>
          <p:spPr bwMode="auto">
            <a:xfrm>
              <a:off x="336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6" name="Line 62"/>
            <p:cNvSpPr>
              <a:spLocks noChangeShapeType="1"/>
            </p:cNvSpPr>
            <p:nvPr/>
          </p:nvSpPr>
          <p:spPr bwMode="auto">
            <a:xfrm>
              <a:off x="350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7" name="Line 63"/>
            <p:cNvSpPr>
              <a:spLocks noChangeShapeType="1"/>
            </p:cNvSpPr>
            <p:nvPr/>
          </p:nvSpPr>
          <p:spPr bwMode="auto">
            <a:xfrm>
              <a:off x="364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8" name="Line 64"/>
            <p:cNvSpPr>
              <a:spLocks noChangeShapeType="1"/>
            </p:cNvSpPr>
            <p:nvPr/>
          </p:nvSpPr>
          <p:spPr bwMode="auto">
            <a:xfrm>
              <a:off x="379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59" name="Line 65"/>
            <p:cNvSpPr>
              <a:spLocks noChangeShapeType="1"/>
            </p:cNvSpPr>
            <p:nvPr/>
          </p:nvSpPr>
          <p:spPr bwMode="auto">
            <a:xfrm>
              <a:off x="3936"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0" name="Line 66"/>
            <p:cNvSpPr>
              <a:spLocks noChangeShapeType="1"/>
            </p:cNvSpPr>
            <p:nvPr/>
          </p:nvSpPr>
          <p:spPr bwMode="auto">
            <a:xfrm>
              <a:off x="4080"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1" name="Line 67"/>
            <p:cNvSpPr>
              <a:spLocks noChangeShapeType="1"/>
            </p:cNvSpPr>
            <p:nvPr/>
          </p:nvSpPr>
          <p:spPr bwMode="auto">
            <a:xfrm>
              <a:off x="4224"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2" name="Line 68"/>
            <p:cNvSpPr>
              <a:spLocks noChangeShapeType="1"/>
            </p:cNvSpPr>
            <p:nvPr/>
          </p:nvSpPr>
          <p:spPr bwMode="auto">
            <a:xfrm>
              <a:off x="4368"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63" name="Line 69"/>
            <p:cNvSpPr>
              <a:spLocks noChangeShapeType="1"/>
            </p:cNvSpPr>
            <p:nvPr/>
          </p:nvSpPr>
          <p:spPr bwMode="auto">
            <a:xfrm>
              <a:off x="4512" y="3168"/>
              <a:ext cx="0"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1" name="Group 70"/>
          <p:cNvGrpSpPr>
            <a:grpSpLocks/>
          </p:cNvGrpSpPr>
          <p:nvPr/>
        </p:nvGrpSpPr>
        <p:grpSpPr bwMode="auto">
          <a:xfrm>
            <a:off x="2743200" y="2628900"/>
            <a:ext cx="4572000" cy="685800"/>
            <a:chOff x="1776" y="1656"/>
            <a:chExt cx="2880" cy="432"/>
          </a:xfrm>
        </p:grpSpPr>
        <p:sp>
          <p:nvSpPr>
            <p:cNvPr id="55341" name="Line 71"/>
            <p:cNvSpPr>
              <a:spLocks noChangeShapeType="1"/>
            </p:cNvSpPr>
            <p:nvPr/>
          </p:nvSpPr>
          <p:spPr bwMode="auto">
            <a:xfrm>
              <a:off x="1776" y="1656"/>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42" name="Line 72"/>
            <p:cNvSpPr>
              <a:spLocks noChangeShapeType="1"/>
            </p:cNvSpPr>
            <p:nvPr/>
          </p:nvSpPr>
          <p:spPr bwMode="auto">
            <a:xfrm>
              <a:off x="1776" y="1800"/>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43" name="Line 73"/>
            <p:cNvSpPr>
              <a:spLocks noChangeShapeType="1"/>
            </p:cNvSpPr>
            <p:nvPr/>
          </p:nvSpPr>
          <p:spPr bwMode="auto">
            <a:xfrm>
              <a:off x="1776" y="1944"/>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44" name="Line 74"/>
            <p:cNvSpPr>
              <a:spLocks noChangeShapeType="1"/>
            </p:cNvSpPr>
            <p:nvPr/>
          </p:nvSpPr>
          <p:spPr bwMode="auto">
            <a:xfrm>
              <a:off x="1776" y="2088"/>
              <a:ext cx="288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2" name="Group 75"/>
          <p:cNvGrpSpPr>
            <a:grpSpLocks/>
          </p:cNvGrpSpPr>
          <p:nvPr/>
        </p:nvGrpSpPr>
        <p:grpSpPr bwMode="auto">
          <a:xfrm>
            <a:off x="2857500" y="4740275"/>
            <a:ext cx="4343400" cy="914400"/>
            <a:chOff x="1848" y="3168"/>
            <a:chExt cx="2736" cy="576"/>
          </a:xfrm>
        </p:grpSpPr>
        <p:sp>
          <p:nvSpPr>
            <p:cNvPr id="55321" name="Line 76"/>
            <p:cNvSpPr>
              <a:spLocks noChangeShapeType="1"/>
            </p:cNvSpPr>
            <p:nvPr/>
          </p:nvSpPr>
          <p:spPr bwMode="auto">
            <a:xfrm>
              <a:off x="184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2" name="Line 77"/>
            <p:cNvSpPr>
              <a:spLocks noChangeShapeType="1"/>
            </p:cNvSpPr>
            <p:nvPr/>
          </p:nvSpPr>
          <p:spPr bwMode="auto">
            <a:xfrm>
              <a:off x="199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3" name="Line 78"/>
            <p:cNvSpPr>
              <a:spLocks noChangeShapeType="1"/>
            </p:cNvSpPr>
            <p:nvPr/>
          </p:nvSpPr>
          <p:spPr bwMode="auto">
            <a:xfrm>
              <a:off x="213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4" name="Line 79"/>
            <p:cNvSpPr>
              <a:spLocks noChangeShapeType="1"/>
            </p:cNvSpPr>
            <p:nvPr/>
          </p:nvSpPr>
          <p:spPr bwMode="auto">
            <a:xfrm>
              <a:off x="228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5" name="Line 80"/>
            <p:cNvSpPr>
              <a:spLocks noChangeShapeType="1"/>
            </p:cNvSpPr>
            <p:nvPr/>
          </p:nvSpPr>
          <p:spPr bwMode="auto">
            <a:xfrm>
              <a:off x="242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6" name="Line 81"/>
            <p:cNvSpPr>
              <a:spLocks noChangeShapeType="1"/>
            </p:cNvSpPr>
            <p:nvPr/>
          </p:nvSpPr>
          <p:spPr bwMode="auto">
            <a:xfrm>
              <a:off x="256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7" name="Line 82"/>
            <p:cNvSpPr>
              <a:spLocks noChangeShapeType="1"/>
            </p:cNvSpPr>
            <p:nvPr/>
          </p:nvSpPr>
          <p:spPr bwMode="auto">
            <a:xfrm>
              <a:off x="271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8" name="Line 83"/>
            <p:cNvSpPr>
              <a:spLocks noChangeShapeType="1"/>
            </p:cNvSpPr>
            <p:nvPr/>
          </p:nvSpPr>
          <p:spPr bwMode="auto">
            <a:xfrm>
              <a:off x="285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29" name="Line 84"/>
            <p:cNvSpPr>
              <a:spLocks noChangeShapeType="1"/>
            </p:cNvSpPr>
            <p:nvPr/>
          </p:nvSpPr>
          <p:spPr bwMode="auto">
            <a:xfrm>
              <a:off x="300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0" name="Line 85"/>
            <p:cNvSpPr>
              <a:spLocks noChangeShapeType="1"/>
            </p:cNvSpPr>
            <p:nvPr/>
          </p:nvSpPr>
          <p:spPr bwMode="auto">
            <a:xfrm>
              <a:off x="314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1" name="Line 86"/>
            <p:cNvSpPr>
              <a:spLocks noChangeShapeType="1"/>
            </p:cNvSpPr>
            <p:nvPr/>
          </p:nvSpPr>
          <p:spPr bwMode="auto">
            <a:xfrm>
              <a:off x="328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2" name="Line 87"/>
            <p:cNvSpPr>
              <a:spLocks noChangeShapeType="1"/>
            </p:cNvSpPr>
            <p:nvPr/>
          </p:nvSpPr>
          <p:spPr bwMode="auto">
            <a:xfrm>
              <a:off x="343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3" name="Line 88"/>
            <p:cNvSpPr>
              <a:spLocks noChangeShapeType="1"/>
            </p:cNvSpPr>
            <p:nvPr/>
          </p:nvSpPr>
          <p:spPr bwMode="auto">
            <a:xfrm>
              <a:off x="357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4" name="Line 89"/>
            <p:cNvSpPr>
              <a:spLocks noChangeShapeType="1"/>
            </p:cNvSpPr>
            <p:nvPr/>
          </p:nvSpPr>
          <p:spPr bwMode="auto">
            <a:xfrm>
              <a:off x="372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5" name="Line 90"/>
            <p:cNvSpPr>
              <a:spLocks noChangeShapeType="1"/>
            </p:cNvSpPr>
            <p:nvPr/>
          </p:nvSpPr>
          <p:spPr bwMode="auto">
            <a:xfrm>
              <a:off x="386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6" name="Line 91"/>
            <p:cNvSpPr>
              <a:spLocks noChangeShapeType="1"/>
            </p:cNvSpPr>
            <p:nvPr/>
          </p:nvSpPr>
          <p:spPr bwMode="auto">
            <a:xfrm>
              <a:off x="4008"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7" name="Line 92"/>
            <p:cNvSpPr>
              <a:spLocks noChangeShapeType="1"/>
            </p:cNvSpPr>
            <p:nvPr/>
          </p:nvSpPr>
          <p:spPr bwMode="auto">
            <a:xfrm>
              <a:off x="4152"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8" name="Line 93"/>
            <p:cNvSpPr>
              <a:spLocks noChangeShapeType="1"/>
            </p:cNvSpPr>
            <p:nvPr/>
          </p:nvSpPr>
          <p:spPr bwMode="auto">
            <a:xfrm>
              <a:off x="4296"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39" name="Line 94"/>
            <p:cNvSpPr>
              <a:spLocks noChangeShapeType="1"/>
            </p:cNvSpPr>
            <p:nvPr/>
          </p:nvSpPr>
          <p:spPr bwMode="auto">
            <a:xfrm>
              <a:off x="4440"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55340" name="Line 95"/>
            <p:cNvSpPr>
              <a:spLocks noChangeShapeType="1"/>
            </p:cNvSpPr>
            <p:nvPr/>
          </p:nvSpPr>
          <p:spPr bwMode="auto">
            <a:xfrm>
              <a:off x="4584" y="3168"/>
              <a:ext cx="0" cy="576"/>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3" name="Group 99"/>
          <p:cNvGrpSpPr>
            <a:grpSpLocks/>
          </p:cNvGrpSpPr>
          <p:nvPr/>
        </p:nvGrpSpPr>
        <p:grpSpPr bwMode="auto">
          <a:xfrm>
            <a:off x="5368925" y="1257300"/>
            <a:ext cx="2709863" cy="952500"/>
            <a:chOff x="3477" y="216"/>
            <a:chExt cx="1707" cy="600"/>
          </a:xfrm>
        </p:grpSpPr>
        <p:grpSp>
          <p:nvGrpSpPr>
            <p:cNvPr id="55314" name="Group 100"/>
            <p:cNvGrpSpPr>
              <a:grpSpLocks/>
            </p:cNvGrpSpPr>
            <p:nvPr/>
          </p:nvGrpSpPr>
          <p:grpSpPr bwMode="auto">
            <a:xfrm>
              <a:off x="3477" y="528"/>
              <a:ext cx="1707" cy="288"/>
              <a:chOff x="3477" y="288"/>
              <a:chExt cx="1707" cy="288"/>
            </a:xfrm>
          </p:grpSpPr>
          <p:sp>
            <p:nvSpPr>
              <p:cNvPr id="55316" name="Text Box 101"/>
              <p:cNvSpPr txBox="1">
                <a:spLocks noChangeArrowheads="1"/>
              </p:cNvSpPr>
              <p:nvPr/>
            </p:nvSpPr>
            <p:spPr bwMode="auto">
              <a:xfrm>
                <a:off x="3477" y="288"/>
                <a:ext cx="74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4 users</a:t>
                </a:r>
                <a:endParaRPr lang="fr-FR" sz="2400">
                  <a:latin typeface="Arial" charset="0"/>
                  <a:ea typeface="MS PGothic" charset="0"/>
                  <a:cs typeface="MS PGothic" charset="0"/>
                </a:endParaRPr>
              </a:p>
            </p:txBody>
          </p:sp>
          <p:sp>
            <p:nvSpPr>
              <p:cNvPr id="55317" name="Rectangle 102"/>
              <p:cNvSpPr>
                <a:spLocks noChangeArrowheads="1"/>
              </p:cNvSpPr>
              <p:nvPr/>
            </p:nvSpPr>
            <p:spPr bwMode="auto">
              <a:xfrm>
                <a:off x="4464" y="352"/>
                <a:ext cx="144" cy="144"/>
              </a:xfrm>
              <a:prstGeom prst="rect">
                <a:avLst/>
              </a:prstGeom>
              <a:solidFill>
                <a:srgbClr val="3366FF"/>
              </a:solidFill>
              <a:ln w="9525">
                <a:solidFill>
                  <a:schemeClr val="tx1"/>
                </a:solidFill>
                <a:miter lim="800000"/>
                <a:headEnd/>
                <a:tailEnd/>
              </a:ln>
            </p:spPr>
            <p:txBody>
              <a:bodyPr wrap="none" anchor="ctr"/>
              <a:lstStyle/>
              <a:p>
                <a:endParaRPr lang="en-US">
                  <a:latin typeface="Times New Roman" charset="0"/>
                </a:endParaRPr>
              </a:p>
            </p:txBody>
          </p:sp>
          <p:sp>
            <p:nvSpPr>
              <p:cNvPr id="55318" name="Rectangle 103"/>
              <p:cNvSpPr>
                <a:spLocks noChangeArrowheads="1"/>
              </p:cNvSpPr>
              <p:nvPr/>
            </p:nvSpPr>
            <p:spPr bwMode="auto">
              <a:xfrm>
                <a:off x="4656" y="352"/>
                <a:ext cx="144" cy="144"/>
              </a:xfrm>
              <a:prstGeom prst="rect">
                <a:avLst/>
              </a:prstGeom>
              <a:solidFill>
                <a:srgbClr val="99CC00"/>
              </a:solidFill>
              <a:ln w="9525">
                <a:solidFill>
                  <a:schemeClr val="tx1"/>
                </a:solidFill>
                <a:miter lim="800000"/>
                <a:headEnd/>
                <a:tailEnd/>
              </a:ln>
            </p:spPr>
            <p:txBody>
              <a:bodyPr wrap="none" anchor="ctr"/>
              <a:lstStyle/>
              <a:p>
                <a:endParaRPr lang="en-US">
                  <a:latin typeface="Times New Roman" charset="0"/>
                </a:endParaRPr>
              </a:p>
            </p:txBody>
          </p:sp>
          <p:sp>
            <p:nvSpPr>
              <p:cNvPr id="55319" name="Rectangle 104"/>
              <p:cNvSpPr>
                <a:spLocks noChangeArrowheads="1"/>
              </p:cNvSpPr>
              <p:nvPr/>
            </p:nvSpPr>
            <p:spPr bwMode="auto">
              <a:xfrm>
                <a:off x="4848" y="352"/>
                <a:ext cx="144" cy="144"/>
              </a:xfrm>
              <a:prstGeom prst="rect">
                <a:avLst/>
              </a:prstGeom>
              <a:solidFill>
                <a:srgbClr val="FFCC00"/>
              </a:solidFill>
              <a:ln w="9525">
                <a:solidFill>
                  <a:schemeClr val="tx1"/>
                </a:solidFill>
                <a:miter lim="800000"/>
                <a:headEnd/>
                <a:tailEnd/>
              </a:ln>
            </p:spPr>
            <p:txBody>
              <a:bodyPr wrap="none" anchor="ctr"/>
              <a:lstStyle/>
              <a:p>
                <a:endParaRPr lang="en-US">
                  <a:latin typeface="Times New Roman" charset="0"/>
                </a:endParaRPr>
              </a:p>
            </p:txBody>
          </p:sp>
          <p:sp>
            <p:nvSpPr>
              <p:cNvPr id="55320" name="Rectangle 105"/>
              <p:cNvSpPr>
                <a:spLocks noChangeArrowheads="1"/>
              </p:cNvSpPr>
              <p:nvPr/>
            </p:nvSpPr>
            <p:spPr bwMode="auto">
              <a:xfrm>
                <a:off x="5040" y="352"/>
                <a:ext cx="144" cy="144"/>
              </a:xfrm>
              <a:prstGeom prst="rect">
                <a:avLst/>
              </a:prstGeom>
              <a:solidFill>
                <a:srgbClr val="FF00FF"/>
              </a:solidFill>
              <a:ln w="9525">
                <a:solidFill>
                  <a:schemeClr val="tx1"/>
                </a:solidFill>
                <a:miter lim="800000"/>
                <a:headEnd/>
                <a:tailEnd/>
              </a:ln>
            </p:spPr>
            <p:txBody>
              <a:bodyPr wrap="none" anchor="ctr"/>
              <a:lstStyle/>
              <a:p>
                <a:endParaRPr lang="en-US">
                  <a:latin typeface="Times New Roman" charset="0"/>
                </a:endParaRPr>
              </a:p>
            </p:txBody>
          </p:sp>
        </p:grpSp>
        <p:sp>
          <p:nvSpPr>
            <p:cNvPr id="55315" name="Text Box 106"/>
            <p:cNvSpPr txBox="1">
              <a:spLocks noChangeArrowheads="1"/>
            </p:cNvSpPr>
            <p:nvPr/>
          </p:nvSpPr>
          <p:spPr bwMode="auto">
            <a:xfrm>
              <a:off x="3480" y="216"/>
              <a:ext cx="9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latin typeface="Arial" charset="0"/>
                  <a:ea typeface="MS PGothic" charset="0"/>
                  <a:cs typeface="MS PGothic" charset="0"/>
                </a:rPr>
                <a:t>Example:</a:t>
              </a:r>
              <a:endParaRPr lang="fr-FR" sz="2400">
                <a:latin typeface="Arial" charset="0"/>
                <a:ea typeface="MS PGothic" charset="0"/>
                <a:cs typeface="MS PGothic" charset="0"/>
              </a:endParaRPr>
            </a:p>
          </p:txBody>
        </p:sp>
      </p:grpSp>
    </p:spTree>
    <p:extLst>
      <p:ext uri="{BB962C8B-B14F-4D97-AF65-F5344CB8AC3E}">
        <p14:creationId xmlns:p14="http://schemas.microsoft.com/office/powerpoint/2010/main" val="29841406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5307"/>
                                        </p:tgtEl>
                                        <p:attrNameLst>
                                          <p:attrName>style.visibility</p:attrName>
                                        </p:attrNameLst>
                                      </p:cBhvr>
                                      <p:to>
                                        <p:strVal val="visible"/>
                                      </p:to>
                                    </p:set>
                                    <p:animEffect transition="in" filter="wipe(left)">
                                      <p:cBhvr>
                                        <p:cTn id="21" dur="500"/>
                                        <p:tgtEl>
                                          <p:spTgt spid="55307"/>
                                        </p:tgtEl>
                                      </p:cBhvr>
                                    </p:animEffect>
                                  </p:childTnLst>
                                </p:cTn>
                              </p:par>
                            </p:childTnLst>
                          </p:cTn>
                        </p:par>
                        <p:par>
                          <p:cTn id="22" fill="hold" nodeType="after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55308"/>
                                        </p:tgtEl>
                                        <p:attrNameLst>
                                          <p:attrName>style.visibility</p:attrName>
                                        </p:attrNameLst>
                                      </p:cBhvr>
                                      <p:to>
                                        <p:strVal val="visible"/>
                                      </p:to>
                                    </p:set>
                                    <p:animEffect transition="in" filter="wipe(left)">
                                      <p:cBhvr>
                                        <p:cTn id="25" dur="500"/>
                                        <p:tgtEl>
                                          <p:spTgt spid="55308"/>
                                        </p:tgtEl>
                                      </p:cBhvr>
                                    </p:animEffect>
                                  </p:childTnLst>
                                </p:cTn>
                              </p:par>
                            </p:childTnLst>
                          </p:cTn>
                        </p:par>
                        <p:par>
                          <p:cTn id="26" fill="hold" nodeType="afterGroup">
                            <p:stCondLst>
                              <p:cond delay="1000"/>
                            </p:stCondLst>
                            <p:childTnLst>
                              <p:par>
                                <p:cTn id="27" presetID="22" presetClass="entr" presetSubtype="8" fill="hold" grpId="0" nodeType="after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left)">
                                      <p:cBhvr>
                                        <p:cTn id="29" dur="500"/>
                                        <p:tgtEl>
                                          <p:spTgt spid="55309"/>
                                        </p:tgtEl>
                                      </p:cBhvr>
                                    </p:animEffect>
                                  </p:childTnLst>
                                </p:cTn>
                              </p:par>
                            </p:childTnLst>
                          </p:cTn>
                        </p:par>
                        <p:par>
                          <p:cTn id="30" fill="hold" nodeType="afterGroup">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55310"/>
                                        </p:tgtEl>
                                        <p:attrNameLst>
                                          <p:attrName>style.visibility</p:attrName>
                                        </p:attrNameLst>
                                      </p:cBhvr>
                                      <p:to>
                                        <p:strVal val="visible"/>
                                      </p:to>
                                    </p:set>
                                    <p:animEffect transition="in" filter="wipe(left)">
                                      <p:cBhvr>
                                        <p:cTn id="33" dur="500"/>
                                        <p:tgtEl>
                                          <p:spTgt spid="5531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 presetClass="entr" presetSubtype="0" fill="hold" nodeType="clickEffect">
                                  <p:stCondLst>
                                    <p:cond delay="0"/>
                                  </p:stCondLst>
                                  <p:childTnLst>
                                    <p:set>
                                      <p:cBhvr>
                                        <p:cTn id="37" dur="1" fill="hold">
                                          <p:stCondLst>
                                            <p:cond delay="499"/>
                                          </p:stCondLst>
                                        </p:cTn>
                                        <p:tgtEl>
                                          <p:spTgt spid="4"/>
                                        </p:tgtEl>
                                        <p:attrNameLst>
                                          <p:attrName>style.visibility</p:attrName>
                                        </p:attrNameLst>
                                      </p:cBhvr>
                                      <p:to>
                                        <p:strVal val="visible"/>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up)">
                                      <p:cBhvr>
                                        <p:cTn id="42" dur="500"/>
                                        <p:tgtEl>
                                          <p:spTgt spid="1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1"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up)">
                                      <p:cBhvr>
                                        <p:cTn id="47" dur="500"/>
                                        <p:tgtEl>
                                          <p:spTgt spid="5"/>
                                        </p:tgtEl>
                                      </p:cBhvr>
                                    </p:animEffect>
                                  </p:childTnLst>
                                </p:cTn>
                              </p:par>
                            </p:childTnLst>
                          </p:cTn>
                        </p:par>
                        <p:par>
                          <p:cTn id="48" fill="hold" nodeType="afterGroup">
                            <p:stCondLst>
                              <p:cond delay="500"/>
                            </p:stCondLst>
                            <p:childTnLst>
                              <p:par>
                                <p:cTn id="49" presetID="22" presetClass="entr" presetSubtype="1" fill="hold"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up)">
                                      <p:cBhvr>
                                        <p:cTn id="51" dur="500"/>
                                        <p:tgtEl>
                                          <p:spTgt spid="6"/>
                                        </p:tgtEl>
                                      </p:cBhvr>
                                    </p:animEffect>
                                  </p:childTnLst>
                                </p:cTn>
                              </p:par>
                            </p:childTnLst>
                          </p:cTn>
                        </p:par>
                        <p:par>
                          <p:cTn id="52" fill="hold" nodeType="afterGroup">
                            <p:stCondLst>
                              <p:cond delay="1000"/>
                            </p:stCondLst>
                            <p:childTnLst>
                              <p:par>
                                <p:cTn id="53" presetID="22" presetClass="entr" presetSubtype="1" fill="hold" nodeType="after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up)">
                                      <p:cBhvr>
                                        <p:cTn id="55" dur="500"/>
                                        <p:tgtEl>
                                          <p:spTgt spid="7"/>
                                        </p:tgtEl>
                                      </p:cBhvr>
                                    </p:animEffect>
                                  </p:childTnLst>
                                </p:cTn>
                              </p:par>
                            </p:childTnLst>
                          </p:cTn>
                        </p:par>
                        <p:par>
                          <p:cTn id="56" fill="hold" nodeType="afterGroup">
                            <p:stCondLst>
                              <p:cond delay="1500"/>
                            </p:stCondLst>
                            <p:childTnLst>
                              <p:par>
                                <p:cTn id="57" presetID="22" presetClass="entr" presetSubtype="1"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up)">
                                      <p:cBhvr>
                                        <p:cTn id="59" dur="500"/>
                                        <p:tgtEl>
                                          <p:spTgt spid="8"/>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wipe(left)">
                                      <p:cBhvr>
                                        <p:cTn id="64" dur="500"/>
                                        <p:tgtEl>
                                          <p:spTgt spid="1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1" fill="hold" nodeType="click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wipe(up)">
                                      <p:cBhvr>
                                        <p:cTn id="6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7" grpId="0" animBg="1"/>
      <p:bldP spid="55308" grpId="0" animBg="1"/>
      <p:bldP spid="55309" grpId="0" animBg="1"/>
      <p:bldP spid="553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346" name="Group 49"/>
          <p:cNvGrpSpPr>
            <a:grpSpLocks/>
          </p:cNvGrpSpPr>
          <p:nvPr/>
        </p:nvGrpSpPr>
        <p:grpSpPr bwMode="auto">
          <a:xfrm>
            <a:off x="6438900" y="2770188"/>
            <a:ext cx="1155700" cy="620712"/>
            <a:chOff x="3600" y="219"/>
            <a:chExt cx="360" cy="175"/>
          </a:xfrm>
        </p:grpSpPr>
        <p:sp>
          <p:nvSpPr>
            <p:cNvPr id="57368" name="Oval 5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endParaRPr lang="en-US">
                <a:latin typeface="Times New Roman" charset="0"/>
              </a:endParaRPr>
            </a:p>
          </p:txBody>
        </p:sp>
        <p:sp>
          <p:nvSpPr>
            <p:cNvPr id="57369" name="Line 5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0" name="Line 5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1" name="Rectangle 5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latin typeface="Times New Roman" charset="0"/>
              </a:endParaRPr>
            </a:p>
          </p:txBody>
        </p:sp>
        <p:sp>
          <p:nvSpPr>
            <p:cNvPr id="57372" name="Oval 5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endParaRPr lang="en-US">
                <a:latin typeface="Times New Roman" charset="0"/>
              </a:endParaRPr>
            </a:p>
          </p:txBody>
        </p:sp>
        <p:grpSp>
          <p:nvGrpSpPr>
            <p:cNvPr id="57373" name="Group 55"/>
            <p:cNvGrpSpPr>
              <a:grpSpLocks/>
            </p:cNvGrpSpPr>
            <p:nvPr/>
          </p:nvGrpSpPr>
          <p:grpSpPr bwMode="auto">
            <a:xfrm>
              <a:off x="3686" y="244"/>
              <a:ext cx="177" cy="66"/>
              <a:chOff x="2848" y="848"/>
              <a:chExt cx="140" cy="98"/>
            </a:xfrm>
          </p:grpSpPr>
          <p:sp>
            <p:nvSpPr>
              <p:cNvPr id="57378" name="Line 5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9" name="Line 5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80" name="Line 5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57374" name="Group 59"/>
            <p:cNvGrpSpPr>
              <a:grpSpLocks/>
            </p:cNvGrpSpPr>
            <p:nvPr/>
          </p:nvGrpSpPr>
          <p:grpSpPr bwMode="auto">
            <a:xfrm flipV="1">
              <a:off x="3686" y="243"/>
              <a:ext cx="177" cy="66"/>
              <a:chOff x="2848" y="848"/>
              <a:chExt cx="140" cy="98"/>
            </a:xfrm>
          </p:grpSpPr>
          <p:sp>
            <p:nvSpPr>
              <p:cNvPr id="57375" name="Line 6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6" name="Line 6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7" name="Line 6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57347" name="Rectangle 2"/>
          <p:cNvSpPr>
            <a:spLocks noGrp="1" noChangeArrowheads="1"/>
          </p:cNvSpPr>
          <p:nvPr>
            <p:ph type="title" idx="4294967295"/>
          </p:nvPr>
        </p:nvSpPr>
        <p:spPr>
          <a:xfrm>
            <a:off x="-304800" y="152400"/>
            <a:ext cx="9864725" cy="646112"/>
          </a:xfrm>
        </p:spPr>
        <p:txBody>
          <a:bodyPr/>
          <a:lstStyle/>
          <a:p>
            <a:pPr eaLnBrk="1" hangingPunct="1"/>
            <a:r>
              <a:rPr lang="en-US" sz="3600" dirty="0">
                <a:latin typeface="Arial"/>
                <a:ea typeface="MS PGothic" charset="0"/>
                <a:cs typeface="Arial"/>
              </a:rPr>
              <a:t>Packet switching vs. circuit switching</a:t>
            </a:r>
            <a:endParaRPr lang="en-US" dirty="0">
              <a:latin typeface="Arial"/>
              <a:ea typeface="MS PGothic" charset="0"/>
              <a:cs typeface="Arial"/>
            </a:endParaRPr>
          </a:p>
        </p:txBody>
      </p:sp>
      <p:sp>
        <p:nvSpPr>
          <p:cNvPr id="57348" name="Rectangle 3"/>
          <p:cNvSpPr>
            <a:spLocks noGrp="1" noChangeArrowheads="1"/>
          </p:cNvSpPr>
          <p:nvPr>
            <p:ph type="body" sz="half" idx="4294967295"/>
          </p:nvPr>
        </p:nvSpPr>
        <p:spPr>
          <a:xfrm>
            <a:off x="533400" y="1981200"/>
            <a:ext cx="3810000" cy="4648200"/>
          </a:xfrm>
        </p:spPr>
        <p:txBody>
          <a:bodyPr/>
          <a:lstStyle/>
          <a:p>
            <a:pPr marL="231775" indent="-231775" eaLnBrk="1" hangingPunct="1">
              <a:buSzPct val="75000"/>
              <a:buFont typeface="Wingdings" charset="0"/>
              <a:buNone/>
              <a:tabLst>
                <a:tab pos="566738" algn="l"/>
              </a:tabLst>
            </a:pPr>
            <a:r>
              <a:rPr lang="en-US" sz="2400" dirty="0">
                <a:solidFill>
                  <a:srgbClr val="000099"/>
                </a:solidFill>
                <a:latin typeface="Arial"/>
                <a:ea typeface="MS PGothic" charset="0"/>
                <a:cs typeface="Arial"/>
              </a:rPr>
              <a:t>example:</a:t>
            </a:r>
          </a:p>
          <a:p>
            <a:pPr marL="231775" indent="-231775" eaLnBrk="1" hangingPunct="1">
              <a:buSzTx/>
              <a:buFont typeface="Wingdings" charset="0"/>
              <a:buChar char="§"/>
              <a:tabLst>
                <a:tab pos="566738" algn="l"/>
              </a:tabLst>
            </a:pPr>
            <a:r>
              <a:rPr lang="en-US" sz="2400" dirty="0">
                <a:latin typeface="Arial"/>
                <a:ea typeface="MS PGothic" charset="0"/>
                <a:cs typeface="Arial"/>
              </a:rPr>
              <a:t>1 Mb/s link</a:t>
            </a:r>
          </a:p>
          <a:p>
            <a:pPr marL="231775" indent="-231775" eaLnBrk="1" hangingPunct="1">
              <a:buSzTx/>
              <a:buFont typeface="Wingdings" charset="0"/>
              <a:buChar char="§"/>
              <a:tabLst>
                <a:tab pos="566738" algn="l"/>
              </a:tabLst>
            </a:pPr>
            <a:r>
              <a:rPr lang="en-US" sz="2400" dirty="0">
                <a:latin typeface="Arial"/>
                <a:ea typeface="MS PGothic" charset="0"/>
                <a:cs typeface="Arial"/>
              </a:rPr>
              <a:t>each user: </a:t>
            </a:r>
          </a:p>
          <a:p>
            <a:pPr marL="566738" lvl="1" indent="-219075" eaLnBrk="1" hangingPunct="1">
              <a:buClr>
                <a:schemeClr val="tx1"/>
              </a:buClr>
              <a:buFontTx/>
              <a:buChar char="•"/>
              <a:tabLst>
                <a:tab pos="566738" algn="l"/>
              </a:tabLst>
            </a:pPr>
            <a:r>
              <a:rPr lang="en-US" sz="2000" dirty="0">
                <a:latin typeface="Arial"/>
                <a:cs typeface="Arial"/>
              </a:rPr>
              <a:t>100 kb/s when </a:t>
            </a:r>
            <a:r>
              <a:rPr lang="ja-JP" altLang="en-US" sz="2000" dirty="0">
                <a:latin typeface="Arial"/>
                <a:ea typeface="MS PGothic" charset="0"/>
                <a:cs typeface="Arial"/>
              </a:rPr>
              <a:t>“</a:t>
            </a:r>
            <a:r>
              <a:rPr lang="en-US" altLang="ja-JP" sz="2000" dirty="0">
                <a:latin typeface="Arial"/>
                <a:ea typeface="MS PGothic" charset="0"/>
                <a:cs typeface="Arial"/>
              </a:rPr>
              <a:t>active</a:t>
            </a:r>
            <a:r>
              <a:rPr lang="ja-JP" altLang="en-US" sz="2000" dirty="0">
                <a:latin typeface="Arial"/>
                <a:ea typeface="MS PGothic" charset="0"/>
                <a:cs typeface="Arial"/>
              </a:rPr>
              <a:t>”</a:t>
            </a:r>
            <a:endParaRPr lang="en-US" altLang="ja-JP" sz="2000" dirty="0">
              <a:latin typeface="Arial"/>
              <a:ea typeface="MS PGothic" charset="0"/>
              <a:cs typeface="Arial"/>
            </a:endParaRPr>
          </a:p>
          <a:p>
            <a:pPr marL="566738" lvl="1" indent="-219075" eaLnBrk="1" hangingPunct="1">
              <a:buClr>
                <a:schemeClr val="tx1"/>
              </a:buClr>
              <a:buFontTx/>
              <a:buChar char="•"/>
              <a:tabLst>
                <a:tab pos="566738" algn="l"/>
              </a:tabLst>
            </a:pPr>
            <a:r>
              <a:rPr lang="en-US" sz="2000" dirty="0">
                <a:latin typeface="Arial"/>
                <a:cs typeface="Arial"/>
              </a:rPr>
              <a:t>active 10% of time</a:t>
            </a:r>
          </a:p>
          <a:p>
            <a:pPr marL="231775" indent="-231775" eaLnBrk="1" hangingPunct="1">
              <a:buSzPct val="75000"/>
              <a:tabLst>
                <a:tab pos="566738" algn="l"/>
              </a:tabLst>
            </a:pPr>
            <a:r>
              <a:rPr lang="en-US" sz="2400" i="1" dirty="0">
                <a:solidFill>
                  <a:srgbClr val="CC0000"/>
                </a:solidFill>
                <a:latin typeface="Arial"/>
                <a:ea typeface="MS PGothic" charset="0"/>
                <a:cs typeface="Arial"/>
              </a:rPr>
              <a:t>circuit-switching:</a:t>
            </a:r>
            <a:r>
              <a:rPr lang="en-US" sz="2400" dirty="0">
                <a:latin typeface="Arial"/>
                <a:ea typeface="MS PGothic" charset="0"/>
                <a:cs typeface="Arial"/>
              </a:rPr>
              <a:t> </a:t>
            </a:r>
          </a:p>
          <a:p>
            <a:pPr marL="566738" lvl="1" indent="-219075" eaLnBrk="1" hangingPunct="1">
              <a:tabLst>
                <a:tab pos="566738" algn="l"/>
              </a:tabLst>
            </a:pPr>
            <a:r>
              <a:rPr lang="en-US" sz="2000" dirty="0">
                <a:latin typeface="Arial"/>
                <a:cs typeface="Arial"/>
              </a:rPr>
              <a:t>10 users</a:t>
            </a:r>
          </a:p>
          <a:p>
            <a:pPr marL="231775" indent="-231775" eaLnBrk="1" hangingPunct="1">
              <a:buSzPct val="75000"/>
              <a:tabLst>
                <a:tab pos="566738" algn="l"/>
              </a:tabLst>
            </a:pPr>
            <a:r>
              <a:rPr lang="en-US" sz="2400" i="1" dirty="0">
                <a:solidFill>
                  <a:srgbClr val="CC0000"/>
                </a:solidFill>
                <a:latin typeface="Arial"/>
                <a:ea typeface="MS PGothic" charset="0"/>
                <a:cs typeface="Arial"/>
              </a:rPr>
              <a:t>packet switching:</a:t>
            </a:r>
            <a:r>
              <a:rPr lang="en-US" sz="2400" dirty="0">
                <a:latin typeface="Arial"/>
                <a:ea typeface="MS PGothic" charset="0"/>
                <a:cs typeface="Arial"/>
              </a:rPr>
              <a:t> </a:t>
            </a:r>
          </a:p>
          <a:p>
            <a:pPr marL="566738" lvl="1" indent="-219075" eaLnBrk="1" hangingPunct="1">
              <a:tabLst>
                <a:tab pos="566738" algn="l"/>
              </a:tabLst>
            </a:pPr>
            <a:r>
              <a:rPr lang="en-US" sz="2000" dirty="0">
                <a:latin typeface="Arial"/>
                <a:cs typeface="Arial"/>
              </a:rPr>
              <a:t>with 35 users, probability &gt; 10 active at same time is less than .0004 </a:t>
            </a:r>
          </a:p>
          <a:p>
            <a:pPr marL="231775" indent="-231775" eaLnBrk="1" hangingPunct="1">
              <a:tabLst>
                <a:tab pos="566738" algn="l"/>
              </a:tabLst>
            </a:pPr>
            <a:endParaRPr lang="en-US" sz="2400" dirty="0">
              <a:latin typeface="Arial"/>
              <a:ea typeface="MS PGothic" charset="0"/>
              <a:cs typeface="Arial"/>
            </a:endParaRPr>
          </a:p>
        </p:txBody>
      </p:sp>
      <p:sp>
        <p:nvSpPr>
          <p:cNvPr id="57349" name="Rectangle 4"/>
          <p:cNvSpPr>
            <a:spLocks noGrp="1" noChangeArrowheads="1"/>
          </p:cNvSpPr>
          <p:nvPr>
            <p:ph type="body" sz="half" idx="4294967295"/>
          </p:nvPr>
        </p:nvSpPr>
        <p:spPr>
          <a:xfrm>
            <a:off x="368300" y="1122363"/>
            <a:ext cx="8715375" cy="609600"/>
          </a:xfrm>
        </p:spPr>
        <p:txBody>
          <a:bodyPr>
            <a:normAutofit fontScale="85000" lnSpcReduction="10000"/>
          </a:bodyPr>
          <a:lstStyle/>
          <a:p>
            <a:pPr eaLnBrk="1" hangingPunct="1">
              <a:buFont typeface="Wingdings" charset="0"/>
              <a:buNone/>
            </a:pPr>
            <a:r>
              <a:rPr lang="en-US" i="1">
                <a:solidFill>
                  <a:srgbClr val="CC0000"/>
                </a:solidFill>
                <a:latin typeface="Arial"/>
                <a:ea typeface="MS PGothic" charset="0"/>
                <a:cs typeface="Arial"/>
              </a:rPr>
              <a:t>packet switching allows more users to use network!</a:t>
            </a:r>
          </a:p>
        </p:txBody>
      </p:sp>
      <p:sp>
        <p:nvSpPr>
          <p:cNvPr id="57350" name="Line 15"/>
          <p:cNvSpPr>
            <a:spLocks noChangeShapeType="1"/>
          </p:cNvSpPr>
          <p:nvPr/>
        </p:nvSpPr>
        <p:spPr bwMode="auto">
          <a:xfrm>
            <a:off x="5380038" y="2562225"/>
            <a:ext cx="838200" cy="4572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1" name="Line 16"/>
          <p:cNvSpPr>
            <a:spLocks noChangeShapeType="1"/>
          </p:cNvSpPr>
          <p:nvPr/>
        </p:nvSpPr>
        <p:spPr bwMode="auto">
          <a:xfrm>
            <a:off x="6218238" y="3019425"/>
            <a:ext cx="2038350" cy="0"/>
          </a:xfrm>
          <a:prstGeom prst="line">
            <a:avLst/>
          </a:prstGeom>
          <a:noFill/>
          <a:ln w="28575">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2" name="Line 17"/>
          <p:cNvSpPr>
            <a:spLocks noChangeShapeType="1"/>
          </p:cNvSpPr>
          <p:nvPr/>
        </p:nvSpPr>
        <p:spPr bwMode="auto">
          <a:xfrm>
            <a:off x="6218238" y="3171825"/>
            <a:ext cx="2038350" cy="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7353" name="Line 18"/>
          <p:cNvSpPr>
            <a:spLocks noChangeShapeType="1"/>
          </p:cNvSpPr>
          <p:nvPr/>
        </p:nvSpPr>
        <p:spPr bwMode="auto">
          <a:xfrm flipV="1">
            <a:off x="5456238" y="3171825"/>
            <a:ext cx="762000" cy="609600"/>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4" name="Text Box 19"/>
          <p:cNvSpPr txBox="1">
            <a:spLocks noChangeArrowheads="1"/>
          </p:cNvSpPr>
          <p:nvPr/>
        </p:nvSpPr>
        <p:spPr bwMode="auto">
          <a:xfrm>
            <a:off x="5145088" y="2740025"/>
            <a:ext cx="7302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lnSpc>
                <a:spcPct val="80000"/>
              </a:lnSpc>
            </a:pPr>
            <a:r>
              <a:rPr lang="en-US" sz="2000" i="1">
                <a:solidFill>
                  <a:srgbClr val="000099"/>
                </a:solidFill>
                <a:latin typeface="Gill Sans MT" charset="0"/>
                <a:ea typeface="MS PGothic" charset="0"/>
                <a:cs typeface="MS PGothic" charset="0"/>
              </a:rPr>
              <a:t>N</a:t>
            </a:r>
            <a:r>
              <a:rPr lang="en-US" sz="2000">
                <a:solidFill>
                  <a:srgbClr val="000099"/>
                </a:solidFill>
                <a:latin typeface="Gill Sans MT" charset="0"/>
                <a:ea typeface="MS PGothic" charset="0"/>
                <a:cs typeface="MS PGothic" charset="0"/>
              </a:rPr>
              <a:t> </a:t>
            </a:r>
          </a:p>
          <a:p>
            <a:pPr algn="ctr" eaLnBrk="1" hangingPunct="1">
              <a:lnSpc>
                <a:spcPct val="80000"/>
              </a:lnSpc>
            </a:pPr>
            <a:r>
              <a:rPr lang="en-US" sz="2000">
                <a:solidFill>
                  <a:srgbClr val="000099"/>
                </a:solidFill>
                <a:latin typeface="Gill Sans MT" charset="0"/>
                <a:ea typeface="MS PGothic" charset="0"/>
                <a:cs typeface="MS PGothic" charset="0"/>
              </a:rPr>
              <a:t>users</a:t>
            </a:r>
          </a:p>
        </p:txBody>
      </p:sp>
      <p:sp>
        <p:nvSpPr>
          <p:cNvPr id="57355" name="Text Box 20"/>
          <p:cNvSpPr txBox="1">
            <a:spLocks noChangeArrowheads="1"/>
          </p:cNvSpPr>
          <p:nvPr/>
        </p:nvSpPr>
        <p:spPr bwMode="auto">
          <a:xfrm>
            <a:off x="7542213" y="3303588"/>
            <a:ext cx="1468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000">
                <a:latin typeface="Arial" charset="0"/>
                <a:ea typeface="MS PGothic" charset="0"/>
                <a:cs typeface="MS PGothic" charset="0"/>
              </a:rPr>
              <a:t>1 Mbps link</a:t>
            </a:r>
          </a:p>
        </p:txBody>
      </p:sp>
      <p:sp>
        <p:nvSpPr>
          <p:cNvPr id="57356" name="Line 47"/>
          <p:cNvSpPr>
            <a:spLocks noChangeShapeType="1"/>
          </p:cNvSpPr>
          <p:nvPr/>
        </p:nvSpPr>
        <p:spPr bwMode="auto">
          <a:xfrm>
            <a:off x="7586663" y="3086100"/>
            <a:ext cx="14097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7357" name="Group 35"/>
          <p:cNvGrpSpPr>
            <a:grpSpLocks/>
          </p:cNvGrpSpPr>
          <p:nvPr/>
        </p:nvGrpSpPr>
        <p:grpSpPr bwMode="auto">
          <a:xfrm>
            <a:off x="4719638" y="4767263"/>
            <a:ext cx="3933825" cy="928687"/>
            <a:chOff x="3016" y="3097"/>
            <a:chExt cx="2478" cy="585"/>
          </a:xfrm>
        </p:grpSpPr>
        <p:sp>
          <p:nvSpPr>
            <p:cNvPr id="57366" name="Text Box 48"/>
            <p:cNvSpPr txBox="1">
              <a:spLocks noChangeArrowheads="1"/>
            </p:cNvSpPr>
            <p:nvPr/>
          </p:nvSpPr>
          <p:spPr bwMode="auto">
            <a:xfrm>
              <a:off x="3016" y="3097"/>
              <a:ext cx="247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000" i="1" dirty="0">
                  <a:solidFill>
                    <a:srgbClr val="CC0000"/>
                  </a:solidFill>
                  <a:latin typeface="Arial"/>
                  <a:ea typeface="MS PGothic" charset="0"/>
                  <a:cs typeface="Arial"/>
                </a:rPr>
                <a:t>Q:</a:t>
              </a:r>
              <a:r>
                <a:rPr lang="en-US" sz="2000" dirty="0">
                  <a:latin typeface="Arial"/>
                  <a:ea typeface="MS PGothic" charset="0"/>
                  <a:cs typeface="Arial"/>
                </a:rPr>
                <a:t> how did we get value 0.0004?</a:t>
              </a:r>
            </a:p>
          </p:txBody>
        </p:sp>
        <p:sp>
          <p:nvSpPr>
            <p:cNvPr id="57367" name="Text Box 48"/>
            <p:cNvSpPr txBox="1">
              <a:spLocks noChangeArrowheads="1"/>
            </p:cNvSpPr>
            <p:nvPr/>
          </p:nvSpPr>
          <p:spPr bwMode="auto">
            <a:xfrm>
              <a:off x="3031" y="3430"/>
              <a:ext cx="241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000" i="1">
                  <a:solidFill>
                    <a:srgbClr val="CC0000"/>
                  </a:solidFill>
                  <a:latin typeface="Arial"/>
                  <a:ea typeface="MS PGothic" charset="0"/>
                  <a:cs typeface="Arial"/>
                </a:rPr>
                <a:t>Q:</a:t>
              </a:r>
              <a:r>
                <a:rPr lang="en-US" sz="2000">
                  <a:latin typeface="Arial"/>
                  <a:ea typeface="MS PGothic" charset="0"/>
                  <a:cs typeface="Arial"/>
                </a:rPr>
                <a:t> what happens if &gt; 35 users ?</a:t>
              </a:r>
            </a:p>
          </p:txBody>
        </p:sp>
      </p:grpSp>
      <p:sp>
        <p:nvSpPr>
          <p:cNvPr id="57358" name="Text Box 34"/>
          <p:cNvSpPr txBox="1">
            <a:spLocks noChangeArrowheads="1"/>
          </p:cNvSpPr>
          <p:nvPr/>
        </p:nvSpPr>
        <p:spPr bwMode="auto">
          <a:xfrm rot="5273514">
            <a:off x="4791869" y="2780507"/>
            <a:ext cx="736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800" b="1">
                <a:latin typeface="Arial" charset="0"/>
                <a:ea typeface="MS PGothic" charset="0"/>
                <a:cs typeface="MS PGothic" charset="0"/>
              </a:rPr>
              <a:t>…..</a:t>
            </a:r>
          </a:p>
        </p:txBody>
      </p:sp>
      <p:grpSp>
        <p:nvGrpSpPr>
          <p:cNvPr id="57359" name="Group 37"/>
          <p:cNvGrpSpPr>
            <a:grpSpLocks/>
          </p:cNvGrpSpPr>
          <p:nvPr/>
        </p:nvGrpSpPr>
        <p:grpSpPr bwMode="auto">
          <a:xfrm>
            <a:off x="4646613" y="2066925"/>
            <a:ext cx="779462" cy="679450"/>
            <a:chOff x="-44" y="1473"/>
            <a:chExt cx="981" cy="1105"/>
          </a:xfrm>
        </p:grpSpPr>
        <p:pic>
          <p:nvPicPr>
            <p:cNvPr id="57364" name="Picture 3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5" name="Freeform 39"/>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57360" name="Group 40"/>
          <p:cNvGrpSpPr>
            <a:grpSpLocks/>
          </p:cNvGrpSpPr>
          <p:nvPr/>
        </p:nvGrpSpPr>
        <p:grpSpPr bwMode="auto">
          <a:xfrm>
            <a:off x="4651375" y="3392488"/>
            <a:ext cx="779463" cy="679450"/>
            <a:chOff x="-44" y="1473"/>
            <a:chExt cx="981" cy="1105"/>
          </a:xfrm>
        </p:grpSpPr>
        <p:pic>
          <p:nvPicPr>
            <p:cNvPr id="57362" name="Picture 41"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63" name="Freeform 42"/>
            <p:cNvSpPr>
              <a:spLocks/>
            </p:cNvSpPr>
            <p:nvPr/>
          </p:nvSpPr>
          <p:spPr bwMode="auto">
            <a:xfrm flipH="1">
              <a:off x="374" y="1579"/>
              <a:ext cx="477" cy="506"/>
            </a:xfrm>
            <a:custGeom>
              <a:avLst/>
              <a:gdLst>
                <a:gd name="T0" fmla="*/ 0 w 356"/>
                <a:gd name="T1" fmla="*/ 0 h 368"/>
                <a:gd name="T2" fmla="*/ 24164 w 356"/>
                <a:gd name="T3" fmla="*/ 1678 h 368"/>
                <a:gd name="T4" fmla="*/ 28666 w 356"/>
                <a:gd name="T5" fmla="*/ 34959 h 368"/>
                <a:gd name="T6" fmla="*/ 6318 w 356"/>
                <a:gd name="T7" fmla="*/ 43721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9084948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idx="4294967295"/>
          </p:nvPr>
        </p:nvSpPr>
        <p:spPr>
          <a:xfrm>
            <a:off x="-304800" y="152400"/>
            <a:ext cx="9864725" cy="646112"/>
          </a:xfrm>
        </p:spPr>
        <p:txBody>
          <a:bodyPr/>
          <a:lstStyle/>
          <a:p>
            <a:pPr eaLnBrk="1" hangingPunct="1"/>
            <a:r>
              <a:rPr lang="en-US" sz="3600" dirty="0">
                <a:latin typeface="Arial"/>
                <a:ea typeface="MS PGothic" charset="0"/>
                <a:cs typeface="Arial"/>
              </a:rPr>
              <a:t>Packet switching vs. circuit switching</a:t>
            </a:r>
            <a:endParaRPr lang="en-US" dirty="0">
              <a:latin typeface="Arial"/>
              <a:ea typeface="MS PGothic" charset="0"/>
              <a:cs typeface="Arial"/>
            </a:endParaRPr>
          </a:p>
        </p:txBody>
      </p:sp>
      <p:sp>
        <p:nvSpPr>
          <p:cNvPr id="38" name="Rectangle 3"/>
          <p:cNvSpPr txBox="1">
            <a:spLocks noChangeArrowheads="1"/>
          </p:cNvSpPr>
          <p:nvPr/>
        </p:nvSpPr>
        <p:spPr>
          <a:xfrm>
            <a:off x="431800" y="1431925"/>
            <a:ext cx="8196263"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SzPct val="75000"/>
            </a:pPr>
            <a:r>
              <a:rPr lang="en-US" sz="2400" smtClean="0">
                <a:latin typeface="Arial"/>
                <a:ea typeface="MS PGothic" charset="0"/>
                <a:cs typeface="Arial"/>
              </a:rPr>
              <a:t>great for bursty data</a:t>
            </a:r>
          </a:p>
          <a:p>
            <a:pPr lvl="1"/>
            <a:r>
              <a:rPr lang="en-US" sz="2400" smtClean="0">
                <a:latin typeface="Arial"/>
                <a:ea typeface="Arial" charset="0"/>
                <a:cs typeface="Arial"/>
              </a:rPr>
              <a:t>resource sharing</a:t>
            </a:r>
          </a:p>
          <a:p>
            <a:pPr lvl="1"/>
            <a:r>
              <a:rPr lang="en-US" sz="2400" smtClean="0">
                <a:latin typeface="Arial"/>
                <a:ea typeface="Arial" charset="0"/>
                <a:cs typeface="Arial"/>
              </a:rPr>
              <a:t>simpler, no call setup</a:t>
            </a:r>
            <a:endParaRPr lang="en-US" sz="1800" smtClean="0">
              <a:latin typeface="Arial"/>
              <a:ea typeface="Arial" charset="0"/>
              <a:cs typeface="Arial"/>
            </a:endParaRPr>
          </a:p>
          <a:p>
            <a:pPr>
              <a:buSzPct val="75000"/>
            </a:pPr>
            <a:r>
              <a:rPr lang="en-US" sz="2400" smtClean="0">
                <a:solidFill>
                  <a:srgbClr val="CC0000"/>
                </a:solidFill>
                <a:latin typeface="Arial"/>
                <a:ea typeface="MS PGothic" charset="0"/>
                <a:cs typeface="Arial"/>
              </a:rPr>
              <a:t>excessive congestion possible:</a:t>
            </a:r>
            <a:r>
              <a:rPr lang="en-US" sz="2400" smtClean="0">
                <a:latin typeface="Arial"/>
                <a:ea typeface="MS PGothic" charset="0"/>
                <a:cs typeface="Arial"/>
              </a:rPr>
              <a:t> packet delay and loss</a:t>
            </a:r>
          </a:p>
          <a:p>
            <a:pPr lvl="1"/>
            <a:r>
              <a:rPr lang="en-US" sz="2400" smtClean="0">
                <a:latin typeface="Arial"/>
                <a:cs typeface="Arial"/>
              </a:rPr>
              <a:t>protocols needed for reliable data transfer, congestion control</a:t>
            </a:r>
          </a:p>
          <a:p>
            <a:pPr>
              <a:buSzPct val="75000"/>
            </a:pPr>
            <a:r>
              <a:rPr lang="en-US" sz="2400" i="1" smtClean="0">
                <a:solidFill>
                  <a:srgbClr val="CC0000"/>
                </a:solidFill>
                <a:latin typeface="Arial"/>
                <a:ea typeface="MS PGothic" charset="0"/>
                <a:cs typeface="Arial"/>
              </a:rPr>
              <a:t>Q:</a:t>
            </a:r>
            <a:r>
              <a:rPr lang="en-US" sz="2400" smtClean="0">
                <a:solidFill>
                  <a:srgbClr val="CC0000"/>
                </a:solidFill>
                <a:latin typeface="Arial"/>
                <a:ea typeface="MS PGothic" charset="0"/>
                <a:cs typeface="Arial"/>
              </a:rPr>
              <a:t> How to provide circuit-like behavior?</a:t>
            </a:r>
          </a:p>
          <a:p>
            <a:pPr lvl="1"/>
            <a:r>
              <a:rPr lang="en-US" sz="2400" smtClean="0">
                <a:latin typeface="Arial"/>
                <a:cs typeface="Arial"/>
              </a:rPr>
              <a:t>bandwidth guarantees needed for audio/video apps</a:t>
            </a:r>
          </a:p>
          <a:p>
            <a:pPr lvl="1"/>
            <a:r>
              <a:rPr lang="en-US" sz="2400" smtClean="0">
                <a:latin typeface="Arial"/>
                <a:cs typeface="Arial"/>
              </a:rPr>
              <a:t>still an unsolved problem </a:t>
            </a:r>
            <a:endParaRPr lang="en-US" sz="2400" dirty="0">
              <a:latin typeface="Arial"/>
              <a:cs typeface="Arial"/>
            </a:endParaRPr>
          </a:p>
        </p:txBody>
      </p:sp>
      <p:sp>
        <p:nvSpPr>
          <p:cNvPr id="39" name="Rectangle 4"/>
          <p:cNvSpPr txBox="1">
            <a:spLocks noChangeArrowheads="1"/>
          </p:cNvSpPr>
          <p:nvPr/>
        </p:nvSpPr>
        <p:spPr>
          <a:xfrm>
            <a:off x="274638" y="908050"/>
            <a:ext cx="7620000" cy="6096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charset="0"/>
              <a:buNone/>
            </a:pPr>
            <a:r>
              <a:rPr lang="en-US" smtClean="0">
                <a:solidFill>
                  <a:srgbClr val="CC0000"/>
                </a:solidFill>
                <a:latin typeface="Arial"/>
                <a:ea typeface="MS PGothic" charset="0"/>
                <a:cs typeface="Arial"/>
              </a:rPr>
              <a:t>is packet switching a </a:t>
            </a:r>
            <a:r>
              <a:rPr lang="ja-JP" altLang="en-US" smtClean="0">
                <a:solidFill>
                  <a:srgbClr val="CC0000"/>
                </a:solidFill>
                <a:latin typeface="Arial"/>
                <a:ea typeface="MS PGothic" charset="0"/>
                <a:cs typeface="Arial"/>
              </a:rPr>
              <a:t>“</a:t>
            </a:r>
            <a:r>
              <a:rPr lang="en-US" altLang="ja-JP" smtClean="0">
                <a:solidFill>
                  <a:srgbClr val="CC0000"/>
                </a:solidFill>
                <a:latin typeface="Arial"/>
                <a:ea typeface="Arial" charset="0"/>
                <a:cs typeface="Arial"/>
              </a:rPr>
              <a:t>slam dunk winner?</a:t>
            </a:r>
            <a:r>
              <a:rPr lang="ja-JP" altLang="en-US" smtClean="0">
                <a:solidFill>
                  <a:srgbClr val="CC0000"/>
                </a:solidFill>
                <a:latin typeface="Arial"/>
                <a:ea typeface="MS PGothic" charset="0"/>
                <a:cs typeface="Arial"/>
              </a:rPr>
              <a:t>”</a:t>
            </a:r>
            <a:endParaRPr lang="en-US" dirty="0">
              <a:solidFill>
                <a:srgbClr val="CC0000"/>
              </a:solidFill>
              <a:latin typeface="Arial"/>
              <a:ea typeface="MS PGothic" charset="0"/>
              <a:cs typeface="Arial"/>
            </a:endParaRPr>
          </a:p>
        </p:txBody>
      </p:sp>
      <p:sp>
        <p:nvSpPr>
          <p:cNvPr id="40" name="Text Box 20"/>
          <p:cNvSpPr txBox="1">
            <a:spLocks noChangeArrowheads="1"/>
          </p:cNvSpPr>
          <p:nvPr/>
        </p:nvSpPr>
        <p:spPr bwMode="auto">
          <a:xfrm>
            <a:off x="352425" y="5472113"/>
            <a:ext cx="823436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i="1">
                <a:solidFill>
                  <a:srgbClr val="CC0000"/>
                </a:solidFill>
                <a:latin typeface="Arial"/>
                <a:ea typeface="MS PGothic" charset="0"/>
                <a:cs typeface="Arial"/>
              </a:rPr>
              <a:t>Q:</a:t>
            </a:r>
            <a:r>
              <a:rPr lang="en-US" sz="2400">
                <a:latin typeface="Arial"/>
                <a:ea typeface="MS PGothic" charset="0"/>
                <a:cs typeface="Arial"/>
              </a:rPr>
              <a:t>  human analogies of reserved resources (circuit switching) versus on-demand allocation (packet-switching)?</a:t>
            </a:r>
          </a:p>
        </p:txBody>
      </p:sp>
    </p:spTree>
    <p:extLst>
      <p:ext uri="{BB962C8B-B14F-4D97-AF65-F5344CB8AC3E}">
        <p14:creationId xmlns:p14="http://schemas.microsoft.com/office/powerpoint/2010/main" val="254822677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dirty="0" smtClean="0">
                <a:latin typeface="Arial" charset="0"/>
              </a:rPr>
              <a:t>Performance Metrics</a:t>
            </a:r>
            <a:endParaRPr lang="en-AU" dirty="0">
              <a:latin typeface="Arial" charset="0"/>
            </a:endParaRPr>
          </a:p>
        </p:txBody>
      </p:sp>
      <p:sp>
        <p:nvSpPr>
          <p:cNvPr id="70658" name="Rectangle 3"/>
          <p:cNvSpPr>
            <a:spLocks noGrp="1" noChangeArrowheads="1"/>
          </p:cNvSpPr>
          <p:nvPr>
            <p:ph type="body" idx="1"/>
          </p:nvPr>
        </p:nvSpPr>
        <p:spPr/>
        <p:txBody>
          <a:bodyPr/>
          <a:lstStyle/>
          <a:p>
            <a:r>
              <a:rPr lang="en-US" sz="2400" dirty="0">
                <a:solidFill>
                  <a:srgbClr val="FF0000"/>
                </a:solidFill>
                <a:latin typeface="Arial" charset="0"/>
              </a:rPr>
              <a:t>Delay</a:t>
            </a:r>
          </a:p>
          <a:p>
            <a:pPr eaLnBrk="1" hangingPunct="1"/>
            <a:r>
              <a:rPr lang="en-US" sz="2400" dirty="0" smtClean="0">
                <a:solidFill>
                  <a:srgbClr val="FF0000"/>
                </a:solidFill>
                <a:latin typeface="Arial" charset="0"/>
              </a:rPr>
              <a:t>Bandwidth</a:t>
            </a:r>
          </a:p>
          <a:p>
            <a:pPr eaLnBrk="1" hangingPunct="1"/>
            <a:r>
              <a:rPr lang="en-US" sz="2400" dirty="0" smtClean="0">
                <a:solidFill>
                  <a:srgbClr val="FF0000"/>
                </a:solidFill>
                <a:latin typeface="Arial" charset="0"/>
              </a:rPr>
              <a:t>Loss</a:t>
            </a:r>
          </a:p>
          <a:p>
            <a:pPr eaLnBrk="1" hangingPunct="1"/>
            <a:endParaRPr lang="en-US" sz="2400" dirty="0" smtClean="0">
              <a:latin typeface="Arial" charset="0"/>
            </a:endParaRPr>
          </a:p>
          <a:p>
            <a:pPr eaLnBrk="1" hangingPunct="1"/>
            <a:r>
              <a:rPr lang="en-US" sz="2400" dirty="0" smtClean="0">
                <a:latin typeface="Arial" charset="0"/>
              </a:rPr>
              <a:t>Delay </a:t>
            </a:r>
            <a:r>
              <a:rPr lang="en-US" sz="2400" dirty="0">
                <a:latin typeface="Arial" charset="0"/>
              </a:rPr>
              <a:t>= Propagation + </a:t>
            </a:r>
            <a:r>
              <a:rPr lang="en-US" sz="2400" dirty="0" smtClean="0">
                <a:latin typeface="Arial" charset="0"/>
              </a:rPr>
              <a:t>Transmit </a:t>
            </a:r>
            <a:r>
              <a:rPr lang="en-US" sz="2400" dirty="0">
                <a:latin typeface="Arial" charset="0"/>
              </a:rPr>
              <a:t>+ </a:t>
            </a:r>
            <a:r>
              <a:rPr lang="en-US" sz="2400" dirty="0" smtClean="0">
                <a:latin typeface="Arial" charset="0"/>
              </a:rPr>
              <a:t>Queue </a:t>
            </a:r>
            <a:r>
              <a:rPr lang="en-US" sz="2400">
                <a:latin typeface="Arial" charset="0"/>
              </a:rPr>
              <a:t>+ </a:t>
            </a:r>
            <a:r>
              <a:rPr lang="en-US" sz="2400" smtClean="0">
                <a:latin typeface="Arial" charset="0"/>
              </a:rPr>
              <a:t>Processing</a:t>
            </a:r>
            <a:endParaRPr lang="en-US" sz="2400" dirty="0">
              <a:latin typeface="Arial" charset="0"/>
            </a:endParaRPr>
          </a:p>
          <a:p>
            <a:pPr lvl="1"/>
            <a:r>
              <a:rPr lang="en-US" sz="2000" dirty="0">
                <a:latin typeface="Arial" charset="0"/>
              </a:rPr>
              <a:t>Propagation = distance/speed of light</a:t>
            </a:r>
          </a:p>
          <a:p>
            <a:pPr lvl="1"/>
            <a:r>
              <a:rPr lang="en-US" sz="2000" dirty="0">
                <a:latin typeface="Arial" charset="0"/>
              </a:rPr>
              <a:t>Transmit = size/bandwidth</a:t>
            </a:r>
          </a:p>
          <a:p>
            <a:pPr eaLnBrk="1" hangingPunct="1"/>
            <a:endParaRPr lang="en-US" sz="2400" dirty="0">
              <a:latin typeface="Arial" charset="0"/>
            </a:endParaRPr>
          </a:p>
          <a:p>
            <a:pPr eaLnBrk="1" hangingPunct="1"/>
            <a:r>
              <a:rPr lang="en-US" sz="2400" dirty="0">
                <a:latin typeface="Arial" charset="0"/>
              </a:rPr>
              <a:t>One bit transmission =&gt; propagation is important</a:t>
            </a:r>
          </a:p>
          <a:p>
            <a:pPr eaLnBrk="1" hangingPunct="1"/>
            <a:r>
              <a:rPr lang="en-US" sz="2400" dirty="0">
                <a:latin typeface="Arial" charset="0"/>
              </a:rPr>
              <a:t>Large bytes transmission =&gt; bandwidth is important</a:t>
            </a:r>
          </a:p>
          <a:p>
            <a:pPr lvl="1" eaLnBrk="1" hangingPunct="1"/>
            <a:endParaRPr lang="en-US" sz="2000" dirty="0">
              <a:latin typeface="Arial" charset="0"/>
            </a:endParaRPr>
          </a:p>
        </p:txBody>
      </p:sp>
    </p:spTree>
    <p:extLst>
      <p:ext uri="{BB962C8B-B14F-4D97-AF65-F5344CB8AC3E}">
        <p14:creationId xmlns:p14="http://schemas.microsoft.com/office/powerpoint/2010/main" val="24228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65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65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65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065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65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65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457200" y="-5329"/>
            <a:ext cx="7772400" cy="1143000"/>
          </a:xfrm>
        </p:spPr>
        <p:txBody>
          <a:bodyPr>
            <a:normAutofit fontScale="90000"/>
          </a:bodyPr>
          <a:lstStyle/>
          <a:p>
            <a:pPr eaLnBrk="1" hangingPunct="1"/>
            <a:r>
              <a:rPr lang="en-US" dirty="0">
                <a:latin typeface="Arial"/>
                <a:ea typeface="MS PGothic" charset="0"/>
                <a:cs typeface="Arial"/>
              </a:rPr>
              <a:t>How do loss and delay occur?</a:t>
            </a:r>
            <a:endParaRPr lang="en-US" sz="4800" dirty="0">
              <a:latin typeface="Arial"/>
              <a:ea typeface="MS PGothic" charset="0"/>
              <a:cs typeface="Arial"/>
            </a:endParaRPr>
          </a:p>
        </p:txBody>
      </p:sp>
      <p:sp>
        <p:nvSpPr>
          <p:cNvPr id="61443" name="Rectangle 3"/>
          <p:cNvSpPr>
            <a:spLocks noGrp="1" noChangeArrowheads="1"/>
          </p:cNvSpPr>
          <p:nvPr>
            <p:ph type="body" sz="half" idx="4294967295"/>
          </p:nvPr>
        </p:nvSpPr>
        <p:spPr>
          <a:xfrm>
            <a:off x="579438" y="1371600"/>
            <a:ext cx="8564562" cy="2114550"/>
          </a:xfrm>
        </p:spPr>
        <p:txBody>
          <a:bodyPr>
            <a:normAutofit/>
          </a:bodyPr>
          <a:lstStyle/>
          <a:p>
            <a:pPr eaLnBrk="1" hangingPunct="1">
              <a:buFont typeface="Wingdings" charset="0"/>
              <a:buNone/>
            </a:pPr>
            <a:r>
              <a:rPr lang="en-US" sz="2400" dirty="0">
                <a:latin typeface="Arial"/>
                <a:ea typeface="MS PGothic" charset="0"/>
                <a:cs typeface="Arial"/>
              </a:rPr>
              <a:t>packets </a:t>
            </a:r>
            <a:r>
              <a:rPr lang="en-US" sz="2400" i="1" dirty="0">
                <a:latin typeface="Arial"/>
                <a:ea typeface="MS PGothic" charset="0"/>
                <a:cs typeface="Arial"/>
              </a:rPr>
              <a:t>queue</a:t>
            </a:r>
            <a:r>
              <a:rPr lang="en-US" sz="2400" dirty="0">
                <a:latin typeface="Arial"/>
                <a:ea typeface="MS PGothic" charset="0"/>
                <a:cs typeface="Arial"/>
              </a:rPr>
              <a:t> in router buffers</a:t>
            </a:r>
            <a:r>
              <a:rPr lang="en-US" sz="1800" dirty="0">
                <a:latin typeface="Arial"/>
                <a:ea typeface="MS PGothic" charset="0"/>
                <a:cs typeface="Arial"/>
              </a:rPr>
              <a:t> </a:t>
            </a:r>
          </a:p>
          <a:p>
            <a:pPr eaLnBrk="1" hangingPunct="1">
              <a:buSzPct val="75000"/>
            </a:pPr>
            <a:r>
              <a:rPr lang="en-US" sz="2000" dirty="0">
                <a:solidFill>
                  <a:srgbClr val="CC0000"/>
                </a:solidFill>
                <a:latin typeface="Arial"/>
                <a:ea typeface="MS PGothic" charset="0"/>
                <a:cs typeface="Arial"/>
              </a:rPr>
              <a:t>packet arrival rate to link (temporarily) exceeds output link capacity</a:t>
            </a:r>
          </a:p>
          <a:p>
            <a:pPr eaLnBrk="1" hangingPunct="1">
              <a:buSzPct val="75000"/>
            </a:pPr>
            <a:r>
              <a:rPr lang="en-US" sz="2000" dirty="0">
                <a:latin typeface="Arial"/>
                <a:ea typeface="MS PGothic" charset="0"/>
                <a:cs typeface="Arial"/>
              </a:rPr>
              <a:t>packets queue, wait for turn</a:t>
            </a:r>
          </a:p>
        </p:txBody>
      </p:sp>
      <p:sp>
        <p:nvSpPr>
          <p:cNvPr id="61444" name="Oval 6"/>
          <p:cNvSpPr>
            <a:spLocks noChangeArrowheads="1"/>
          </p:cNvSpPr>
          <p:nvPr/>
        </p:nvSpPr>
        <p:spPr bwMode="auto">
          <a:xfrm>
            <a:off x="2339975" y="461486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1445" name="Rectangle 7"/>
          <p:cNvSpPr>
            <a:spLocks noChangeArrowheads="1"/>
          </p:cNvSpPr>
          <p:nvPr/>
        </p:nvSpPr>
        <p:spPr bwMode="auto">
          <a:xfrm>
            <a:off x="2339975" y="4546600"/>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1446" name="Oval 8"/>
          <p:cNvSpPr>
            <a:spLocks noChangeArrowheads="1"/>
          </p:cNvSpPr>
          <p:nvPr/>
        </p:nvSpPr>
        <p:spPr bwMode="auto">
          <a:xfrm>
            <a:off x="2349500" y="4318000"/>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61447" name="Group 9"/>
          <p:cNvGrpSpPr>
            <a:grpSpLocks/>
          </p:cNvGrpSpPr>
          <p:nvPr/>
        </p:nvGrpSpPr>
        <p:grpSpPr bwMode="auto">
          <a:xfrm>
            <a:off x="2695575" y="4348163"/>
            <a:ext cx="498475" cy="119062"/>
            <a:chOff x="2208" y="2184"/>
            <a:chExt cx="176" cy="69"/>
          </a:xfrm>
        </p:grpSpPr>
        <p:grpSp>
          <p:nvGrpSpPr>
            <p:cNvPr id="61494" name="Group 10"/>
            <p:cNvGrpSpPr>
              <a:grpSpLocks/>
            </p:cNvGrpSpPr>
            <p:nvPr/>
          </p:nvGrpSpPr>
          <p:grpSpPr bwMode="auto">
            <a:xfrm>
              <a:off x="2208" y="2185"/>
              <a:ext cx="176" cy="68"/>
              <a:chOff x="2848" y="848"/>
              <a:chExt cx="140" cy="98"/>
            </a:xfrm>
          </p:grpSpPr>
          <p:sp>
            <p:nvSpPr>
              <p:cNvPr id="61499" name="Line 11"/>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00" name="Line 12"/>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501" name="Line 13"/>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495" name="Group 14"/>
            <p:cNvGrpSpPr>
              <a:grpSpLocks/>
            </p:cNvGrpSpPr>
            <p:nvPr/>
          </p:nvGrpSpPr>
          <p:grpSpPr bwMode="auto">
            <a:xfrm flipV="1">
              <a:off x="2208" y="2184"/>
              <a:ext cx="176" cy="68"/>
              <a:chOff x="2848" y="848"/>
              <a:chExt cx="140" cy="98"/>
            </a:xfrm>
          </p:grpSpPr>
          <p:sp>
            <p:nvSpPr>
              <p:cNvPr id="61496" name="Line 15"/>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97" name="Line 16"/>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98" name="Line 17"/>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1448" name="Oval 18"/>
          <p:cNvSpPr>
            <a:spLocks noChangeArrowheads="1"/>
          </p:cNvSpPr>
          <p:nvPr/>
        </p:nvSpPr>
        <p:spPr bwMode="auto">
          <a:xfrm>
            <a:off x="5435600" y="4633913"/>
            <a:ext cx="1198563"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1449" name="Line 19"/>
          <p:cNvSpPr>
            <a:spLocks noChangeShapeType="1"/>
          </p:cNvSpPr>
          <p:nvPr/>
        </p:nvSpPr>
        <p:spPr bwMode="auto">
          <a:xfrm>
            <a:off x="5445125" y="4613275"/>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0" name="Rectangle 20"/>
          <p:cNvSpPr>
            <a:spLocks noChangeArrowheads="1"/>
          </p:cNvSpPr>
          <p:nvPr/>
        </p:nvSpPr>
        <p:spPr bwMode="auto">
          <a:xfrm>
            <a:off x="5445125" y="4575175"/>
            <a:ext cx="1198563"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1451" name="Oval 21"/>
          <p:cNvSpPr>
            <a:spLocks noChangeArrowheads="1"/>
          </p:cNvSpPr>
          <p:nvPr/>
        </p:nvSpPr>
        <p:spPr bwMode="auto">
          <a:xfrm>
            <a:off x="5454650" y="4346575"/>
            <a:ext cx="1198563"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1452" name="Line 24"/>
          <p:cNvSpPr>
            <a:spLocks noChangeShapeType="1"/>
          </p:cNvSpPr>
          <p:nvPr/>
        </p:nvSpPr>
        <p:spPr bwMode="auto">
          <a:xfrm>
            <a:off x="1609725" y="4252913"/>
            <a:ext cx="735013" cy="3651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3" name="Line 25"/>
          <p:cNvSpPr>
            <a:spLocks noChangeShapeType="1"/>
          </p:cNvSpPr>
          <p:nvPr/>
        </p:nvSpPr>
        <p:spPr bwMode="auto">
          <a:xfrm flipV="1">
            <a:off x="1812925" y="4786313"/>
            <a:ext cx="528638" cy="5397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4" name="Line 26"/>
          <p:cNvSpPr>
            <a:spLocks noChangeShapeType="1"/>
          </p:cNvSpPr>
          <p:nvPr/>
        </p:nvSpPr>
        <p:spPr bwMode="auto">
          <a:xfrm>
            <a:off x="3533775" y="4672013"/>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55" name="Rectangle 40"/>
          <p:cNvSpPr>
            <a:spLocks noChangeArrowheads="1"/>
          </p:cNvSpPr>
          <p:nvPr/>
        </p:nvSpPr>
        <p:spPr bwMode="auto">
          <a:xfrm>
            <a:off x="3200400" y="4543425"/>
            <a:ext cx="147638" cy="200025"/>
          </a:xfrm>
          <a:prstGeom prst="rect">
            <a:avLst/>
          </a:prstGeom>
          <a:solidFill>
            <a:schemeClr val="accent1"/>
          </a:solidFill>
          <a:ln w="9525">
            <a:solidFill>
              <a:schemeClr val="tx1"/>
            </a:solidFill>
            <a:miter lim="800000"/>
            <a:headEnd/>
            <a:tailEnd/>
          </a:ln>
        </p:spPr>
        <p:txBody>
          <a:bodyPr wrap="none" anchor="ctr"/>
          <a:lstStyle/>
          <a:p>
            <a:pPr algn="ctr"/>
            <a:endParaRPr lang="en-US">
              <a:solidFill>
                <a:srgbClr val="000000"/>
              </a:solidFill>
            </a:endParaRPr>
          </a:p>
        </p:txBody>
      </p:sp>
      <p:sp>
        <p:nvSpPr>
          <p:cNvPr id="61456" name="Rectangle 41"/>
          <p:cNvSpPr>
            <a:spLocks noChangeArrowheads="1"/>
          </p:cNvSpPr>
          <p:nvPr/>
        </p:nvSpPr>
        <p:spPr bwMode="auto">
          <a:xfrm>
            <a:off x="3362325" y="4543425"/>
            <a:ext cx="147638"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61457" name="Rectangle 42"/>
          <p:cNvSpPr>
            <a:spLocks noChangeArrowheads="1"/>
          </p:cNvSpPr>
          <p:nvPr/>
        </p:nvSpPr>
        <p:spPr bwMode="auto">
          <a:xfrm>
            <a:off x="2341563" y="4722813"/>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1458" name="Line 44"/>
          <p:cNvSpPr>
            <a:spLocks noChangeShapeType="1"/>
          </p:cNvSpPr>
          <p:nvPr/>
        </p:nvSpPr>
        <p:spPr bwMode="auto">
          <a:xfrm>
            <a:off x="2354263" y="4673600"/>
            <a:ext cx="242887" cy="47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59" name="Line 45"/>
          <p:cNvSpPr>
            <a:spLocks noChangeShapeType="1"/>
          </p:cNvSpPr>
          <p:nvPr/>
        </p:nvSpPr>
        <p:spPr bwMode="auto">
          <a:xfrm flipV="1">
            <a:off x="2112963" y="5016500"/>
            <a:ext cx="117475" cy="1285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60" name="Text Box 47"/>
          <p:cNvSpPr txBox="1">
            <a:spLocks noChangeArrowheads="1"/>
          </p:cNvSpPr>
          <p:nvPr/>
        </p:nvSpPr>
        <p:spPr bwMode="auto">
          <a:xfrm>
            <a:off x="776288" y="38481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6600"/>
                </a:solidFill>
                <a:latin typeface="Arial" charset="0"/>
                <a:ea typeface="MS PGothic" charset="0"/>
                <a:cs typeface="MS PGothic" charset="0"/>
              </a:rPr>
              <a:t>A</a:t>
            </a:r>
          </a:p>
        </p:txBody>
      </p:sp>
      <p:sp>
        <p:nvSpPr>
          <p:cNvPr id="61461" name="Text Box 48"/>
          <p:cNvSpPr txBox="1">
            <a:spLocks noChangeArrowheads="1"/>
          </p:cNvSpPr>
          <p:nvPr/>
        </p:nvSpPr>
        <p:spPr bwMode="auto">
          <a:xfrm>
            <a:off x="1052513" y="4833938"/>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0099"/>
                </a:solidFill>
                <a:latin typeface="Arial" charset="0"/>
                <a:ea typeface="MS PGothic" charset="0"/>
                <a:cs typeface="MS PGothic" charset="0"/>
              </a:rPr>
              <a:t>B</a:t>
            </a:r>
          </a:p>
        </p:txBody>
      </p:sp>
      <p:sp>
        <p:nvSpPr>
          <p:cNvPr id="61462" name="Rectangle 63"/>
          <p:cNvSpPr>
            <a:spLocks noChangeArrowheads="1"/>
          </p:cNvSpPr>
          <p:nvPr/>
        </p:nvSpPr>
        <p:spPr bwMode="auto">
          <a:xfrm>
            <a:off x="3490913" y="4481513"/>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grpSp>
        <p:nvGrpSpPr>
          <p:cNvPr id="5" name="Group 93"/>
          <p:cNvGrpSpPr>
            <a:grpSpLocks/>
          </p:cNvGrpSpPr>
          <p:nvPr/>
        </p:nvGrpSpPr>
        <p:grpSpPr bwMode="auto">
          <a:xfrm>
            <a:off x="3621088" y="2982913"/>
            <a:ext cx="3979862" cy="1454150"/>
            <a:chOff x="2259" y="2090"/>
            <a:chExt cx="2507" cy="916"/>
          </a:xfrm>
        </p:grpSpPr>
        <p:sp>
          <p:nvSpPr>
            <p:cNvPr id="61492" name="Text Box 66"/>
            <p:cNvSpPr txBox="1">
              <a:spLocks noChangeArrowheads="1"/>
            </p:cNvSpPr>
            <p:nvPr/>
          </p:nvSpPr>
          <p:spPr bwMode="auto">
            <a:xfrm>
              <a:off x="2602" y="2090"/>
              <a:ext cx="216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000000"/>
                  </a:solidFill>
                  <a:latin typeface="Arial" charset="0"/>
                  <a:ea typeface="MS PGothic" charset="0"/>
                  <a:cs typeface="MS PGothic" charset="0"/>
                </a:rPr>
                <a:t>packet being transmitted </a:t>
              </a:r>
              <a:r>
                <a:rPr lang="en-US" sz="1800">
                  <a:solidFill>
                    <a:srgbClr val="CC0000"/>
                  </a:solidFill>
                  <a:latin typeface="Arial" charset="0"/>
                  <a:ea typeface="MS PGothic" charset="0"/>
                  <a:cs typeface="MS PGothic" charset="0"/>
                </a:rPr>
                <a:t>(delay)</a:t>
              </a:r>
            </a:p>
          </p:txBody>
        </p:sp>
        <p:sp>
          <p:nvSpPr>
            <p:cNvPr id="61493" name="Line 67"/>
            <p:cNvSpPr>
              <a:spLocks noChangeShapeType="1"/>
            </p:cNvSpPr>
            <p:nvPr/>
          </p:nvSpPr>
          <p:spPr bwMode="auto">
            <a:xfrm rot="10800000" flipV="1">
              <a:off x="2259" y="2294"/>
              <a:ext cx="1059" cy="7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 name="Group 94"/>
          <p:cNvGrpSpPr>
            <a:grpSpLocks/>
          </p:cNvGrpSpPr>
          <p:nvPr/>
        </p:nvGrpSpPr>
        <p:grpSpPr bwMode="auto">
          <a:xfrm>
            <a:off x="3338513" y="4802188"/>
            <a:ext cx="3414712" cy="804862"/>
            <a:chOff x="2103" y="3214"/>
            <a:chExt cx="2151" cy="507"/>
          </a:xfrm>
        </p:grpSpPr>
        <p:sp>
          <p:nvSpPr>
            <p:cNvPr id="61490" name="Text Box 72"/>
            <p:cNvSpPr txBox="1">
              <a:spLocks noChangeArrowheads="1"/>
            </p:cNvSpPr>
            <p:nvPr/>
          </p:nvSpPr>
          <p:spPr bwMode="auto">
            <a:xfrm>
              <a:off x="2530" y="3490"/>
              <a:ext cx="17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000000"/>
                  </a:solidFill>
                  <a:latin typeface="Arial" charset="0"/>
                  <a:ea typeface="MS PGothic" charset="0"/>
                  <a:cs typeface="MS PGothic" charset="0"/>
                </a:rPr>
                <a:t>packets queueing</a:t>
              </a:r>
              <a:r>
                <a:rPr lang="en-US" sz="1800">
                  <a:solidFill>
                    <a:srgbClr val="FF0000"/>
                  </a:solidFill>
                  <a:latin typeface="Arial" charset="0"/>
                  <a:ea typeface="MS PGothic" charset="0"/>
                  <a:cs typeface="MS PGothic" charset="0"/>
                </a:rPr>
                <a:t> </a:t>
              </a:r>
              <a:r>
                <a:rPr lang="en-US" sz="1800">
                  <a:solidFill>
                    <a:srgbClr val="CC0000"/>
                  </a:solidFill>
                  <a:latin typeface="Arial" charset="0"/>
                  <a:ea typeface="MS PGothic" charset="0"/>
                  <a:cs typeface="MS PGothic" charset="0"/>
                </a:rPr>
                <a:t>(delay)</a:t>
              </a:r>
            </a:p>
          </p:txBody>
        </p:sp>
        <p:sp>
          <p:nvSpPr>
            <p:cNvPr id="61491" name="Line 73"/>
            <p:cNvSpPr>
              <a:spLocks noChangeShapeType="1"/>
            </p:cNvSpPr>
            <p:nvPr/>
          </p:nvSpPr>
          <p:spPr bwMode="auto">
            <a:xfrm rot="10800000">
              <a:off x="2103" y="3214"/>
              <a:ext cx="471" cy="40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465" name="Group 74"/>
          <p:cNvGrpSpPr>
            <a:grpSpLocks/>
          </p:cNvGrpSpPr>
          <p:nvPr/>
        </p:nvGrpSpPr>
        <p:grpSpPr bwMode="auto">
          <a:xfrm>
            <a:off x="5781675" y="4405313"/>
            <a:ext cx="498475" cy="119062"/>
            <a:chOff x="2208" y="2184"/>
            <a:chExt cx="176" cy="69"/>
          </a:xfrm>
        </p:grpSpPr>
        <p:grpSp>
          <p:nvGrpSpPr>
            <p:cNvPr id="61482" name="Group 75"/>
            <p:cNvGrpSpPr>
              <a:grpSpLocks/>
            </p:cNvGrpSpPr>
            <p:nvPr/>
          </p:nvGrpSpPr>
          <p:grpSpPr bwMode="auto">
            <a:xfrm>
              <a:off x="2208" y="2185"/>
              <a:ext cx="176" cy="68"/>
              <a:chOff x="2848" y="848"/>
              <a:chExt cx="140" cy="98"/>
            </a:xfrm>
          </p:grpSpPr>
          <p:sp>
            <p:nvSpPr>
              <p:cNvPr id="61487" name="Line 7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8" name="Line 7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9" name="Line 7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1483" name="Group 79"/>
            <p:cNvGrpSpPr>
              <a:grpSpLocks/>
            </p:cNvGrpSpPr>
            <p:nvPr/>
          </p:nvGrpSpPr>
          <p:grpSpPr bwMode="auto">
            <a:xfrm flipV="1">
              <a:off x="2208" y="2184"/>
              <a:ext cx="176" cy="68"/>
              <a:chOff x="2848" y="848"/>
              <a:chExt cx="140" cy="98"/>
            </a:xfrm>
          </p:grpSpPr>
          <p:sp>
            <p:nvSpPr>
              <p:cNvPr id="61484" name="Line 8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5" name="Line 8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6" name="Line 8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1466" name="Rectangle 84"/>
          <p:cNvSpPr>
            <a:spLocks noChangeArrowheads="1"/>
          </p:cNvSpPr>
          <p:nvPr/>
        </p:nvSpPr>
        <p:spPr bwMode="auto">
          <a:xfrm>
            <a:off x="1719263" y="4079875"/>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61467" name="Line 85"/>
          <p:cNvSpPr>
            <a:spLocks noChangeShapeType="1"/>
          </p:cNvSpPr>
          <p:nvPr/>
        </p:nvSpPr>
        <p:spPr bwMode="auto">
          <a:xfrm>
            <a:off x="1898650" y="4265613"/>
            <a:ext cx="212725" cy="1031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1468" name="Rectangle 86"/>
          <p:cNvSpPr>
            <a:spLocks noChangeArrowheads="1"/>
          </p:cNvSpPr>
          <p:nvPr/>
        </p:nvSpPr>
        <p:spPr bwMode="auto">
          <a:xfrm>
            <a:off x="1968500" y="51593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1469" name="Rectangle 88"/>
          <p:cNvSpPr>
            <a:spLocks noChangeArrowheads="1"/>
          </p:cNvSpPr>
          <p:nvPr/>
        </p:nvSpPr>
        <p:spPr bwMode="auto">
          <a:xfrm>
            <a:off x="30607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sp>
        <p:nvSpPr>
          <p:cNvPr id="61470" name="Rectangle 89"/>
          <p:cNvSpPr>
            <a:spLocks noChangeArrowheads="1"/>
          </p:cNvSpPr>
          <p:nvPr/>
        </p:nvSpPr>
        <p:spPr bwMode="auto">
          <a:xfrm>
            <a:off x="29210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sp>
        <p:nvSpPr>
          <p:cNvPr id="61471" name="Rectangle 90"/>
          <p:cNvSpPr>
            <a:spLocks noChangeArrowheads="1"/>
          </p:cNvSpPr>
          <p:nvPr/>
        </p:nvSpPr>
        <p:spPr bwMode="auto">
          <a:xfrm>
            <a:off x="2781300" y="4543425"/>
            <a:ext cx="147638" cy="200025"/>
          </a:xfrm>
          <a:prstGeom prst="rect">
            <a:avLst/>
          </a:prstGeom>
          <a:solidFill>
            <a:schemeClr val="bg1"/>
          </a:solidFill>
          <a:ln w="9525">
            <a:solidFill>
              <a:schemeClr val="tx1"/>
            </a:solidFill>
            <a:miter lim="800000"/>
            <a:headEnd/>
            <a:tailEnd/>
          </a:ln>
        </p:spPr>
        <p:txBody>
          <a:bodyPr wrap="none" anchor="ctr"/>
          <a:lstStyle/>
          <a:p>
            <a:pPr algn="ctr"/>
            <a:endParaRPr lang="en-US">
              <a:solidFill>
                <a:srgbClr val="000000"/>
              </a:solidFill>
            </a:endParaRPr>
          </a:p>
        </p:txBody>
      </p:sp>
      <p:grpSp>
        <p:nvGrpSpPr>
          <p:cNvPr id="10" name="Group 95"/>
          <p:cNvGrpSpPr>
            <a:grpSpLocks/>
          </p:cNvGrpSpPr>
          <p:nvPr/>
        </p:nvGrpSpPr>
        <p:grpSpPr bwMode="auto">
          <a:xfrm>
            <a:off x="2517775" y="4764088"/>
            <a:ext cx="4248150" cy="1511300"/>
            <a:chOff x="1586" y="3190"/>
            <a:chExt cx="2676" cy="952"/>
          </a:xfrm>
        </p:grpSpPr>
        <p:sp>
          <p:nvSpPr>
            <p:cNvPr id="61480" name="Line 91"/>
            <p:cNvSpPr>
              <a:spLocks noChangeShapeType="1"/>
            </p:cNvSpPr>
            <p:nvPr/>
          </p:nvSpPr>
          <p:spPr bwMode="auto">
            <a:xfrm rot="10800000" flipH="1">
              <a:off x="1798" y="3190"/>
              <a:ext cx="105" cy="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1481" name="Text Box 92"/>
            <p:cNvSpPr txBox="1">
              <a:spLocks noChangeArrowheads="1"/>
            </p:cNvSpPr>
            <p:nvPr/>
          </p:nvSpPr>
          <p:spPr bwMode="auto">
            <a:xfrm>
              <a:off x="1586" y="3738"/>
              <a:ext cx="2676" cy="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000000"/>
                  </a:solidFill>
                  <a:latin typeface="Arial" charset="0"/>
                  <a:ea typeface="MS PGothic" charset="0"/>
                  <a:cs typeface="MS PGothic" charset="0"/>
                </a:rPr>
                <a:t>free (available) buffers: arriving packets </a:t>
              </a:r>
            </a:p>
            <a:p>
              <a:pPr eaLnBrk="1" hangingPunct="1"/>
              <a:r>
                <a:rPr lang="en-US" sz="1800">
                  <a:solidFill>
                    <a:srgbClr val="000000"/>
                  </a:solidFill>
                  <a:latin typeface="Arial" charset="0"/>
                  <a:ea typeface="MS PGothic" charset="0"/>
                  <a:cs typeface="MS PGothic" charset="0"/>
                </a:rPr>
                <a:t>dropped (</a:t>
              </a:r>
              <a:r>
                <a:rPr lang="en-US" sz="1800">
                  <a:solidFill>
                    <a:srgbClr val="CC0000"/>
                  </a:solidFill>
                  <a:latin typeface="Arial" charset="0"/>
                  <a:ea typeface="MS PGothic" charset="0"/>
                  <a:cs typeface="MS PGothic" charset="0"/>
                </a:rPr>
                <a:t>loss</a:t>
              </a:r>
              <a:r>
                <a:rPr lang="en-US" sz="1800">
                  <a:solidFill>
                    <a:srgbClr val="000000"/>
                  </a:solidFill>
                  <a:latin typeface="Arial" charset="0"/>
                  <a:ea typeface="MS PGothic" charset="0"/>
                  <a:cs typeface="MS PGothic" charset="0"/>
                </a:rPr>
                <a:t>) if no free buffers</a:t>
              </a:r>
            </a:p>
          </p:txBody>
        </p:sp>
      </p:grpSp>
      <p:grpSp>
        <p:nvGrpSpPr>
          <p:cNvPr id="61473" name="Group 64"/>
          <p:cNvGrpSpPr>
            <a:grpSpLocks/>
          </p:cNvGrpSpPr>
          <p:nvPr/>
        </p:nvGrpSpPr>
        <p:grpSpPr bwMode="auto">
          <a:xfrm>
            <a:off x="898525" y="3873500"/>
            <a:ext cx="779463" cy="679450"/>
            <a:chOff x="-44" y="1473"/>
            <a:chExt cx="981" cy="1105"/>
          </a:xfrm>
        </p:grpSpPr>
        <p:pic>
          <p:nvPicPr>
            <p:cNvPr id="61478" name="Picture 65"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9" name="Freeform 66"/>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1474" name="Group 67"/>
          <p:cNvGrpSpPr>
            <a:grpSpLocks/>
          </p:cNvGrpSpPr>
          <p:nvPr/>
        </p:nvGrpSpPr>
        <p:grpSpPr bwMode="auto">
          <a:xfrm>
            <a:off x="1131888" y="4870450"/>
            <a:ext cx="779462" cy="679450"/>
            <a:chOff x="-44" y="1473"/>
            <a:chExt cx="981" cy="1105"/>
          </a:xfrm>
        </p:grpSpPr>
        <p:pic>
          <p:nvPicPr>
            <p:cNvPr id="61476" name="Picture 68"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7" name="Freeform 69"/>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42072582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395288" y="0"/>
            <a:ext cx="7772400" cy="811213"/>
          </a:xfrm>
        </p:spPr>
        <p:txBody>
          <a:bodyPr>
            <a:normAutofit fontScale="90000"/>
          </a:bodyPr>
          <a:lstStyle/>
          <a:p>
            <a:pPr eaLnBrk="1" hangingPunct="1"/>
            <a:r>
              <a:rPr lang="en-US" dirty="0">
                <a:latin typeface="Arial"/>
                <a:ea typeface="MS PGothic" charset="0"/>
                <a:cs typeface="Arial"/>
              </a:rPr>
              <a:t>Four sources of packet delay</a:t>
            </a:r>
            <a:endParaRPr lang="en-US" sz="4800" dirty="0">
              <a:latin typeface="Arial"/>
              <a:ea typeface="MS PGothic" charset="0"/>
              <a:cs typeface="Arial"/>
            </a:endParaRPr>
          </a:p>
        </p:txBody>
      </p:sp>
      <p:sp>
        <p:nvSpPr>
          <p:cNvPr id="63491" name="Rectangle 4"/>
          <p:cNvSpPr>
            <a:spLocks noGrp="1" noChangeArrowheads="1"/>
          </p:cNvSpPr>
          <p:nvPr>
            <p:ph type="body" sz="half" idx="4294967295"/>
          </p:nvPr>
        </p:nvSpPr>
        <p:spPr>
          <a:xfrm>
            <a:off x="838200" y="4419600"/>
            <a:ext cx="3810000" cy="1636712"/>
          </a:xfrm>
        </p:spPr>
        <p:txBody>
          <a:bodyPr/>
          <a:lstStyle/>
          <a:p>
            <a:pPr eaLnBrk="1" hangingPunct="1">
              <a:buFont typeface="Wingdings" charset="0"/>
              <a:buNone/>
            </a:pPr>
            <a:r>
              <a:rPr lang="en-US" sz="2800" i="1" dirty="0" err="1">
                <a:solidFill>
                  <a:srgbClr val="CC0000"/>
                </a:solidFill>
                <a:latin typeface="Gill Sans MT" charset="0"/>
                <a:ea typeface="MS PGothic" charset="0"/>
              </a:rPr>
              <a:t>d</a:t>
            </a:r>
            <a:r>
              <a:rPr lang="en-US" sz="2800" baseline="-25000" dirty="0" err="1">
                <a:solidFill>
                  <a:srgbClr val="CC0000"/>
                </a:solidFill>
                <a:latin typeface="Gill Sans MT" charset="0"/>
                <a:ea typeface="MS PGothic" charset="0"/>
              </a:rPr>
              <a:t>proc</a:t>
            </a:r>
            <a:r>
              <a:rPr lang="en-US" sz="2800" dirty="0">
                <a:solidFill>
                  <a:srgbClr val="CC0000"/>
                </a:solidFill>
                <a:latin typeface="Gill Sans MT" charset="0"/>
                <a:ea typeface="MS PGothic" charset="0"/>
              </a:rPr>
              <a:t>: nodal processing</a:t>
            </a:r>
            <a:r>
              <a:rPr lang="en-US" sz="2800" dirty="0">
                <a:latin typeface="Gill Sans MT" charset="0"/>
                <a:ea typeface="MS PGothic" charset="0"/>
              </a:rPr>
              <a:t> </a:t>
            </a:r>
          </a:p>
          <a:p>
            <a:pPr eaLnBrk="1" hangingPunct="1">
              <a:buSzTx/>
              <a:buFont typeface="Wingdings" charset="0"/>
              <a:buChar char="§"/>
            </a:pPr>
            <a:r>
              <a:rPr lang="en-US" sz="2000" dirty="0">
                <a:latin typeface="Gill Sans MT" charset="0"/>
                <a:ea typeface="MS PGothic" charset="0"/>
              </a:rPr>
              <a:t>check bit errors</a:t>
            </a:r>
          </a:p>
          <a:p>
            <a:pPr eaLnBrk="1" hangingPunct="1">
              <a:buSzTx/>
              <a:buFont typeface="Wingdings" charset="0"/>
              <a:buChar char="§"/>
            </a:pPr>
            <a:r>
              <a:rPr lang="en-US" sz="2000" dirty="0">
                <a:latin typeface="Gill Sans MT" charset="0"/>
                <a:ea typeface="MS PGothic" charset="0"/>
              </a:rPr>
              <a:t>determine output link</a:t>
            </a:r>
          </a:p>
          <a:p>
            <a:pPr eaLnBrk="1" hangingPunct="1">
              <a:buSzTx/>
              <a:buFont typeface="Wingdings" charset="0"/>
              <a:buChar char="§"/>
            </a:pPr>
            <a:r>
              <a:rPr lang="en-US" sz="2000" dirty="0">
                <a:latin typeface="Gill Sans MT" charset="0"/>
                <a:ea typeface="MS PGothic" charset="0"/>
              </a:rPr>
              <a:t>typically &lt; </a:t>
            </a:r>
            <a:r>
              <a:rPr lang="en-US" sz="2000" dirty="0" err="1">
                <a:latin typeface="Gill Sans MT" charset="0"/>
                <a:ea typeface="MS PGothic" charset="0"/>
              </a:rPr>
              <a:t>msec</a:t>
            </a:r>
            <a:endParaRPr lang="en-US" sz="2000" dirty="0">
              <a:latin typeface="Gill Sans MT" charset="0"/>
              <a:ea typeface="MS PGothic" charset="0"/>
            </a:endParaRPr>
          </a:p>
        </p:txBody>
      </p:sp>
      <p:sp>
        <p:nvSpPr>
          <p:cNvPr id="63492" name="Oval 7"/>
          <p:cNvSpPr>
            <a:spLocks noChangeArrowheads="1"/>
          </p:cNvSpPr>
          <p:nvPr/>
        </p:nvSpPr>
        <p:spPr bwMode="auto">
          <a:xfrm>
            <a:off x="3351213" y="221932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3493" name="Rectangle 8"/>
          <p:cNvSpPr>
            <a:spLocks noChangeArrowheads="1"/>
          </p:cNvSpPr>
          <p:nvPr/>
        </p:nvSpPr>
        <p:spPr bwMode="auto">
          <a:xfrm>
            <a:off x="3351213" y="2151063"/>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3494" name="Oval 9"/>
          <p:cNvSpPr>
            <a:spLocks noChangeArrowheads="1"/>
          </p:cNvSpPr>
          <p:nvPr/>
        </p:nvSpPr>
        <p:spPr bwMode="auto">
          <a:xfrm>
            <a:off x="3360738" y="1922463"/>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63495" name="Group 10"/>
          <p:cNvGrpSpPr>
            <a:grpSpLocks/>
          </p:cNvGrpSpPr>
          <p:nvPr/>
        </p:nvGrpSpPr>
        <p:grpSpPr bwMode="auto">
          <a:xfrm>
            <a:off x="3706813" y="1952625"/>
            <a:ext cx="498475" cy="119063"/>
            <a:chOff x="2208" y="2184"/>
            <a:chExt cx="176" cy="69"/>
          </a:xfrm>
        </p:grpSpPr>
        <p:grpSp>
          <p:nvGrpSpPr>
            <p:cNvPr id="63538" name="Group 11"/>
            <p:cNvGrpSpPr>
              <a:grpSpLocks/>
            </p:cNvGrpSpPr>
            <p:nvPr/>
          </p:nvGrpSpPr>
          <p:grpSpPr bwMode="auto">
            <a:xfrm>
              <a:off x="2208" y="2185"/>
              <a:ext cx="176" cy="68"/>
              <a:chOff x="2848" y="848"/>
              <a:chExt cx="140" cy="98"/>
            </a:xfrm>
          </p:grpSpPr>
          <p:sp>
            <p:nvSpPr>
              <p:cNvPr id="63543"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44"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45"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3539" name="Group 15"/>
            <p:cNvGrpSpPr>
              <a:grpSpLocks/>
            </p:cNvGrpSpPr>
            <p:nvPr/>
          </p:nvGrpSpPr>
          <p:grpSpPr bwMode="auto">
            <a:xfrm flipV="1">
              <a:off x="2208" y="2184"/>
              <a:ext cx="176" cy="68"/>
              <a:chOff x="2848" y="848"/>
              <a:chExt cx="140" cy="98"/>
            </a:xfrm>
          </p:grpSpPr>
          <p:sp>
            <p:nvSpPr>
              <p:cNvPr id="63540"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41"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42"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496" name="Oval 19"/>
          <p:cNvSpPr>
            <a:spLocks noChangeArrowheads="1"/>
          </p:cNvSpPr>
          <p:nvPr/>
        </p:nvSpPr>
        <p:spPr bwMode="auto">
          <a:xfrm>
            <a:off x="6446838" y="2238375"/>
            <a:ext cx="1198562" cy="369888"/>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3497" name="Line 20"/>
          <p:cNvSpPr>
            <a:spLocks noChangeShapeType="1"/>
          </p:cNvSpPr>
          <p:nvPr/>
        </p:nvSpPr>
        <p:spPr bwMode="auto">
          <a:xfrm>
            <a:off x="6456363" y="2217738"/>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498" name="Rectangle 21"/>
          <p:cNvSpPr>
            <a:spLocks noChangeArrowheads="1"/>
          </p:cNvSpPr>
          <p:nvPr/>
        </p:nvSpPr>
        <p:spPr bwMode="auto">
          <a:xfrm>
            <a:off x="6456363" y="2179638"/>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3499" name="Oval 22"/>
          <p:cNvSpPr>
            <a:spLocks noChangeArrowheads="1"/>
          </p:cNvSpPr>
          <p:nvPr/>
        </p:nvSpPr>
        <p:spPr bwMode="auto">
          <a:xfrm>
            <a:off x="6465888" y="1951038"/>
            <a:ext cx="1198562" cy="43021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3500" name="Line 24"/>
          <p:cNvSpPr>
            <a:spLocks noChangeShapeType="1"/>
          </p:cNvSpPr>
          <p:nvPr/>
        </p:nvSpPr>
        <p:spPr bwMode="auto">
          <a:xfrm>
            <a:off x="2620963" y="1857375"/>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01" name="Line 25"/>
          <p:cNvSpPr>
            <a:spLocks noChangeShapeType="1"/>
          </p:cNvSpPr>
          <p:nvPr/>
        </p:nvSpPr>
        <p:spPr bwMode="auto">
          <a:xfrm flipV="1">
            <a:off x="2925763" y="2397125"/>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02" name="Line 26"/>
          <p:cNvSpPr>
            <a:spLocks noChangeShapeType="1"/>
          </p:cNvSpPr>
          <p:nvPr/>
        </p:nvSpPr>
        <p:spPr bwMode="auto">
          <a:xfrm>
            <a:off x="4545013" y="2276475"/>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03" name="Rectangle 29"/>
          <p:cNvSpPr>
            <a:spLocks noChangeArrowheads="1"/>
          </p:cNvSpPr>
          <p:nvPr/>
        </p:nvSpPr>
        <p:spPr bwMode="auto">
          <a:xfrm>
            <a:off x="5464175" y="2076450"/>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3504" name="Rectangle 30"/>
          <p:cNvSpPr>
            <a:spLocks noChangeArrowheads="1"/>
          </p:cNvSpPr>
          <p:nvPr/>
        </p:nvSpPr>
        <p:spPr bwMode="auto">
          <a:xfrm>
            <a:off x="4211638" y="2147888"/>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3505" name="Rectangle 31"/>
          <p:cNvSpPr>
            <a:spLocks noChangeArrowheads="1"/>
          </p:cNvSpPr>
          <p:nvPr/>
        </p:nvSpPr>
        <p:spPr bwMode="auto">
          <a:xfrm>
            <a:off x="4373563" y="2147888"/>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63506" name="Rectangle 32"/>
          <p:cNvSpPr>
            <a:spLocks noChangeArrowheads="1"/>
          </p:cNvSpPr>
          <p:nvPr/>
        </p:nvSpPr>
        <p:spPr bwMode="auto">
          <a:xfrm>
            <a:off x="3159125" y="20478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3507" name="Line 33"/>
          <p:cNvSpPr>
            <a:spLocks noChangeShapeType="1"/>
          </p:cNvSpPr>
          <p:nvPr/>
        </p:nvSpPr>
        <p:spPr bwMode="auto">
          <a:xfrm>
            <a:off x="3109913" y="1984375"/>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08" name="Line 35"/>
          <p:cNvSpPr>
            <a:spLocks noChangeShapeType="1"/>
          </p:cNvSpPr>
          <p:nvPr/>
        </p:nvSpPr>
        <p:spPr bwMode="auto">
          <a:xfrm flipV="1">
            <a:off x="6235700" y="1876425"/>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09" name="Text Box 36"/>
          <p:cNvSpPr txBox="1">
            <a:spLocks noChangeArrowheads="1"/>
          </p:cNvSpPr>
          <p:nvPr/>
        </p:nvSpPr>
        <p:spPr bwMode="auto">
          <a:xfrm>
            <a:off x="1743075" y="15414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6600"/>
                </a:solidFill>
                <a:latin typeface="Arial" charset="0"/>
                <a:ea typeface="MS PGothic" charset="0"/>
                <a:cs typeface="MS PGothic" charset="0"/>
              </a:rPr>
              <a:t>A</a:t>
            </a:r>
          </a:p>
        </p:txBody>
      </p:sp>
      <p:sp>
        <p:nvSpPr>
          <p:cNvPr id="63510" name="Text Box 37"/>
          <p:cNvSpPr txBox="1">
            <a:spLocks noChangeArrowheads="1"/>
          </p:cNvSpPr>
          <p:nvPr/>
        </p:nvSpPr>
        <p:spPr bwMode="auto">
          <a:xfrm>
            <a:off x="1919288" y="2493963"/>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0099"/>
                </a:solidFill>
                <a:latin typeface="Arial" charset="0"/>
                <a:ea typeface="MS PGothic" charset="0"/>
                <a:cs typeface="MS PGothic" charset="0"/>
              </a:rPr>
              <a:t>B</a:t>
            </a:r>
          </a:p>
        </p:txBody>
      </p:sp>
      <p:sp>
        <p:nvSpPr>
          <p:cNvPr id="63511" name="Rectangle 38"/>
          <p:cNvSpPr>
            <a:spLocks noChangeArrowheads="1"/>
          </p:cNvSpPr>
          <p:nvPr/>
        </p:nvSpPr>
        <p:spPr bwMode="auto">
          <a:xfrm>
            <a:off x="4502150" y="2085975"/>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3512" name="Text Box 39"/>
          <p:cNvSpPr txBox="1">
            <a:spLocks noChangeArrowheads="1"/>
          </p:cNvSpPr>
          <p:nvPr/>
        </p:nvSpPr>
        <p:spPr bwMode="auto">
          <a:xfrm>
            <a:off x="4891088" y="1689100"/>
            <a:ext cx="1390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propagation</a:t>
            </a:r>
          </a:p>
        </p:txBody>
      </p:sp>
      <p:sp>
        <p:nvSpPr>
          <p:cNvPr id="63513" name="Line 40"/>
          <p:cNvSpPr>
            <a:spLocks noChangeShapeType="1"/>
          </p:cNvSpPr>
          <p:nvPr/>
        </p:nvSpPr>
        <p:spPr bwMode="auto">
          <a:xfrm rot="10800000">
            <a:off x="4645025" y="1876425"/>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4" name="Text Box 41"/>
          <p:cNvSpPr txBox="1">
            <a:spLocks noChangeArrowheads="1"/>
          </p:cNvSpPr>
          <p:nvPr/>
        </p:nvSpPr>
        <p:spPr bwMode="auto">
          <a:xfrm>
            <a:off x="2987675" y="1249363"/>
            <a:ext cx="1466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transmission</a:t>
            </a:r>
          </a:p>
        </p:txBody>
      </p:sp>
      <p:sp>
        <p:nvSpPr>
          <p:cNvPr id="63515" name="Line 42"/>
          <p:cNvSpPr>
            <a:spLocks noChangeShapeType="1"/>
          </p:cNvSpPr>
          <p:nvPr/>
        </p:nvSpPr>
        <p:spPr bwMode="auto">
          <a:xfrm rot="10800000" flipH="1" flipV="1">
            <a:off x="4038600" y="1517650"/>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16" name="Text Box 43"/>
          <p:cNvSpPr txBox="1">
            <a:spLocks noChangeArrowheads="1"/>
          </p:cNvSpPr>
          <p:nvPr/>
        </p:nvSpPr>
        <p:spPr bwMode="auto">
          <a:xfrm>
            <a:off x="3127375" y="2803525"/>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800">
                <a:solidFill>
                  <a:srgbClr val="CC0000"/>
                </a:solidFill>
                <a:latin typeface="Arial" charset="0"/>
                <a:ea typeface="MS PGothic" charset="0"/>
                <a:cs typeface="MS PGothic" charset="0"/>
              </a:rPr>
              <a:t>nodal</a:t>
            </a:r>
          </a:p>
          <a:p>
            <a:pPr algn="ctr" eaLnBrk="1" hangingPunct="1"/>
            <a:r>
              <a:rPr lang="en-US" sz="1800">
                <a:solidFill>
                  <a:srgbClr val="CC0000"/>
                </a:solidFill>
                <a:latin typeface="Arial" charset="0"/>
                <a:ea typeface="MS PGothic" charset="0"/>
                <a:cs typeface="MS PGothic" charset="0"/>
              </a:rPr>
              <a:t>processing</a:t>
            </a:r>
          </a:p>
        </p:txBody>
      </p:sp>
      <p:sp>
        <p:nvSpPr>
          <p:cNvPr id="63517" name="Line 44"/>
          <p:cNvSpPr>
            <a:spLocks noChangeShapeType="1"/>
          </p:cNvSpPr>
          <p:nvPr/>
        </p:nvSpPr>
        <p:spPr bwMode="auto">
          <a:xfrm rot="10800000">
            <a:off x="3378200" y="2847975"/>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8" name="Line 45"/>
          <p:cNvSpPr>
            <a:spLocks noChangeShapeType="1"/>
          </p:cNvSpPr>
          <p:nvPr/>
        </p:nvSpPr>
        <p:spPr bwMode="auto">
          <a:xfrm rot="10800000" flipV="1">
            <a:off x="4187825" y="2609850"/>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3519" name="Text Box 46"/>
          <p:cNvSpPr txBox="1">
            <a:spLocks noChangeArrowheads="1"/>
          </p:cNvSpPr>
          <p:nvPr/>
        </p:nvSpPr>
        <p:spPr bwMode="auto">
          <a:xfrm>
            <a:off x="4595813" y="3060700"/>
            <a:ext cx="1123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queueing</a:t>
            </a:r>
          </a:p>
        </p:txBody>
      </p:sp>
      <p:sp>
        <p:nvSpPr>
          <p:cNvPr id="63520" name="Line 47"/>
          <p:cNvSpPr>
            <a:spLocks noChangeShapeType="1"/>
          </p:cNvSpPr>
          <p:nvPr/>
        </p:nvSpPr>
        <p:spPr bwMode="auto">
          <a:xfrm rot="10800000">
            <a:off x="4349750" y="2609850"/>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3521" name="Group 48"/>
          <p:cNvGrpSpPr>
            <a:grpSpLocks/>
          </p:cNvGrpSpPr>
          <p:nvPr/>
        </p:nvGrpSpPr>
        <p:grpSpPr bwMode="auto">
          <a:xfrm>
            <a:off x="6792913" y="2009775"/>
            <a:ext cx="498475" cy="119063"/>
            <a:chOff x="2208" y="2184"/>
            <a:chExt cx="176" cy="69"/>
          </a:xfrm>
        </p:grpSpPr>
        <p:grpSp>
          <p:nvGrpSpPr>
            <p:cNvPr id="63530" name="Group 49"/>
            <p:cNvGrpSpPr>
              <a:grpSpLocks/>
            </p:cNvGrpSpPr>
            <p:nvPr/>
          </p:nvGrpSpPr>
          <p:grpSpPr bwMode="auto">
            <a:xfrm>
              <a:off x="2208" y="2185"/>
              <a:ext cx="176" cy="68"/>
              <a:chOff x="2848" y="848"/>
              <a:chExt cx="140" cy="98"/>
            </a:xfrm>
          </p:grpSpPr>
          <p:sp>
            <p:nvSpPr>
              <p:cNvPr id="63535"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36"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37"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3531" name="Group 53"/>
            <p:cNvGrpSpPr>
              <a:grpSpLocks/>
            </p:cNvGrpSpPr>
            <p:nvPr/>
          </p:nvGrpSpPr>
          <p:grpSpPr bwMode="auto">
            <a:xfrm flipV="1">
              <a:off x="2208" y="2184"/>
              <a:ext cx="176" cy="68"/>
              <a:chOff x="2848" y="848"/>
              <a:chExt cx="140" cy="98"/>
            </a:xfrm>
          </p:grpSpPr>
          <p:sp>
            <p:nvSpPr>
              <p:cNvPr id="63532"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33"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3534"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3522" name="Rectangle 58"/>
          <p:cNvSpPr>
            <a:spLocks noChangeArrowheads="1"/>
          </p:cNvSpPr>
          <p:nvPr/>
        </p:nvSpPr>
        <p:spPr bwMode="auto">
          <a:xfrm>
            <a:off x="4800600" y="4495800"/>
            <a:ext cx="3810000"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4488" indent="-344488">
              <a:lnSpc>
                <a:spcPct val="85000"/>
              </a:lnSpc>
              <a:spcBef>
                <a:spcPct val="20000"/>
              </a:spcBef>
              <a:buClr>
                <a:srgbClr val="3333CC"/>
              </a:buClr>
              <a:buSzPct val="85000"/>
              <a:buFont typeface="Wingdings" charset="0"/>
              <a:buNone/>
            </a:pPr>
            <a:r>
              <a:rPr lang="en-US" sz="2800" dirty="0">
                <a:solidFill>
                  <a:srgbClr val="FF0000"/>
                </a:solidFill>
                <a:latin typeface="Gill Sans MT" charset="0"/>
              </a:rPr>
              <a:t> </a:t>
            </a:r>
            <a:r>
              <a:rPr lang="en-US" sz="2800" i="1" dirty="0" err="1">
                <a:solidFill>
                  <a:srgbClr val="CC0000"/>
                </a:solidFill>
                <a:latin typeface="Gill Sans MT" charset="0"/>
              </a:rPr>
              <a:t>d</a:t>
            </a:r>
            <a:r>
              <a:rPr lang="en-US" sz="2800" baseline="-25000" dirty="0" err="1">
                <a:solidFill>
                  <a:srgbClr val="CC0000"/>
                </a:solidFill>
                <a:latin typeface="Gill Sans MT" charset="0"/>
              </a:rPr>
              <a:t>queue</a:t>
            </a:r>
            <a:r>
              <a:rPr lang="en-US" sz="2800" dirty="0">
                <a:solidFill>
                  <a:srgbClr val="CC0000"/>
                </a:solidFill>
                <a:latin typeface="Gill Sans MT" charset="0"/>
              </a:rPr>
              <a:t>: </a:t>
            </a:r>
            <a:r>
              <a:rPr lang="en-US" sz="2800" dirty="0" err="1">
                <a:solidFill>
                  <a:srgbClr val="CC0000"/>
                </a:solidFill>
                <a:latin typeface="Gill Sans MT" charset="0"/>
              </a:rPr>
              <a:t>queueing</a:t>
            </a:r>
            <a:r>
              <a:rPr lang="en-US" sz="2800" dirty="0">
                <a:solidFill>
                  <a:srgbClr val="CC0000"/>
                </a:solidFill>
                <a:latin typeface="Gill Sans MT" charset="0"/>
              </a:rPr>
              <a:t> delay</a:t>
            </a:r>
          </a:p>
          <a:p>
            <a:pPr marL="344488" indent="-344488">
              <a:lnSpc>
                <a:spcPct val="85000"/>
              </a:lnSpc>
              <a:spcBef>
                <a:spcPct val="20000"/>
              </a:spcBef>
              <a:buClr>
                <a:srgbClr val="000099"/>
              </a:buClr>
              <a:buFont typeface="Wingdings" charset="0"/>
              <a:buChar char="§"/>
            </a:pPr>
            <a:r>
              <a:rPr lang="en-US" sz="2400" dirty="0">
                <a:solidFill>
                  <a:srgbClr val="000000"/>
                </a:solidFill>
                <a:latin typeface="Gill Sans MT" charset="0"/>
              </a:rPr>
              <a:t>time waiting at output link for transmission </a:t>
            </a:r>
          </a:p>
          <a:p>
            <a:pPr marL="344488" indent="-344488">
              <a:lnSpc>
                <a:spcPct val="85000"/>
              </a:lnSpc>
              <a:spcBef>
                <a:spcPct val="20000"/>
              </a:spcBef>
              <a:buClr>
                <a:srgbClr val="000099"/>
              </a:buClr>
              <a:buFont typeface="Wingdings" charset="0"/>
              <a:buChar char="§"/>
            </a:pPr>
            <a:r>
              <a:rPr lang="en-US" sz="2400" dirty="0">
                <a:solidFill>
                  <a:srgbClr val="000000"/>
                </a:solidFill>
                <a:latin typeface="Gill Sans MT" charset="0"/>
              </a:rPr>
              <a:t>depends on congestion level of router</a:t>
            </a:r>
          </a:p>
        </p:txBody>
      </p:sp>
      <p:sp>
        <p:nvSpPr>
          <p:cNvPr id="63523" name="Rectangle 3"/>
          <p:cNvSpPr>
            <a:spLocks noChangeArrowheads="1"/>
          </p:cNvSpPr>
          <p:nvPr/>
        </p:nvSpPr>
        <p:spPr bwMode="auto">
          <a:xfrm>
            <a:off x="2116138" y="3630613"/>
            <a:ext cx="6343650" cy="554037"/>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285750" indent="-285750">
              <a:lnSpc>
                <a:spcPct val="85000"/>
              </a:lnSpc>
              <a:spcBef>
                <a:spcPct val="20000"/>
              </a:spcBef>
              <a:buClr>
                <a:srgbClr val="000099"/>
              </a:buClr>
              <a:buSzPct val="75000"/>
              <a:buFont typeface="Wingdings" charset="0"/>
              <a:buNone/>
            </a:pPr>
            <a:r>
              <a:rPr lang="en-US" i="1">
                <a:solidFill>
                  <a:srgbClr val="000000"/>
                </a:solidFill>
                <a:latin typeface="Gill Sans MT" charset="0"/>
              </a:rPr>
              <a:t>d</a:t>
            </a:r>
            <a:r>
              <a:rPr lang="en-US" baseline="-25000">
                <a:solidFill>
                  <a:srgbClr val="000000"/>
                </a:solidFill>
                <a:latin typeface="Gill Sans MT" charset="0"/>
              </a:rPr>
              <a:t>nodal</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proc</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queue</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trans</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prop</a:t>
            </a:r>
            <a:endParaRPr lang="en-US">
              <a:solidFill>
                <a:srgbClr val="000000"/>
              </a:solidFill>
              <a:latin typeface="Gill Sans MT" charset="0"/>
            </a:endParaRPr>
          </a:p>
        </p:txBody>
      </p:sp>
      <p:grpSp>
        <p:nvGrpSpPr>
          <p:cNvPr id="63524" name="Group 66"/>
          <p:cNvGrpSpPr>
            <a:grpSpLocks/>
          </p:cNvGrpSpPr>
          <p:nvPr/>
        </p:nvGrpSpPr>
        <p:grpSpPr bwMode="auto">
          <a:xfrm>
            <a:off x="1893888" y="1541463"/>
            <a:ext cx="779462" cy="679450"/>
            <a:chOff x="-44" y="1473"/>
            <a:chExt cx="981" cy="1105"/>
          </a:xfrm>
        </p:grpSpPr>
        <p:pic>
          <p:nvPicPr>
            <p:cNvPr id="63528"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9"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3525" name="Group 69"/>
          <p:cNvGrpSpPr>
            <a:grpSpLocks/>
          </p:cNvGrpSpPr>
          <p:nvPr/>
        </p:nvGrpSpPr>
        <p:grpSpPr bwMode="auto">
          <a:xfrm>
            <a:off x="2168525" y="2524125"/>
            <a:ext cx="779463" cy="679450"/>
            <a:chOff x="-44" y="1473"/>
            <a:chExt cx="981" cy="1105"/>
          </a:xfrm>
        </p:grpSpPr>
        <p:pic>
          <p:nvPicPr>
            <p:cNvPr id="63526"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527" name="Freeform 7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Tree>
    <p:extLst>
      <p:ext uri="{BB962C8B-B14F-4D97-AF65-F5344CB8AC3E}">
        <p14:creationId xmlns:p14="http://schemas.microsoft.com/office/powerpoint/2010/main" val="39972215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3"/>
          <p:cNvSpPr>
            <a:spLocks noChangeArrowheads="1"/>
          </p:cNvSpPr>
          <p:nvPr/>
        </p:nvSpPr>
        <p:spPr bwMode="auto">
          <a:xfrm>
            <a:off x="627063" y="4191000"/>
            <a:ext cx="3810000" cy="207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buFont typeface="Wingdings" charset="0"/>
              <a:buNone/>
            </a:pPr>
            <a:r>
              <a:rPr lang="en-US" sz="2800" i="1" dirty="0" err="1">
                <a:solidFill>
                  <a:srgbClr val="CC0000"/>
                </a:solidFill>
                <a:latin typeface="Gill Sans MT" charset="0"/>
              </a:rPr>
              <a:t>d</a:t>
            </a:r>
            <a:r>
              <a:rPr lang="en-US" sz="2800" baseline="-25000" dirty="0" err="1">
                <a:solidFill>
                  <a:srgbClr val="CC0000"/>
                </a:solidFill>
                <a:latin typeface="Gill Sans MT" charset="0"/>
              </a:rPr>
              <a:t>trans</a:t>
            </a:r>
            <a:r>
              <a:rPr lang="en-US" sz="2800" dirty="0">
                <a:solidFill>
                  <a:srgbClr val="CC0000"/>
                </a:solidFill>
                <a:latin typeface="Gill Sans MT" charset="0"/>
              </a:rPr>
              <a:t>: transmission delay:</a:t>
            </a:r>
          </a:p>
          <a:p>
            <a:pPr marL="342900" indent="-342900">
              <a:lnSpc>
                <a:spcPct val="85000"/>
              </a:lnSpc>
              <a:spcBef>
                <a:spcPct val="20000"/>
              </a:spcBef>
              <a:buClr>
                <a:srgbClr val="000099"/>
              </a:buClr>
              <a:buFont typeface="Wingdings" charset="0"/>
              <a:buChar char="§"/>
            </a:pPr>
            <a:r>
              <a:rPr lang="en-US" sz="2000" i="1" dirty="0">
                <a:solidFill>
                  <a:srgbClr val="000000"/>
                </a:solidFill>
                <a:latin typeface="Gill Sans MT" charset="0"/>
              </a:rPr>
              <a:t>L</a:t>
            </a:r>
            <a:r>
              <a:rPr lang="en-US" sz="2000" dirty="0">
                <a:solidFill>
                  <a:srgbClr val="000000"/>
                </a:solidFill>
                <a:latin typeface="Gill Sans MT" charset="0"/>
              </a:rPr>
              <a:t>: packet length (bits) </a:t>
            </a:r>
          </a:p>
          <a:p>
            <a:pPr marL="342900" indent="-342900">
              <a:lnSpc>
                <a:spcPct val="85000"/>
              </a:lnSpc>
              <a:spcBef>
                <a:spcPct val="20000"/>
              </a:spcBef>
              <a:buClr>
                <a:srgbClr val="000099"/>
              </a:buClr>
              <a:buFont typeface="Wingdings" charset="0"/>
              <a:buChar char="§"/>
            </a:pPr>
            <a:r>
              <a:rPr lang="en-US" sz="2000" i="1" dirty="0">
                <a:solidFill>
                  <a:srgbClr val="000000"/>
                </a:solidFill>
                <a:latin typeface="Gill Sans MT" charset="0"/>
              </a:rPr>
              <a:t>R</a:t>
            </a:r>
            <a:r>
              <a:rPr lang="en-US" sz="2000" dirty="0">
                <a:solidFill>
                  <a:srgbClr val="000000"/>
                </a:solidFill>
                <a:latin typeface="Gill Sans MT" charset="0"/>
              </a:rPr>
              <a:t>: link </a:t>
            </a:r>
            <a:r>
              <a:rPr lang="en-US" sz="2000" i="1" dirty="0">
                <a:solidFill>
                  <a:srgbClr val="000000"/>
                </a:solidFill>
                <a:latin typeface="Gill Sans MT" charset="0"/>
              </a:rPr>
              <a:t>bandwidth (bps)</a:t>
            </a:r>
          </a:p>
          <a:p>
            <a:pPr marL="342900" indent="-342900">
              <a:lnSpc>
                <a:spcPct val="85000"/>
              </a:lnSpc>
              <a:spcBef>
                <a:spcPct val="20000"/>
              </a:spcBef>
              <a:buClr>
                <a:srgbClr val="000099"/>
              </a:buClr>
              <a:buFont typeface="Wingdings" charset="0"/>
              <a:buChar char="§"/>
            </a:pPr>
            <a:r>
              <a:rPr lang="en-US" sz="2000" i="1" dirty="0" err="1">
                <a:solidFill>
                  <a:srgbClr val="CC0000"/>
                </a:solidFill>
                <a:latin typeface="Gill Sans MT" charset="0"/>
              </a:rPr>
              <a:t>d</a:t>
            </a:r>
            <a:r>
              <a:rPr lang="en-US" sz="2000" i="1" baseline="-25000" dirty="0" err="1">
                <a:solidFill>
                  <a:srgbClr val="CC0000"/>
                </a:solidFill>
                <a:latin typeface="Gill Sans MT" charset="0"/>
              </a:rPr>
              <a:t>trans</a:t>
            </a:r>
            <a:r>
              <a:rPr lang="en-US" sz="2000" i="1" dirty="0">
                <a:solidFill>
                  <a:srgbClr val="CC0000"/>
                </a:solidFill>
                <a:latin typeface="Gill Sans MT" charset="0"/>
              </a:rPr>
              <a:t> </a:t>
            </a:r>
            <a:r>
              <a:rPr lang="en-US" sz="2000" i="1" dirty="0">
                <a:solidFill>
                  <a:srgbClr val="000000"/>
                </a:solidFill>
                <a:latin typeface="Gill Sans MT" charset="0"/>
              </a:rPr>
              <a:t>= L/R</a:t>
            </a:r>
          </a:p>
        </p:txBody>
      </p:sp>
      <p:sp>
        <p:nvSpPr>
          <p:cNvPr id="65538" name="Rectangle 4"/>
          <p:cNvSpPr>
            <a:spLocks noChangeArrowheads="1"/>
          </p:cNvSpPr>
          <p:nvPr/>
        </p:nvSpPr>
        <p:spPr bwMode="auto">
          <a:xfrm>
            <a:off x="4718050" y="4181475"/>
            <a:ext cx="4152900"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buFont typeface="Wingdings" charset="0"/>
              <a:buNone/>
            </a:pPr>
            <a:r>
              <a:rPr lang="en-US" sz="2800" i="1" dirty="0" err="1">
                <a:solidFill>
                  <a:srgbClr val="CC0000"/>
                </a:solidFill>
                <a:latin typeface="Gill Sans MT" charset="0"/>
              </a:rPr>
              <a:t>d</a:t>
            </a:r>
            <a:r>
              <a:rPr lang="en-US" sz="2800" baseline="-25000" dirty="0" err="1">
                <a:solidFill>
                  <a:srgbClr val="CC0000"/>
                </a:solidFill>
                <a:latin typeface="Gill Sans MT" charset="0"/>
              </a:rPr>
              <a:t>prop</a:t>
            </a:r>
            <a:r>
              <a:rPr lang="en-US" sz="2800" dirty="0">
                <a:solidFill>
                  <a:srgbClr val="CC0000"/>
                </a:solidFill>
                <a:latin typeface="Gill Sans MT" charset="0"/>
              </a:rPr>
              <a:t>: propagation delay:</a:t>
            </a:r>
          </a:p>
          <a:p>
            <a:pPr marL="342900" indent="-342900">
              <a:lnSpc>
                <a:spcPct val="85000"/>
              </a:lnSpc>
              <a:spcBef>
                <a:spcPct val="20000"/>
              </a:spcBef>
              <a:buClr>
                <a:srgbClr val="000099"/>
              </a:buClr>
              <a:buFont typeface="Wingdings" charset="0"/>
              <a:buChar char="§"/>
            </a:pPr>
            <a:r>
              <a:rPr lang="en-US" sz="2000" i="1" dirty="0">
                <a:solidFill>
                  <a:srgbClr val="000000"/>
                </a:solidFill>
                <a:latin typeface="Gill Sans MT" charset="0"/>
              </a:rPr>
              <a:t>d</a:t>
            </a:r>
            <a:r>
              <a:rPr lang="en-US" sz="2000" dirty="0">
                <a:solidFill>
                  <a:srgbClr val="000000"/>
                </a:solidFill>
                <a:latin typeface="Gill Sans MT" charset="0"/>
              </a:rPr>
              <a:t>: length of physical link</a:t>
            </a:r>
          </a:p>
          <a:p>
            <a:pPr marL="342900" indent="-342900">
              <a:lnSpc>
                <a:spcPct val="85000"/>
              </a:lnSpc>
              <a:spcBef>
                <a:spcPct val="20000"/>
              </a:spcBef>
              <a:buClr>
                <a:srgbClr val="000099"/>
              </a:buClr>
              <a:buFont typeface="Wingdings" charset="0"/>
              <a:buChar char="§"/>
            </a:pPr>
            <a:r>
              <a:rPr lang="en-US" sz="2000" i="1" dirty="0">
                <a:solidFill>
                  <a:srgbClr val="000000"/>
                </a:solidFill>
                <a:latin typeface="Gill Sans MT" charset="0"/>
              </a:rPr>
              <a:t>s</a:t>
            </a:r>
            <a:r>
              <a:rPr lang="en-US" sz="2000" dirty="0">
                <a:solidFill>
                  <a:srgbClr val="000000"/>
                </a:solidFill>
                <a:latin typeface="Gill Sans MT" charset="0"/>
              </a:rPr>
              <a:t>: propagation speed in medium (~2x10</a:t>
            </a:r>
            <a:r>
              <a:rPr lang="en-US" sz="2000" baseline="30000" dirty="0">
                <a:solidFill>
                  <a:srgbClr val="000000"/>
                </a:solidFill>
                <a:latin typeface="Gill Sans MT" charset="0"/>
              </a:rPr>
              <a:t>8</a:t>
            </a:r>
            <a:r>
              <a:rPr lang="en-US" sz="2000" dirty="0">
                <a:solidFill>
                  <a:srgbClr val="000000"/>
                </a:solidFill>
                <a:latin typeface="Gill Sans MT" charset="0"/>
              </a:rPr>
              <a:t> m/sec)</a:t>
            </a:r>
          </a:p>
          <a:p>
            <a:pPr marL="342900" indent="-342900">
              <a:lnSpc>
                <a:spcPct val="85000"/>
              </a:lnSpc>
              <a:spcBef>
                <a:spcPct val="20000"/>
              </a:spcBef>
              <a:buClr>
                <a:srgbClr val="000099"/>
              </a:buClr>
              <a:buFont typeface="Wingdings" charset="0"/>
              <a:buChar char="§"/>
            </a:pPr>
            <a:r>
              <a:rPr lang="en-US" sz="2000" i="1" dirty="0" err="1">
                <a:solidFill>
                  <a:srgbClr val="CC0000"/>
                </a:solidFill>
                <a:latin typeface="Gill Sans MT" charset="0"/>
              </a:rPr>
              <a:t>d</a:t>
            </a:r>
            <a:r>
              <a:rPr lang="en-US" sz="2000" baseline="-25000" dirty="0" err="1">
                <a:solidFill>
                  <a:srgbClr val="CC0000"/>
                </a:solidFill>
                <a:latin typeface="Gill Sans MT" charset="0"/>
              </a:rPr>
              <a:t>prop</a:t>
            </a:r>
            <a:r>
              <a:rPr lang="en-US" sz="2000" dirty="0">
                <a:solidFill>
                  <a:srgbClr val="000000"/>
                </a:solidFill>
                <a:latin typeface="Gill Sans MT" charset="0"/>
              </a:rPr>
              <a:t> = </a:t>
            </a:r>
            <a:r>
              <a:rPr lang="en-US" sz="2000" i="1" dirty="0">
                <a:solidFill>
                  <a:srgbClr val="000000"/>
                </a:solidFill>
                <a:latin typeface="Gill Sans MT" charset="0"/>
              </a:rPr>
              <a:t>d</a:t>
            </a:r>
            <a:r>
              <a:rPr lang="en-US" sz="2000" dirty="0">
                <a:solidFill>
                  <a:srgbClr val="000000"/>
                </a:solidFill>
                <a:latin typeface="Gill Sans MT" charset="0"/>
              </a:rPr>
              <a:t>/</a:t>
            </a:r>
            <a:r>
              <a:rPr lang="en-US" sz="2000" i="1" dirty="0">
                <a:solidFill>
                  <a:srgbClr val="000000"/>
                </a:solidFill>
                <a:latin typeface="Gill Sans MT" charset="0"/>
              </a:rPr>
              <a:t>s</a:t>
            </a:r>
          </a:p>
        </p:txBody>
      </p:sp>
      <p:sp>
        <p:nvSpPr>
          <p:cNvPr id="182333" name="AutoShape 61"/>
          <p:cNvSpPr>
            <a:spLocks noChangeArrowheads="1"/>
          </p:cNvSpPr>
          <p:nvPr/>
        </p:nvSpPr>
        <p:spPr bwMode="auto">
          <a:xfrm>
            <a:off x="2500313" y="5681663"/>
            <a:ext cx="2287587" cy="458787"/>
          </a:xfrm>
          <a:prstGeom prst="leftRightArrow">
            <a:avLst>
              <a:gd name="adj1" fmla="val 35324"/>
              <a:gd name="adj2" fmla="val 94994"/>
            </a:avLst>
          </a:prstGeom>
          <a:gradFill rotWithShape="1">
            <a:gsLst>
              <a:gs pos="0">
                <a:srgbClr val="CC0000"/>
              </a:gs>
              <a:gs pos="50000">
                <a:schemeClr val="bg1"/>
              </a:gs>
              <a:gs pos="100000">
                <a:srgbClr val="CC0000"/>
              </a:gs>
            </a:gsLst>
            <a:lin ang="0" scaled="1"/>
          </a:gradFill>
          <a:ln w="9525">
            <a:noFill/>
            <a:miter lim="800000"/>
            <a:headEnd/>
            <a:tailEnd/>
          </a:ln>
          <a:effectLst/>
        </p:spPr>
        <p:txBody>
          <a:bodyPr wrap="none" anchor="ctr"/>
          <a:lstStyle/>
          <a:p>
            <a:pPr>
              <a:defRPr/>
            </a:pPr>
            <a:endParaRPr lang="en-US">
              <a:solidFill>
                <a:srgbClr val="000000"/>
              </a:solidFill>
            </a:endParaRPr>
          </a:p>
        </p:txBody>
      </p:sp>
      <p:sp>
        <p:nvSpPr>
          <p:cNvPr id="65540" name="Text Box 62"/>
          <p:cNvSpPr txBox="1">
            <a:spLocks noChangeArrowheads="1"/>
          </p:cNvSpPr>
          <p:nvPr/>
        </p:nvSpPr>
        <p:spPr bwMode="auto">
          <a:xfrm>
            <a:off x="2667000" y="6096000"/>
            <a:ext cx="21050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800" i="1" dirty="0" err="1">
                <a:solidFill>
                  <a:srgbClr val="CC0000"/>
                </a:solidFill>
                <a:latin typeface="Arial" charset="0"/>
                <a:ea typeface="MS PGothic" charset="0"/>
                <a:cs typeface="MS PGothic" charset="0"/>
              </a:rPr>
              <a:t>d</a:t>
            </a:r>
            <a:r>
              <a:rPr lang="en-US" sz="1800" baseline="-25000" dirty="0" err="1">
                <a:solidFill>
                  <a:srgbClr val="CC0000"/>
                </a:solidFill>
                <a:latin typeface="Arial" charset="0"/>
                <a:ea typeface="MS PGothic" charset="0"/>
                <a:cs typeface="MS PGothic" charset="0"/>
              </a:rPr>
              <a:t>trans</a:t>
            </a:r>
            <a:r>
              <a:rPr lang="en-US" sz="1800" baseline="-25000" dirty="0">
                <a:solidFill>
                  <a:srgbClr val="CC0000"/>
                </a:solidFill>
                <a:latin typeface="Arial" charset="0"/>
                <a:ea typeface="MS PGothic" charset="0"/>
                <a:cs typeface="MS PGothic" charset="0"/>
              </a:rPr>
              <a:t> </a:t>
            </a:r>
            <a:r>
              <a:rPr lang="en-US" sz="1800" dirty="0">
                <a:solidFill>
                  <a:srgbClr val="CC0000"/>
                </a:solidFill>
                <a:latin typeface="Arial" charset="0"/>
                <a:ea typeface="MS PGothic" charset="0"/>
                <a:cs typeface="MS PGothic" charset="0"/>
              </a:rPr>
              <a:t>and </a:t>
            </a:r>
            <a:r>
              <a:rPr lang="en-US" sz="1800" i="1" dirty="0" err="1">
                <a:solidFill>
                  <a:srgbClr val="CC0000"/>
                </a:solidFill>
                <a:latin typeface="Arial" charset="0"/>
                <a:ea typeface="MS PGothic" charset="0"/>
                <a:cs typeface="MS PGothic" charset="0"/>
              </a:rPr>
              <a:t>d</a:t>
            </a:r>
            <a:r>
              <a:rPr lang="en-US" sz="1800" baseline="-25000" dirty="0" err="1">
                <a:solidFill>
                  <a:srgbClr val="CC0000"/>
                </a:solidFill>
                <a:latin typeface="Arial" charset="0"/>
                <a:ea typeface="MS PGothic" charset="0"/>
                <a:cs typeface="MS PGothic" charset="0"/>
              </a:rPr>
              <a:t>prop</a:t>
            </a:r>
            <a:endParaRPr lang="en-US" sz="1800" baseline="-25000" dirty="0">
              <a:solidFill>
                <a:srgbClr val="CC0000"/>
              </a:solidFill>
              <a:latin typeface="Arial" charset="0"/>
              <a:ea typeface="MS PGothic" charset="0"/>
              <a:cs typeface="MS PGothic" charset="0"/>
            </a:endParaRPr>
          </a:p>
          <a:p>
            <a:pPr algn="ctr" eaLnBrk="1" hangingPunct="1"/>
            <a:r>
              <a:rPr lang="en-US" sz="1800" i="1" dirty="0">
                <a:solidFill>
                  <a:srgbClr val="CC0000"/>
                </a:solidFill>
                <a:latin typeface="Arial" charset="0"/>
                <a:ea typeface="MS PGothic" charset="0"/>
                <a:cs typeface="MS PGothic" charset="0"/>
              </a:rPr>
              <a:t>very </a:t>
            </a:r>
            <a:r>
              <a:rPr lang="en-US" sz="1800" dirty="0">
                <a:solidFill>
                  <a:srgbClr val="CC0000"/>
                </a:solidFill>
                <a:latin typeface="Arial" charset="0"/>
                <a:ea typeface="MS PGothic" charset="0"/>
                <a:cs typeface="MS PGothic" charset="0"/>
              </a:rPr>
              <a:t>different</a:t>
            </a:r>
          </a:p>
        </p:txBody>
      </p:sp>
      <p:sp>
        <p:nvSpPr>
          <p:cNvPr id="65542" name="Oval 7"/>
          <p:cNvSpPr>
            <a:spLocks noChangeArrowheads="1"/>
          </p:cNvSpPr>
          <p:nvPr/>
        </p:nvSpPr>
        <p:spPr bwMode="auto">
          <a:xfrm>
            <a:off x="3351213" y="1951038"/>
            <a:ext cx="1198562"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5543" name="Rectangle 8"/>
          <p:cNvSpPr>
            <a:spLocks noChangeArrowheads="1"/>
          </p:cNvSpPr>
          <p:nvPr/>
        </p:nvSpPr>
        <p:spPr bwMode="auto">
          <a:xfrm>
            <a:off x="3351213" y="1882775"/>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5544" name="Oval 9"/>
          <p:cNvSpPr>
            <a:spLocks noChangeArrowheads="1"/>
          </p:cNvSpPr>
          <p:nvPr/>
        </p:nvSpPr>
        <p:spPr bwMode="auto">
          <a:xfrm>
            <a:off x="3360738" y="1654175"/>
            <a:ext cx="1198562"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grpSp>
        <p:nvGrpSpPr>
          <p:cNvPr id="65545" name="Group 10"/>
          <p:cNvGrpSpPr>
            <a:grpSpLocks/>
          </p:cNvGrpSpPr>
          <p:nvPr/>
        </p:nvGrpSpPr>
        <p:grpSpPr bwMode="auto">
          <a:xfrm>
            <a:off x="3706813" y="1684338"/>
            <a:ext cx="498475" cy="119062"/>
            <a:chOff x="2208" y="2184"/>
            <a:chExt cx="176" cy="69"/>
          </a:xfrm>
        </p:grpSpPr>
        <p:grpSp>
          <p:nvGrpSpPr>
            <p:cNvPr id="65587" name="Group 11"/>
            <p:cNvGrpSpPr>
              <a:grpSpLocks/>
            </p:cNvGrpSpPr>
            <p:nvPr/>
          </p:nvGrpSpPr>
          <p:grpSpPr bwMode="auto">
            <a:xfrm>
              <a:off x="2208" y="2185"/>
              <a:ext cx="176" cy="68"/>
              <a:chOff x="2848" y="848"/>
              <a:chExt cx="140" cy="98"/>
            </a:xfrm>
          </p:grpSpPr>
          <p:sp>
            <p:nvSpPr>
              <p:cNvPr id="65592" name="Line 1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3" name="Line 1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4" name="Line 1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588" name="Group 15"/>
            <p:cNvGrpSpPr>
              <a:grpSpLocks/>
            </p:cNvGrpSpPr>
            <p:nvPr/>
          </p:nvGrpSpPr>
          <p:grpSpPr bwMode="auto">
            <a:xfrm flipV="1">
              <a:off x="2208" y="2184"/>
              <a:ext cx="176" cy="68"/>
              <a:chOff x="2848" y="848"/>
              <a:chExt cx="140" cy="98"/>
            </a:xfrm>
          </p:grpSpPr>
          <p:sp>
            <p:nvSpPr>
              <p:cNvPr id="65589" name="Line 1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0" name="Line 1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1" name="Line 1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5546" name="Oval 19"/>
          <p:cNvSpPr>
            <a:spLocks noChangeArrowheads="1"/>
          </p:cNvSpPr>
          <p:nvPr/>
        </p:nvSpPr>
        <p:spPr bwMode="auto">
          <a:xfrm>
            <a:off x="6446838" y="1970088"/>
            <a:ext cx="1198562" cy="369887"/>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5547" name="Line 20"/>
          <p:cNvSpPr>
            <a:spLocks noChangeShapeType="1"/>
          </p:cNvSpPr>
          <p:nvPr/>
        </p:nvSpPr>
        <p:spPr bwMode="auto">
          <a:xfrm>
            <a:off x="6456363" y="1949450"/>
            <a:ext cx="0" cy="2286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48" name="Rectangle 21"/>
          <p:cNvSpPr>
            <a:spLocks noChangeArrowheads="1"/>
          </p:cNvSpPr>
          <p:nvPr/>
        </p:nvSpPr>
        <p:spPr bwMode="auto">
          <a:xfrm>
            <a:off x="6456363" y="1911350"/>
            <a:ext cx="1198562" cy="26352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p>
            <a:pPr algn="ctr"/>
            <a:endParaRPr lang="en-US">
              <a:solidFill>
                <a:srgbClr val="000000"/>
              </a:solidFill>
            </a:endParaRPr>
          </a:p>
        </p:txBody>
      </p:sp>
      <p:sp>
        <p:nvSpPr>
          <p:cNvPr id="65549" name="Oval 22"/>
          <p:cNvSpPr>
            <a:spLocks noChangeArrowheads="1"/>
          </p:cNvSpPr>
          <p:nvPr/>
        </p:nvSpPr>
        <p:spPr bwMode="auto">
          <a:xfrm>
            <a:off x="6465888" y="1682750"/>
            <a:ext cx="1198562" cy="430213"/>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a:solidFill>
                <a:srgbClr val="000000"/>
              </a:solidFill>
            </a:endParaRPr>
          </a:p>
        </p:txBody>
      </p:sp>
      <p:sp>
        <p:nvSpPr>
          <p:cNvPr id="65550" name="Line 26"/>
          <p:cNvSpPr>
            <a:spLocks noChangeShapeType="1"/>
          </p:cNvSpPr>
          <p:nvPr/>
        </p:nvSpPr>
        <p:spPr bwMode="auto">
          <a:xfrm>
            <a:off x="4545013" y="2008188"/>
            <a:ext cx="1933575" cy="95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51" name="Rectangle 29"/>
          <p:cNvSpPr>
            <a:spLocks noChangeArrowheads="1"/>
          </p:cNvSpPr>
          <p:nvPr/>
        </p:nvSpPr>
        <p:spPr bwMode="auto">
          <a:xfrm>
            <a:off x="5464175" y="1808163"/>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5552" name="Rectangle 30"/>
          <p:cNvSpPr>
            <a:spLocks noChangeArrowheads="1"/>
          </p:cNvSpPr>
          <p:nvPr/>
        </p:nvSpPr>
        <p:spPr bwMode="auto">
          <a:xfrm>
            <a:off x="4211638" y="1879600"/>
            <a:ext cx="147637"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5553" name="Rectangle 31"/>
          <p:cNvSpPr>
            <a:spLocks noChangeArrowheads="1"/>
          </p:cNvSpPr>
          <p:nvPr/>
        </p:nvSpPr>
        <p:spPr bwMode="auto">
          <a:xfrm>
            <a:off x="4373563" y="1879600"/>
            <a:ext cx="147637" cy="200025"/>
          </a:xfrm>
          <a:prstGeom prst="rect">
            <a:avLst/>
          </a:prstGeom>
          <a:solidFill>
            <a:schemeClr val="accent2"/>
          </a:solidFill>
          <a:ln w="9525">
            <a:solidFill>
              <a:schemeClr val="tx1"/>
            </a:solidFill>
            <a:miter lim="800000"/>
            <a:headEnd/>
            <a:tailEnd/>
          </a:ln>
        </p:spPr>
        <p:txBody>
          <a:bodyPr wrap="none" anchor="ctr"/>
          <a:lstStyle/>
          <a:p>
            <a:endParaRPr lang="en-US">
              <a:solidFill>
                <a:srgbClr val="000000"/>
              </a:solidFill>
            </a:endParaRPr>
          </a:p>
        </p:txBody>
      </p:sp>
      <p:sp>
        <p:nvSpPr>
          <p:cNvPr id="65554" name="Line 35"/>
          <p:cNvSpPr>
            <a:spLocks noChangeShapeType="1"/>
          </p:cNvSpPr>
          <p:nvPr/>
        </p:nvSpPr>
        <p:spPr bwMode="auto">
          <a:xfrm flipV="1">
            <a:off x="6235700" y="1608138"/>
            <a:ext cx="36671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5" name="Rectangle 38"/>
          <p:cNvSpPr>
            <a:spLocks noChangeArrowheads="1"/>
          </p:cNvSpPr>
          <p:nvPr/>
        </p:nvSpPr>
        <p:spPr bwMode="auto">
          <a:xfrm>
            <a:off x="4502150" y="1817688"/>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5556" name="Text Box 39"/>
          <p:cNvSpPr txBox="1">
            <a:spLocks noChangeArrowheads="1"/>
          </p:cNvSpPr>
          <p:nvPr/>
        </p:nvSpPr>
        <p:spPr bwMode="auto">
          <a:xfrm>
            <a:off x="4891088" y="1420813"/>
            <a:ext cx="1390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propagation</a:t>
            </a:r>
          </a:p>
        </p:txBody>
      </p:sp>
      <p:sp>
        <p:nvSpPr>
          <p:cNvPr id="65557" name="Line 40"/>
          <p:cNvSpPr>
            <a:spLocks noChangeShapeType="1"/>
          </p:cNvSpPr>
          <p:nvPr/>
        </p:nvSpPr>
        <p:spPr bwMode="auto">
          <a:xfrm rot="10800000">
            <a:off x="4645025" y="1608138"/>
            <a:ext cx="3190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58" name="Text Box 43"/>
          <p:cNvSpPr txBox="1">
            <a:spLocks noChangeArrowheads="1"/>
          </p:cNvSpPr>
          <p:nvPr/>
        </p:nvSpPr>
        <p:spPr bwMode="auto">
          <a:xfrm>
            <a:off x="3127375" y="2535238"/>
            <a:ext cx="12890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algn="ctr" eaLnBrk="1" hangingPunct="1"/>
            <a:r>
              <a:rPr lang="en-US" sz="1800">
                <a:solidFill>
                  <a:srgbClr val="CC0000"/>
                </a:solidFill>
                <a:latin typeface="Arial" charset="0"/>
                <a:ea typeface="MS PGothic" charset="0"/>
                <a:cs typeface="MS PGothic" charset="0"/>
              </a:rPr>
              <a:t>nodal</a:t>
            </a:r>
          </a:p>
          <a:p>
            <a:pPr algn="ctr" eaLnBrk="1" hangingPunct="1"/>
            <a:r>
              <a:rPr lang="en-US" sz="1800">
                <a:solidFill>
                  <a:srgbClr val="CC0000"/>
                </a:solidFill>
                <a:latin typeface="Arial" charset="0"/>
                <a:ea typeface="MS PGothic" charset="0"/>
                <a:cs typeface="MS PGothic" charset="0"/>
              </a:rPr>
              <a:t>processing</a:t>
            </a:r>
          </a:p>
        </p:txBody>
      </p:sp>
      <p:sp>
        <p:nvSpPr>
          <p:cNvPr id="65559" name="Line 44"/>
          <p:cNvSpPr>
            <a:spLocks noChangeShapeType="1"/>
          </p:cNvSpPr>
          <p:nvPr/>
        </p:nvSpPr>
        <p:spPr bwMode="auto">
          <a:xfrm rot="10800000">
            <a:off x="3378200" y="2579688"/>
            <a:ext cx="833438"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60" name="Line 45"/>
          <p:cNvSpPr>
            <a:spLocks noChangeShapeType="1"/>
          </p:cNvSpPr>
          <p:nvPr/>
        </p:nvSpPr>
        <p:spPr bwMode="auto">
          <a:xfrm rot="10800000" flipV="1">
            <a:off x="4187825" y="2341563"/>
            <a:ext cx="385763"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61" name="Text Box 46"/>
          <p:cNvSpPr txBox="1">
            <a:spLocks noChangeArrowheads="1"/>
          </p:cNvSpPr>
          <p:nvPr/>
        </p:nvSpPr>
        <p:spPr bwMode="auto">
          <a:xfrm>
            <a:off x="4595813" y="2792413"/>
            <a:ext cx="1123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queueing</a:t>
            </a:r>
          </a:p>
        </p:txBody>
      </p:sp>
      <p:sp>
        <p:nvSpPr>
          <p:cNvPr id="65562" name="Line 47"/>
          <p:cNvSpPr>
            <a:spLocks noChangeShapeType="1"/>
          </p:cNvSpPr>
          <p:nvPr/>
        </p:nvSpPr>
        <p:spPr bwMode="auto">
          <a:xfrm rot="10800000">
            <a:off x="4349750" y="2341563"/>
            <a:ext cx="595313" cy="552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5563" name="Group 48"/>
          <p:cNvGrpSpPr>
            <a:grpSpLocks/>
          </p:cNvGrpSpPr>
          <p:nvPr/>
        </p:nvGrpSpPr>
        <p:grpSpPr bwMode="auto">
          <a:xfrm>
            <a:off x="6792913" y="1741488"/>
            <a:ext cx="498475" cy="119062"/>
            <a:chOff x="2208" y="2184"/>
            <a:chExt cx="176" cy="69"/>
          </a:xfrm>
        </p:grpSpPr>
        <p:grpSp>
          <p:nvGrpSpPr>
            <p:cNvPr id="65579" name="Group 49"/>
            <p:cNvGrpSpPr>
              <a:grpSpLocks/>
            </p:cNvGrpSpPr>
            <p:nvPr/>
          </p:nvGrpSpPr>
          <p:grpSpPr bwMode="auto">
            <a:xfrm>
              <a:off x="2208" y="2185"/>
              <a:ext cx="176" cy="68"/>
              <a:chOff x="2848" y="848"/>
              <a:chExt cx="140" cy="98"/>
            </a:xfrm>
          </p:grpSpPr>
          <p:sp>
            <p:nvSpPr>
              <p:cNvPr id="65584" name="Line 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5" name="Line 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6" name="Line 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580" name="Group 53"/>
            <p:cNvGrpSpPr>
              <a:grpSpLocks/>
            </p:cNvGrpSpPr>
            <p:nvPr/>
          </p:nvGrpSpPr>
          <p:grpSpPr bwMode="auto">
            <a:xfrm flipV="1">
              <a:off x="2208" y="2184"/>
              <a:ext cx="176" cy="68"/>
              <a:chOff x="2848" y="848"/>
              <a:chExt cx="140" cy="98"/>
            </a:xfrm>
          </p:grpSpPr>
          <p:sp>
            <p:nvSpPr>
              <p:cNvPr id="65581" name="Line 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2" name="Line 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3" name="Line 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sp>
        <p:nvSpPr>
          <p:cNvPr id="65564" name="Rectangle 3"/>
          <p:cNvSpPr>
            <a:spLocks noChangeArrowheads="1"/>
          </p:cNvSpPr>
          <p:nvPr/>
        </p:nvSpPr>
        <p:spPr bwMode="auto">
          <a:xfrm>
            <a:off x="2116138" y="3362325"/>
            <a:ext cx="5984875" cy="554038"/>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p>
            <a:pPr marL="285750" indent="-285750">
              <a:lnSpc>
                <a:spcPct val="85000"/>
              </a:lnSpc>
              <a:spcBef>
                <a:spcPct val="20000"/>
              </a:spcBef>
              <a:buClr>
                <a:srgbClr val="000099"/>
              </a:buClr>
              <a:buSzPct val="75000"/>
              <a:buFont typeface="Wingdings" charset="0"/>
              <a:buNone/>
            </a:pPr>
            <a:r>
              <a:rPr lang="en-US" i="1">
                <a:solidFill>
                  <a:srgbClr val="000000"/>
                </a:solidFill>
                <a:latin typeface="Gill Sans MT" charset="0"/>
              </a:rPr>
              <a:t>d</a:t>
            </a:r>
            <a:r>
              <a:rPr lang="en-US" baseline="-25000">
                <a:solidFill>
                  <a:srgbClr val="000000"/>
                </a:solidFill>
                <a:latin typeface="Gill Sans MT" charset="0"/>
              </a:rPr>
              <a:t>nodal</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proc</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queue</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trans</a:t>
            </a:r>
            <a:r>
              <a:rPr lang="en-US">
                <a:solidFill>
                  <a:srgbClr val="000000"/>
                </a:solidFill>
                <a:latin typeface="Gill Sans MT" charset="0"/>
              </a:rPr>
              <a:t> +  </a:t>
            </a:r>
            <a:r>
              <a:rPr lang="en-US" i="1">
                <a:solidFill>
                  <a:srgbClr val="000000"/>
                </a:solidFill>
                <a:latin typeface="Gill Sans MT" charset="0"/>
              </a:rPr>
              <a:t>d</a:t>
            </a:r>
            <a:r>
              <a:rPr lang="en-US" baseline="-25000">
                <a:solidFill>
                  <a:srgbClr val="000000"/>
                </a:solidFill>
                <a:latin typeface="Gill Sans MT" charset="0"/>
              </a:rPr>
              <a:t>prop</a:t>
            </a:r>
            <a:endParaRPr lang="en-US">
              <a:solidFill>
                <a:srgbClr val="000000"/>
              </a:solidFill>
              <a:latin typeface="Gill Sans MT" charset="0"/>
            </a:endParaRPr>
          </a:p>
        </p:txBody>
      </p:sp>
      <p:sp>
        <p:nvSpPr>
          <p:cNvPr id="65565" name="Line 24"/>
          <p:cNvSpPr>
            <a:spLocks noChangeShapeType="1"/>
          </p:cNvSpPr>
          <p:nvPr/>
        </p:nvSpPr>
        <p:spPr bwMode="auto">
          <a:xfrm>
            <a:off x="2620963" y="1589088"/>
            <a:ext cx="741362" cy="3556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6" name="Line 25"/>
          <p:cNvSpPr>
            <a:spLocks noChangeShapeType="1"/>
          </p:cNvSpPr>
          <p:nvPr/>
        </p:nvSpPr>
        <p:spPr bwMode="auto">
          <a:xfrm flipV="1">
            <a:off x="2925763" y="2128838"/>
            <a:ext cx="428625" cy="45085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67" name="Rectangle 32"/>
          <p:cNvSpPr>
            <a:spLocks noChangeArrowheads="1"/>
          </p:cNvSpPr>
          <p:nvPr/>
        </p:nvSpPr>
        <p:spPr bwMode="auto">
          <a:xfrm>
            <a:off x="3159125" y="1779588"/>
            <a:ext cx="147638" cy="200025"/>
          </a:xfrm>
          <a:prstGeom prst="rect">
            <a:avLst/>
          </a:prstGeom>
          <a:solidFill>
            <a:schemeClr val="accent1"/>
          </a:solidFill>
          <a:ln w="9525">
            <a:solidFill>
              <a:schemeClr val="tx1"/>
            </a:solidFill>
            <a:miter lim="800000"/>
            <a:headEnd/>
            <a:tailEnd/>
          </a:ln>
        </p:spPr>
        <p:txBody>
          <a:bodyPr wrap="none" anchor="ctr"/>
          <a:lstStyle/>
          <a:p>
            <a:endParaRPr lang="en-US">
              <a:solidFill>
                <a:srgbClr val="000000"/>
              </a:solidFill>
            </a:endParaRPr>
          </a:p>
        </p:txBody>
      </p:sp>
      <p:sp>
        <p:nvSpPr>
          <p:cNvPr id="65568" name="Line 33"/>
          <p:cNvSpPr>
            <a:spLocks noChangeShapeType="1"/>
          </p:cNvSpPr>
          <p:nvPr/>
        </p:nvSpPr>
        <p:spPr bwMode="auto">
          <a:xfrm>
            <a:off x="3109913" y="1716088"/>
            <a:ext cx="21113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5569" name="Text Box 36"/>
          <p:cNvSpPr txBox="1">
            <a:spLocks noChangeArrowheads="1"/>
          </p:cNvSpPr>
          <p:nvPr/>
        </p:nvSpPr>
        <p:spPr bwMode="auto">
          <a:xfrm>
            <a:off x="1743075" y="12731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6600"/>
                </a:solidFill>
                <a:latin typeface="Arial" charset="0"/>
                <a:ea typeface="MS PGothic" charset="0"/>
                <a:cs typeface="MS PGothic" charset="0"/>
              </a:rPr>
              <a:t>A</a:t>
            </a:r>
          </a:p>
        </p:txBody>
      </p:sp>
      <p:sp>
        <p:nvSpPr>
          <p:cNvPr id="65570" name="Text Box 37"/>
          <p:cNvSpPr txBox="1">
            <a:spLocks noChangeArrowheads="1"/>
          </p:cNvSpPr>
          <p:nvPr/>
        </p:nvSpPr>
        <p:spPr bwMode="auto">
          <a:xfrm>
            <a:off x="1919288" y="2225675"/>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2400">
                <a:solidFill>
                  <a:srgbClr val="000099"/>
                </a:solidFill>
                <a:latin typeface="Arial" charset="0"/>
                <a:ea typeface="MS PGothic" charset="0"/>
                <a:cs typeface="MS PGothic" charset="0"/>
              </a:rPr>
              <a:t>B</a:t>
            </a:r>
          </a:p>
        </p:txBody>
      </p:sp>
      <p:grpSp>
        <p:nvGrpSpPr>
          <p:cNvPr id="65571" name="Group 66"/>
          <p:cNvGrpSpPr>
            <a:grpSpLocks/>
          </p:cNvGrpSpPr>
          <p:nvPr/>
        </p:nvGrpSpPr>
        <p:grpSpPr bwMode="auto">
          <a:xfrm>
            <a:off x="1893888" y="1273175"/>
            <a:ext cx="779462" cy="679450"/>
            <a:chOff x="-44" y="1473"/>
            <a:chExt cx="981" cy="1105"/>
          </a:xfrm>
        </p:grpSpPr>
        <p:pic>
          <p:nvPicPr>
            <p:cNvPr id="65577" name="Picture 67"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8" name="Freeform 68"/>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grpSp>
        <p:nvGrpSpPr>
          <p:cNvPr id="65572" name="Group 69"/>
          <p:cNvGrpSpPr>
            <a:grpSpLocks/>
          </p:cNvGrpSpPr>
          <p:nvPr/>
        </p:nvGrpSpPr>
        <p:grpSpPr bwMode="auto">
          <a:xfrm>
            <a:off x="2168525" y="2255838"/>
            <a:ext cx="779463" cy="679450"/>
            <a:chOff x="-44" y="1473"/>
            <a:chExt cx="981" cy="1105"/>
          </a:xfrm>
        </p:grpSpPr>
        <p:pic>
          <p:nvPicPr>
            <p:cNvPr id="65575" name="Picture 70" descr="desktop_computer_stylized_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6" name="Freeform 71"/>
            <p:cNvSpPr>
              <a:spLocks/>
            </p:cNvSpPr>
            <p:nvPr/>
          </p:nvSpPr>
          <p:spPr bwMode="auto">
            <a:xfrm flipH="1">
              <a:off x="374" y="1579"/>
              <a:ext cx="477" cy="506"/>
            </a:xfrm>
            <a:custGeom>
              <a:avLst/>
              <a:gdLst>
                <a:gd name="T0" fmla="*/ 0 w 356"/>
                <a:gd name="T1" fmla="*/ 0 h 368"/>
                <a:gd name="T2" fmla="*/ 43382 w 356"/>
                <a:gd name="T3" fmla="*/ 3172 h 368"/>
                <a:gd name="T4" fmla="*/ 51464 w 356"/>
                <a:gd name="T5" fmla="*/ 66095 h 368"/>
                <a:gd name="T6" fmla="*/ 11342 w 356"/>
                <a:gd name="T7" fmla="*/ 82660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endParaRPr lang="en-US"/>
            </a:p>
          </p:txBody>
        </p:sp>
      </p:grpSp>
      <p:sp>
        <p:nvSpPr>
          <p:cNvPr id="65573" name="Text Box 41"/>
          <p:cNvSpPr txBox="1">
            <a:spLocks noChangeArrowheads="1"/>
          </p:cNvSpPr>
          <p:nvPr/>
        </p:nvSpPr>
        <p:spPr bwMode="auto">
          <a:xfrm>
            <a:off x="2987675" y="981075"/>
            <a:ext cx="1466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r>
              <a:rPr lang="en-US" sz="1800">
                <a:solidFill>
                  <a:srgbClr val="CC0000"/>
                </a:solidFill>
                <a:latin typeface="Arial" charset="0"/>
                <a:ea typeface="MS PGothic" charset="0"/>
                <a:cs typeface="MS PGothic" charset="0"/>
              </a:rPr>
              <a:t>transmission</a:t>
            </a:r>
          </a:p>
        </p:txBody>
      </p:sp>
      <p:sp>
        <p:nvSpPr>
          <p:cNvPr id="65574" name="Line 42"/>
          <p:cNvSpPr>
            <a:spLocks noChangeShapeType="1"/>
          </p:cNvSpPr>
          <p:nvPr/>
        </p:nvSpPr>
        <p:spPr bwMode="auto">
          <a:xfrm rot="10800000" flipH="1" flipV="1">
            <a:off x="4038600" y="1249363"/>
            <a:ext cx="528638"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0" name="Rectangle 2"/>
          <p:cNvSpPr txBox="1">
            <a:spLocks noChangeArrowheads="1"/>
          </p:cNvSpPr>
          <p:nvPr/>
        </p:nvSpPr>
        <p:spPr>
          <a:xfrm>
            <a:off x="395288" y="0"/>
            <a:ext cx="7772400" cy="81121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mtClean="0">
                <a:latin typeface="Arial"/>
                <a:ea typeface="MS PGothic" charset="0"/>
                <a:cs typeface="Arial"/>
              </a:rPr>
              <a:t>Four sources of packet delay</a:t>
            </a:r>
            <a:endParaRPr lang="en-US" sz="4800" dirty="0">
              <a:latin typeface="Arial"/>
              <a:ea typeface="MS PGothic" charset="0"/>
              <a:cs typeface="Arial"/>
            </a:endParaRPr>
          </a:p>
        </p:txBody>
      </p:sp>
    </p:spTree>
    <p:extLst>
      <p:ext uri="{BB962C8B-B14F-4D97-AF65-F5344CB8AC3E}">
        <p14:creationId xmlns:p14="http://schemas.microsoft.com/office/powerpoint/2010/main" val="382684529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609600" y="228600"/>
            <a:ext cx="8281987" cy="708025"/>
          </a:xfrm>
        </p:spPr>
        <p:txBody>
          <a:bodyPr>
            <a:normAutofit fontScale="90000"/>
          </a:bodyPr>
          <a:lstStyle/>
          <a:p>
            <a:pPr eaLnBrk="1" hangingPunct="1"/>
            <a:r>
              <a:rPr lang="en-US">
                <a:latin typeface="Arial" charset="0"/>
              </a:rPr>
              <a:t>Bandwidth</a:t>
            </a:r>
            <a:endParaRPr lang="en-AU">
              <a:latin typeface="Arial" charset="0"/>
            </a:endParaRPr>
          </a:p>
        </p:txBody>
      </p:sp>
      <p:sp>
        <p:nvSpPr>
          <p:cNvPr id="67586" name="Rectangle 3"/>
          <p:cNvSpPr>
            <a:spLocks noGrp="1" noChangeArrowheads="1"/>
          </p:cNvSpPr>
          <p:nvPr>
            <p:ph type="body" idx="1"/>
          </p:nvPr>
        </p:nvSpPr>
        <p:spPr/>
        <p:txBody>
          <a:bodyPr/>
          <a:lstStyle/>
          <a:p>
            <a:pPr eaLnBrk="1" hangingPunct="1"/>
            <a:r>
              <a:rPr lang="en-US" sz="2400" dirty="0">
                <a:latin typeface="Arial" charset="0"/>
              </a:rPr>
              <a:t>Bandwidth </a:t>
            </a:r>
          </a:p>
          <a:p>
            <a:pPr lvl="1" eaLnBrk="1" hangingPunct="1"/>
            <a:r>
              <a:rPr lang="en-US" sz="2000" dirty="0">
                <a:latin typeface="Arial" charset="0"/>
              </a:rPr>
              <a:t>Width of the frequency band</a:t>
            </a:r>
          </a:p>
          <a:p>
            <a:pPr lvl="1" eaLnBrk="1" hangingPunct="1"/>
            <a:r>
              <a:rPr lang="en-US" sz="2000" dirty="0">
                <a:solidFill>
                  <a:srgbClr val="FF0000"/>
                </a:solidFill>
                <a:latin typeface="Arial" charset="0"/>
              </a:rPr>
              <a:t>Number of bits per second that can be transmitted over a communication link</a:t>
            </a:r>
          </a:p>
          <a:p>
            <a:pPr eaLnBrk="1" hangingPunct="1"/>
            <a:r>
              <a:rPr lang="en-US" sz="2400" dirty="0">
                <a:latin typeface="Arial" charset="0"/>
              </a:rPr>
              <a:t>1 Mbps: 1 x 10</a:t>
            </a:r>
            <a:r>
              <a:rPr lang="en-US" sz="2400" baseline="30000" dirty="0">
                <a:latin typeface="Arial" charset="0"/>
              </a:rPr>
              <a:t>6</a:t>
            </a:r>
            <a:r>
              <a:rPr lang="en-US" sz="2400" dirty="0">
                <a:latin typeface="Arial" charset="0"/>
              </a:rPr>
              <a:t> bits/second </a:t>
            </a:r>
            <a:r>
              <a:rPr lang="en-US" sz="2400" dirty="0" smtClean="0">
                <a:latin typeface="Arial" charset="0"/>
              </a:rPr>
              <a:t>~= </a:t>
            </a:r>
            <a:r>
              <a:rPr lang="en-US" sz="2400" dirty="0">
                <a:latin typeface="Arial" charset="0"/>
              </a:rPr>
              <a:t>1x2</a:t>
            </a:r>
            <a:r>
              <a:rPr lang="en-US" sz="2400" baseline="30000" dirty="0">
                <a:latin typeface="Arial" charset="0"/>
              </a:rPr>
              <a:t>20</a:t>
            </a:r>
            <a:r>
              <a:rPr lang="en-US" sz="2400" dirty="0">
                <a:latin typeface="Arial" charset="0"/>
              </a:rPr>
              <a:t> bits/sec</a:t>
            </a:r>
          </a:p>
          <a:p>
            <a:pPr eaLnBrk="1" hangingPunct="1"/>
            <a:r>
              <a:rPr lang="en-US" sz="2400" dirty="0">
                <a:latin typeface="Arial" charset="0"/>
              </a:rPr>
              <a:t>1 x 10</a:t>
            </a:r>
            <a:r>
              <a:rPr lang="en-US" sz="2400" baseline="30000" dirty="0">
                <a:latin typeface="Arial" charset="0"/>
              </a:rPr>
              <a:t>-6</a:t>
            </a:r>
            <a:r>
              <a:rPr lang="en-US" sz="2400" dirty="0">
                <a:latin typeface="Arial" charset="0"/>
              </a:rPr>
              <a:t> seconds to transmit each bit or imagine that a timeline, now each bit occupies 1 micro second space.</a:t>
            </a:r>
          </a:p>
          <a:p>
            <a:pPr eaLnBrk="1" hangingPunct="1"/>
            <a:r>
              <a:rPr lang="en-US" sz="2400" dirty="0">
                <a:latin typeface="Arial" charset="0"/>
              </a:rPr>
              <a:t>On a 2 Mbps link the width is 0.5 micro second.</a:t>
            </a:r>
          </a:p>
          <a:p>
            <a:pPr eaLnBrk="1" hangingPunct="1"/>
            <a:r>
              <a:rPr lang="en-US" sz="2400" dirty="0">
                <a:latin typeface="Arial" charset="0"/>
              </a:rPr>
              <a:t>Smaller the width more will be transmission per unit time.</a:t>
            </a:r>
          </a:p>
          <a:p>
            <a:pPr lvl="1" eaLnBrk="1" hangingPunct="1"/>
            <a:endParaRPr lang="en-US" sz="2000" dirty="0">
              <a:latin typeface="Arial" charset="0"/>
            </a:endParaRPr>
          </a:p>
        </p:txBody>
      </p:sp>
    </p:spTree>
    <p:extLst>
      <p:ext uri="{BB962C8B-B14F-4D97-AF65-F5344CB8AC3E}">
        <p14:creationId xmlns:p14="http://schemas.microsoft.com/office/powerpoint/2010/main" val="14005482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6" descr="f01-16-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341438"/>
            <a:ext cx="54737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p:nvPr>
        </p:nvSpPr>
        <p:spPr/>
        <p:txBody>
          <a:bodyPr>
            <a:normAutofit fontScale="90000"/>
          </a:bodyPr>
          <a:lstStyle/>
          <a:p>
            <a:pPr eaLnBrk="1" hangingPunct="1"/>
            <a:r>
              <a:rPr lang="en-US">
                <a:latin typeface="Arial" charset="0"/>
              </a:rPr>
              <a:t>Bandwidth</a:t>
            </a:r>
            <a:endParaRPr lang="en-GB">
              <a:latin typeface="Arial" charset="0"/>
            </a:endParaRPr>
          </a:p>
        </p:txBody>
      </p:sp>
      <p:sp>
        <p:nvSpPr>
          <p:cNvPr id="69635" name="Text Box 8"/>
          <p:cNvSpPr txBox="1">
            <a:spLocks noChangeArrowheads="1"/>
          </p:cNvSpPr>
          <p:nvPr/>
        </p:nvSpPr>
        <p:spPr bwMode="auto">
          <a:xfrm>
            <a:off x="1187450" y="4221163"/>
            <a:ext cx="7200900"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Black" charset="0"/>
                <a:ea typeface="ＭＳ Ｐゴシック" charset="0"/>
                <a:cs typeface="ＭＳ Ｐゴシック" charset="0"/>
              </a:defRPr>
            </a:lvl1pPr>
            <a:lvl2pPr marL="742950" indent="-285750" eaLnBrk="0" hangingPunct="0">
              <a:defRPr sz="3200">
                <a:solidFill>
                  <a:schemeClr val="tx1"/>
                </a:solidFill>
                <a:latin typeface="Arial Black" charset="0"/>
                <a:ea typeface="ＭＳ Ｐゴシック" charset="0"/>
              </a:defRPr>
            </a:lvl2pPr>
            <a:lvl3pPr marL="1143000" indent="-228600" eaLnBrk="0" hangingPunct="0">
              <a:defRPr sz="3200">
                <a:solidFill>
                  <a:schemeClr val="tx1"/>
                </a:solidFill>
                <a:latin typeface="Arial Black" charset="0"/>
                <a:ea typeface="ＭＳ Ｐゴシック" charset="0"/>
              </a:defRPr>
            </a:lvl3pPr>
            <a:lvl4pPr marL="1600200" indent="-228600" eaLnBrk="0" hangingPunct="0">
              <a:defRPr sz="3200">
                <a:solidFill>
                  <a:schemeClr val="tx1"/>
                </a:solidFill>
                <a:latin typeface="Arial Black" charset="0"/>
                <a:ea typeface="ＭＳ Ｐゴシック" charset="0"/>
              </a:defRPr>
            </a:lvl4pPr>
            <a:lvl5pPr marL="2057400" indent="-228600" eaLnBrk="0" hangingPunct="0">
              <a:defRPr sz="3200">
                <a:solidFill>
                  <a:schemeClr val="tx1"/>
                </a:solidFill>
                <a:latin typeface="Arial Black" charset="0"/>
                <a:ea typeface="ＭＳ Ｐゴシック" charset="0"/>
              </a:defRPr>
            </a:lvl5pPr>
            <a:lvl6pPr marL="2514600" indent="-228600" eaLnBrk="0" fontAlgn="base" hangingPunct="0">
              <a:spcBef>
                <a:spcPct val="0"/>
              </a:spcBef>
              <a:spcAft>
                <a:spcPct val="0"/>
              </a:spcAft>
              <a:defRPr sz="3200">
                <a:solidFill>
                  <a:schemeClr val="tx1"/>
                </a:solidFill>
                <a:latin typeface="Arial Black" charset="0"/>
                <a:ea typeface="ＭＳ Ｐゴシック" charset="0"/>
              </a:defRPr>
            </a:lvl6pPr>
            <a:lvl7pPr marL="2971800" indent="-228600" eaLnBrk="0" fontAlgn="base" hangingPunct="0">
              <a:spcBef>
                <a:spcPct val="0"/>
              </a:spcBef>
              <a:spcAft>
                <a:spcPct val="0"/>
              </a:spcAft>
              <a:defRPr sz="3200">
                <a:solidFill>
                  <a:schemeClr val="tx1"/>
                </a:solidFill>
                <a:latin typeface="Arial Black" charset="0"/>
                <a:ea typeface="ＭＳ Ｐゴシック" charset="0"/>
              </a:defRPr>
            </a:lvl7pPr>
            <a:lvl8pPr marL="3429000" indent="-228600" eaLnBrk="0" fontAlgn="base" hangingPunct="0">
              <a:spcBef>
                <a:spcPct val="0"/>
              </a:spcBef>
              <a:spcAft>
                <a:spcPct val="0"/>
              </a:spcAft>
              <a:defRPr sz="3200">
                <a:solidFill>
                  <a:schemeClr val="tx1"/>
                </a:solidFill>
                <a:latin typeface="Arial Black" charset="0"/>
                <a:ea typeface="ＭＳ Ｐゴシック" charset="0"/>
              </a:defRPr>
            </a:lvl8pPr>
            <a:lvl9pPr marL="3886200" indent="-228600" eaLnBrk="0" fontAlgn="base" hangingPunct="0">
              <a:spcBef>
                <a:spcPct val="0"/>
              </a:spcBef>
              <a:spcAft>
                <a:spcPct val="0"/>
              </a:spcAft>
              <a:defRPr sz="3200">
                <a:solidFill>
                  <a:schemeClr val="tx1"/>
                </a:solidFill>
                <a:latin typeface="Arial Black" charset="0"/>
                <a:ea typeface="ＭＳ Ｐゴシック" charset="0"/>
              </a:defRPr>
            </a:lvl9pPr>
          </a:lstStyle>
          <a:p>
            <a:pPr eaLnBrk="1" hangingPunct="1">
              <a:spcBef>
                <a:spcPct val="20000"/>
              </a:spcBef>
              <a:buClr>
                <a:schemeClr val="tx1"/>
              </a:buClr>
              <a:buSzPct val="60000"/>
              <a:buFont typeface="Wingdings" charset="0"/>
              <a:buNone/>
            </a:pPr>
            <a:r>
              <a:rPr lang="en-US" sz="2000">
                <a:solidFill>
                  <a:srgbClr val="003399"/>
                </a:solidFill>
                <a:latin typeface="Arial" charset="0"/>
              </a:rPr>
              <a:t>Bits transmitted at a particular bandwidth can be regarded as having some width: </a:t>
            </a:r>
          </a:p>
          <a:p>
            <a:pPr eaLnBrk="1" hangingPunct="1">
              <a:spcBef>
                <a:spcPct val="20000"/>
              </a:spcBef>
              <a:buClr>
                <a:schemeClr val="tx1"/>
              </a:buClr>
              <a:buSzPct val="60000"/>
              <a:buFont typeface="Wingdings" charset="0"/>
              <a:buNone/>
            </a:pPr>
            <a:r>
              <a:rPr lang="en-US" sz="2000">
                <a:solidFill>
                  <a:srgbClr val="003399"/>
                </a:solidFill>
                <a:latin typeface="Arial" charset="0"/>
              </a:rPr>
              <a:t>(a) bits transmitted at 1Mbps (each bit 1 μs wide); </a:t>
            </a:r>
          </a:p>
          <a:p>
            <a:pPr eaLnBrk="1" hangingPunct="1">
              <a:spcBef>
                <a:spcPct val="20000"/>
              </a:spcBef>
              <a:buClr>
                <a:schemeClr val="tx1"/>
              </a:buClr>
              <a:buSzPct val="60000"/>
              <a:buFont typeface="Wingdings" charset="0"/>
              <a:buNone/>
            </a:pPr>
            <a:r>
              <a:rPr lang="en-US" sz="2000">
                <a:solidFill>
                  <a:srgbClr val="003399"/>
                </a:solidFill>
                <a:latin typeface="Arial" charset="0"/>
              </a:rPr>
              <a:t>(b) bits transmitted at 2Mbps (each bit 0.5 μs wide).</a:t>
            </a:r>
            <a:endParaRPr lang="en-GB" sz="2000">
              <a:solidFill>
                <a:srgbClr val="003399"/>
              </a:solidFill>
              <a:latin typeface="Arial" charset="0"/>
            </a:endParaRPr>
          </a:p>
        </p:txBody>
      </p:sp>
    </p:spTree>
    <p:extLst>
      <p:ext uri="{BB962C8B-B14F-4D97-AF65-F5344CB8AC3E}">
        <p14:creationId xmlns:p14="http://schemas.microsoft.com/office/powerpoint/2010/main" val="30428013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p:cNvSpPr>
            <a:spLocks noGrp="1" noChangeArrowheads="1"/>
          </p:cNvSpPr>
          <p:nvPr>
            <p:ph type="title"/>
          </p:nvPr>
        </p:nvSpPr>
        <p:spPr/>
        <p:txBody>
          <a:bodyPr/>
          <a:lstStyle/>
          <a:p>
            <a:pPr eaLnBrk="1" hangingPunct="1"/>
            <a:r>
              <a:rPr lang="en-US">
                <a:latin typeface="Arial" charset="0"/>
              </a:rPr>
              <a:t>Application Protocol</a:t>
            </a:r>
            <a:endParaRPr lang="en-AU">
              <a:latin typeface="Arial" charset="0"/>
            </a:endParaRPr>
          </a:p>
        </p:txBody>
      </p:sp>
      <p:sp>
        <p:nvSpPr>
          <p:cNvPr id="242691" name="Rectangle 3"/>
          <p:cNvSpPr>
            <a:spLocks noGrp="1" noChangeArrowheads="1"/>
          </p:cNvSpPr>
          <p:nvPr>
            <p:ph type="body" idx="1"/>
          </p:nvPr>
        </p:nvSpPr>
        <p:spPr/>
        <p:txBody>
          <a:bodyPr/>
          <a:lstStyle/>
          <a:p>
            <a:pPr eaLnBrk="1" hangingPunct="1">
              <a:lnSpc>
                <a:spcPct val="80000"/>
              </a:lnSpc>
              <a:buFont typeface="Arial"/>
              <a:buChar char="•"/>
              <a:defRPr/>
            </a:pPr>
            <a:r>
              <a:rPr lang="en-US" sz="2400" dirty="0">
                <a:ea typeface="+mn-ea"/>
                <a:cs typeface="+mn-cs"/>
              </a:rPr>
              <a:t>URL</a:t>
            </a:r>
          </a:p>
          <a:p>
            <a:pPr lvl="1" eaLnBrk="1" hangingPunct="1">
              <a:lnSpc>
                <a:spcPct val="80000"/>
              </a:lnSpc>
              <a:buFont typeface="Lucida Grande"/>
              <a:buChar char="-"/>
              <a:defRPr/>
            </a:pPr>
            <a:r>
              <a:rPr lang="en-US" sz="2000" dirty="0"/>
              <a:t>Uniform resource locater </a:t>
            </a:r>
          </a:p>
          <a:p>
            <a:pPr lvl="1" eaLnBrk="1" hangingPunct="1">
              <a:lnSpc>
                <a:spcPct val="80000"/>
              </a:lnSpc>
              <a:buFont typeface="Lucida Grande"/>
              <a:buChar char="-"/>
              <a:defRPr/>
            </a:pPr>
            <a:r>
              <a:rPr lang="en-US" sz="2000" u="sng" dirty="0">
                <a:solidFill>
                  <a:schemeClr val="accent1">
                    <a:lumMod val="50000"/>
                  </a:schemeClr>
                </a:solidFill>
              </a:rPr>
              <a:t>http://</a:t>
            </a:r>
            <a:r>
              <a:rPr lang="en-US" sz="2000" u="sng" dirty="0" smtClean="0">
                <a:solidFill>
                  <a:schemeClr val="accent1">
                    <a:lumMod val="50000"/>
                  </a:schemeClr>
                </a:solidFill>
              </a:rPr>
              <a:t>www.cs.princeton.edu/~llp/index.html</a:t>
            </a:r>
            <a:endParaRPr lang="en-US" sz="2000" u="sng" dirty="0">
              <a:solidFill>
                <a:schemeClr val="accent1">
                  <a:lumMod val="50000"/>
                </a:schemeClr>
              </a:solidFill>
            </a:endParaRPr>
          </a:p>
          <a:p>
            <a:pPr eaLnBrk="1" hangingPunct="1">
              <a:lnSpc>
                <a:spcPct val="80000"/>
              </a:lnSpc>
              <a:buFont typeface="Arial"/>
              <a:buChar char="•"/>
              <a:defRPr/>
            </a:pPr>
            <a:r>
              <a:rPr lang="en-US" sz="2400" dirty="0">
                <a:ea typeface="+mn-ea"/>
                <a:cs typeface="+mn-cs"/>
              </a:rPr>
              <a:t>HTTP</a:t>
            </a:r>
          </a:p>
          <a:p>
            <a:pPr lvl="1" eaLnBrk="1" hangingPunct="1">
              <a:lnSpc>
                <a:spcPct val="80000"/>
              </a:lnSpc>
              <a:buFont typeface="Lucida Grande"/>
              <a:buChar char="-"/>
              <a:defRPr/>
            </a:pPr>
            <a:r>
              <a:rPr lang="en-US" sz="2000" dirty="0" smtClean="0"/>
              <a:t>Hyper Text </a:t>
            </a:r>
            <a:r>
              <a:rPr lang="en-US" sz="2000" dirty="0"/>
              <a:t>Transfer Protocol</a:t>
            </a:r>
          </a:p>
          <a:p>
            <a:pPr eaLnBrk="1" hangingPunct="1">
              <a:lnSpc>
                <a:spcPct val="80000"/>
              </a:lnSpc>
              <a:buFont typeface="Arial"/>
              <a:buChar char="•"/>
              <a:defRPr/>
            </a:pPr>
            <a:r>
              <a:rPr lang="en-US" sz="2400" dirty="0">
                <a:ea typeface="+mn-ea"/>
                <a:cs typeface="+mn-cs"/>
              </a:rPr>
              <a:t>TCP</a:t>
            </a:r>
          </a:p>
          <a:p>
            <a:pPr lvl="1" eaLnBrk="1" hangingPunct="1">
              <a:lnSpc>
                <a:spcPct val="80000"/>
              </a:lnSpc>
              <a:buFont typeface="Lucida Grande"/>
              <a:buChar char="-"/>
              <a:defRPr/>
            </a:pPr>
            <a:r>
              <a:rPr lang="en-US" sz="2000" dirty="0"/>
              <a:t>Transmission Control Protocol</a:t>
            </a:r>
          </a:p>
          <a:p>
            <a:pPr eaLnBrk="1" hangingPunct="1">
              <a:lnSpc>
                <a:spcPct val="80000"/>
              </a:lnSpc>
              <a:buFont typeface="Arial"/>
              <a:buChar char="•"/>
              <a:defRPr/>
            </a:pPr>
            <a:r>
              <a:rPr lang="en-US" sz="2400" dirty="0">
                <a:ea typeface="+mn-ea"/>
                <a:cs typeface="+mn-cs"/>
              </a:rPr>
              <a:t>17 messages for one URL request</a:t>
            </a:r>
          </a:p>
          <a:p>
            <a:pPr lvl="1" eaLnBrk="1" hangingPunct="1">
              <a:lnSpc>
                <a:spcPct val="80000"/>
              </a:lnSpc>
              <a:buFont typeface="Lucida Grande"/>
              <a:buChar char="-"/>
              <a:defRPr/>
            </a:pPr>
            <a:r>
              <a:rPr lang="en-US" sz="2000" dirty="0"/>
              <a:t>6 to find the IP (Internet Protocol) address</a:t>
            </a:r>
          </a:p>
          <a:p>
            <a:pPr lvl="1" eaLnBrk="1" hangingPunct="1">
              <a:lnSpc>
                <a:spcPct val="80000"/>
              </a:lnSpc>
              <a:buFont typeface="Lucida Grande"/>
              <a:buChar char="-"/>
              <a:defRPr/>
            </a:pPr>
            <a:r>
              <a:rPr lang="en-US" sz="2000" dirty="0"/>
              <a:t>3 for connection establishment of TCP</a:t>
            </a:r>
          </a:p>
          <a:p>
            <a:pPr lvl="1" eaLnBrk="1" hangingPunct="1">
              <a:lnSpc>
                <a:spcPct val="80000"/>
              </a:lnSpc>
              <a:buFont typeface="Lucida Grande"/>
              <a:buChar char="-"/>
              <a:defRPr/>
            </a:pPr>
            <a:r>
              <a:rPr lang="en-US" sz="2000" dirty="0"/>
              <a:t>4 for HTTP request and </a:t>
            </a:r>
            <a:r>
              <a:rPr lang="en-US" sz="2000" dirty="0" smtClean="0"/>
              <a:t>reply</a:t>
            </a:r>
            <a:endParaRPr lang="en-US" sz="2000" dirty="0"/>
          </a:p>
          <a:p>
            <a:pPr lvl="2" eaLnBrk="1" hangingPunct="1">
              <a:lnSpc>
                <a:spcPct val="80000"/>
              </a:lnSpc>
              <a:buFont typeface="Lucida Grande"/>
              <a:buChar char="-"/>
              <a:defRPr/>
            </a:pPr>
            <a:r>
              <a:rPr lang="en-US" sz="1800" dirty="0"/>
              <a:t>Request: I got your request and I will send the data</a:t>
            </a:r>
          </a:p>
          <a:p>
            <a:pPr lvl="2" eaLnBrk="1" hangingPunct="1">
              <a:lnSpc>
                <a:spcPct val="80000"/>
              </a:lnSpc>
              <a:buFont typeface="Lucida Grande"/>
              <a:buChar char="-"/>
              <a:defRPr/>
            </a:pPr>
            <a:r>
              <a:rPr lang="en-US" sz="1800" dirty="0"/>
              <a:t>Reply: Here is the data you requested; I got the data</a:t>
            </a:r>
          </a:p>
          <a:p>
            <a:pPr lvl="1" eaLnBrk="1" hangingPunct="1">
              <a:lnSpc>
                <a:spcPct val="80000"/>
              </a:lnSpc>
              <a:buFont typeface="Lucida Grande"/>
              <a:buChar char="-"/>
              <a:defRPr/>
            </a:pPr>
            <a:r>
              <a:rPr lang="en-US" sz="2000" dirty="0"/>
              <a:t>4 messages for tearing down TCP connection</a:t>
            </a:r>
          </a:p>
        </p:txBody>
      </p:sp>
    </p:spTree>
    <p:extLst>
      <p:ext uri="{BB962C8B-B14F-4D97-AF65-F5344CB8AC3E}">
        <p14:creationId xmlns:p14="http://schemas.microsoft.com/office/powerpoint/2010/main" val="23306209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6" descr="f01-18-978012385059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4740275"/>
            <a:ext cx="5327650"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06"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Delay X Bandwidth</a:t>
            </a:r>
            <a:endParaRPr lang="en-AU">
              <a:latin typeface="Arial" charset="0"/>
            </a:endParaRPr>
          </a:p>
        </p:txBody>
      </p:sp>
      <p:sp>
        <p:nvSpPr>
          <p:cNvPr id="72707" name="Rectangle 3"/>
          <p:cNvSpPr>
            <a:spLocks noGrp="1" noChangeArrowheads="1"/>
          </p:cNvSpPr>
          <p:nvPr>
            <p:ph type="body" idx="1"/>
          </p:nvPr>
        </p:nvSpPr>
        <p:spPr/>
        <p:txBody>
          <a:bodyPr/>
          <a:lstStyle/>
          <a:p>
            <a:pPr eaLnBrk="1" hangingPunct="1"/>
            <a:r>
              <a:rPr lang="en-US" sz="2400" dirty="0">
                <a:latin typeface="Arial" charset="0"/>
              </a:rPr>
              <a:t>We think the channel between a pair of processes as a hollow pipe</a:t>
            </a:r>
          </a:p>
          <a:p>
            <a:pPr eaLnBrk="1" hangingPunct="1"/>
            <a:r>
              <a:rPr lang="en-US" sz="2400" dirty="0">
                <a:latin typeface="Arial" charset="0"/>
              </a:rPr>
              <a:t>Latency (delay) length of the pipe and bandwidth the width of the pipe</a:t>
            </a:r>
          </a:p>
          <a:p>
            <a:pPr eaLnBrk="1" hangingPunct="1"/>
            <a:r>
              <a:rPr lang="en-US" sz="2400" dirty="0">
                <a:latin typeface="Arial" charset="0"/>
              </a:rPr>
              <a:t>Delay of 50 </a:t>
            </a:r>
            <a:r>
              <a:rPr lang="en-US" sz="2400" dirty="0" err="1">
                <a:latin typeface="Arial" charset="0"/>
              </a:rPr>
              <a:t>ms</a:t>
            </a:r>
            <a:r>
              <a:rPr lang="en-US" sz="2400" dirty="0">
                <a:latin typeface="Arial" charset="0"/>
              </a:rPr>
              <a:t> and bandwidth of 45 Mbps</a:t>
            </a:r>
          </a:p>
          <a:p>
            <a:pPr eaLnBrk="1" hangingPunct="1">
              <a:buFont typeface="Symbol" charset="0"/>
              <a:buChar char="Þ"/>
            </a:pPr>
            <a:r>
              <a:rPr lang="en-US" sz="2400" dirty="0">
                <a:latin typeface="Arial" charset="0"/>
              </a:rPr>
              <a:t>50 x 10</a:t>
            </a:r>
            <a:r>
              <a:rPr lang="en-US" sz="2400" baseline="30000" dirty="0">
                <a:latin typeface="Arial" charset="0"/>
              </a:rPr>
              <a:t>-3</a:t>
            </a:r>
            <a:r>
              <a:rPr lang="en-US" sz="2400" dirty="0">
                <a:latin typeface="Arial" charset="0"/>
              </a:rPr>
              <a:t> seconds x 45 x 10</a:t>
            </a:r>
            <a:r>
              <a:rPr lang="en-US" sz="2400" baseline="30000" dirty="0">
                <a:latin typeface="Arial" charset="0"/>
              </a:rPr>
              <a:t>6</a:t>
            </a:r>
            <a:r>
              <a:rPr lang="en-US" sz="2400" dirty="0">
                <a:latin typeface="Arial" charset="0"/>
              </a:rPr>
              <a:t> bits/second</a:t>
            </a:r>
          </a:p>
          <a:p>
            <a:pPr eaLnBrk="1" hangingPunct="1">
              <a:buFont typeface="Symbol" charset="0"/>
              <a:buChar char="Þ"/>
            </a:pPr>
            <a:r>
              <a:rPr lang="en-US" sz="2400" dirty="0">
                <a:latin typeface="Arial" charset="0"/>
              </a:rPr>
              <a:t>2.25 x 10</a:t>
            </a:r>
            <a:r>
              <a:rPr lang="en-US" sz="2400" baseline="30000" dirty="0">
                <a:latin typeface="Arial" charset="0"/>
              </a:rPr>
              <a:t>6</a:t>
            </a:r>
            <a:r>
              <a:rPr lang="en-US" sz="2400" dirty="0">
                <a:latin typeface="Arial" charset="0"/>
              </a:rPr>
              <a:t> bits = 280 KB data.</a:t>
            </a:r>
          </a:p>
          <a:p>
            <a:pPr eaLnBrk="1" hangingPunct="1"/>
            <a:endParaRPr lang="en-US" sz="2400" dirty="0">
              <a:latin typeface="Arial" charset="0"/>
            </a:endParaRPr>
          </a:p>
          <a:p>
            <a:pPr lvl="1" eaLnBrk="1" hangingPunct="1"/>
            <a:endParaRPr lang="en-US" sz="2000" dirty="0">
              <a:latin typeface="Arial" charset="0"/>
            </a:endParaRPr>
          </a:p>
        </p:txBody>
      </p:sp>
      <p:sp>
        <p:nvSpPr>
          <p:cNvPr id="8" name="Text Box 8"/>
          <p:cNvSpPr txBox="1">
            <a:spLocks noChangeArrowheads="1"/>
          </p:cNvSpPr>
          <p:nvPr/>
        </p:nvSpPr>
        <p:spPr bwMode="auto">
          <a:xfrm>
            <a:off x="3352800" y="5943600"/>
            <a:ext cx="2592387" cy="400050"/>
          </a:xfrm>
          <a:prstGeom prst="rect">
            <a:avLst/>
          </a:prstGeom>
          <a:noFill/>
          <a:ln w="9525" algn="ctr">
            <a:noFill/>
            <a:miter lim="800000"/>
            <a:headEnd/>
            <a:tailEnd/>
          </a:ln>
        </p:spPr>
        <p:txBody>
          <a:bodyPr>
            <a:spAutoFit/>
          </a:bodyPr>
          <a:lstStyle/>
          <a:p>
            <a:pPr>
              <a:spcBef>
                <a:spcPct val="20000"/>
              </a:spcBef>
              <a:buClr>
                <a:schemeClr val="tx1"/>
              </a:buClr>
              <a:buSzPct val="60000"/>
              <a:buFont typeface="Wingdings" pitchFamily="2" charset="2"/>
              <a:buNone/>
              <a:defRPr/>
            </a:pPr>
            <a:r>
              <a:rPr lang="en-US" sz="2000" dirty="0">
                <a:solidFill>
                  <a:srgbClr val="000066"/>
                </a:solidFill>
                <a:latin typeface="+mj-lt"/>
                <a:ea typeface="+mn-ea"/>
                <a:cs typeface="+mn-cs"/>
              </a:rPr>
              <a:t>Network as a pipe</a:t>
            </a:r>
            <a:endParaRPr lang="en-GB" sz="2000" dirty="0">
              <a:solidFill>
                <a:srgbClr val="000066"/>
              </a:solidFill>
              <a:latin typeface="+mj-lt"/>
              <a:ea typeface="+mn-ea"/>
              <a:cs typeface="+mn-cs"/>
            </a:endParaRPr>
          </a:p>
        </p:txBody>
      </p:sp>
    </p:spTree>
    <p:extLst>
      <p:ext uri="{BB962C8B-B14F-4D97-AF65-F5344CB8AC3E}">
        <p14:creationId xmlns:p14="http://schemas.microsoft.com/office/powerpoint/2010/main" val="39927083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Delay X Bandwidth</a:t>
            </a:r>
            <a:endParaRPr lang="en-AU">
              <a:latin typeface="Arial" charset="0"/>
            </a:endParaRPr>
          </a:p>
        </p:txBody>
      </p:sp>
      <p:sp>
        <p:nvSpPr>
          <p:cNvPr id="74754" name="Rectangle 3"/>
          <p:cNvSpPr>
            <a:spLocks noGrp="1" noChangeArrowheads="1"/>
          </p:cNvSpPr>
          <p:nvPr>
            <p:ph type="body" idx="1"/>
          </p:nvPr>
        </p:nvSpPr>
        <p:spPr/>
        <p:txBody>
          <a:bodyPr/>
          <a:lstStyle/>
          <a:p>
            <a:pPr eaLnBrk="1" hangingPunct="1"/>
            <a:r>
              <a:rPr lang="en-US" sz="2800">
                <a:latin typeface="Arial" charset="0"/>
              </a:rPr>
              <a:t>Relative importance of bandwidth and latency depends on application</a:t>
            </a:r>
          </a:p>
          <a:p>
            <a:pPr lvl="1" eaLnBrk="1" hangingPunct="1"/>
            <a:r>
              <a:rPr lang="en-US" sz="2400">
                <a:latin typeface="Arial" charset="0"/>
              </a:rPr>
              <a:t>For large file transfer, bandwidth is critical</a:t>
            </a:r>
          </a:p>
          <a:p>
            <a:pPr lvl="1" eaLnBrk="1" hangingPunct="1"/>
            <a:r>
              <a:rPr lang="en-US" sz="2400">
                <a:latin typeface="Arial" charset="0"/>
              </a:rPr>
              <a:t>For small messages (HTTP, NFS, etc.), latency is critical</a:t>
            </a:r>
          </a:p>
          <a:p>
            <a:pPr lvl="1" eaLnBrk="1" hangingPunct="1"/>
            <a:r>
              <a:rPr lang="en-US" sz="2400">
                <a:latin typeface="Arial" charset="0"/>
              </a:rPr>
              <a:t>Variance in latency (jitter) can also affect some applications (</a:t>
            </a:r>
            <a:r>
              <a:rPr lang="en-US" sz="2400" i="1">
                <a:latin typeface="Arial" charset="0"/>
              </a:rPr>
              <a:t>e.g.</a:t>
            </a:r>
            <a:r>
              <a:rPr lang="en-US" sz="2400">
                <a:latin typeface="Arial" charset="0"/>
              </a:rPr>
              <a:t>, audio/video conferencing)</a:t>
            </a:r>
          </a:p>
          <a:p>
            <a:pPr eaLnBrk="1" hangingPunct="1"/>
            <a:endParaRPr lang="en-US" sz="2400">
              <a:latin typeface="Arial" charset="0"/>
            </a:endParaRPr>
          </a:p>
          <a:p>
            <a:pPr lvl="1" eaLnBrk="1" hangingPunct="1"/>
            <a:endParaRPr lang="en-US" sz="2000">
              <a:latin typeface="Arial" charset="0"/>
            </a:endParaRPr>
          </a:p>
        </p:txBody>
      </p:sp>
    </p:spTree>
    <p:extLst>
      <p:ext uri="{BB962C8B-B14F-4D97-AF65-F5344CB8AC3E}">
        <p14:creationId xmlns:p14="http://schemas.microsoft.com/office/powerpoint/2010/main" val="276856092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Delay X Bandwidth</a:t>
            </a:r>
            <a:endParaRPr lang="en-AU">
              <a:latin typeface="Arial" charset="0"/>
            </a:endParaRPr>
          </a:p>
        </p:txBody>
      </p:sp>
      <p:sp>
        <p:nvSpPr>
          <p:cNvPr id="76802" name="Rectangle 3"/>
          <p:cNvSpPr>
            <a:spLocks noGrp="1" noChangeArrowheads="1"/>
          </p:cNvSpPr>
          <p:nvPr>
            <p:ph type="body" idx="1"/>
          </p:nvPr>
        </p:nvSpPr>
        <p:spPr/>
        <p:txBody>
          <a:bodyPr/>
          <a:lstStyle/>
          <a:p>
            <a:pPr lvl="1" eaLnBrk="1" hangingPunct="1"/>
            <a:r>
              <a:rPr lang="en-US">
                <a:solidFill>
                  <a:srgbClr val="003399"/>
                </a:solidFill>
                <a:latin typeface="Arial" charset="0"/>
              </a:rPr>
              <a:t>How many bits the sender must transmit before the first bit arrives at the receiver if the sender keeps the pipe full</a:t>
            </a:r>
          </a:p>
          <a:p>
            <a:pPr lvl="1" eaLnBrk="1" hangingPunct="1"/>
            <a:r>
              <a:rPr lang="en-US" dirty="0">
                <a:solidFill>
                  <a:srgbClr val="003399"/>
                </a:solidFill>
                <a:latin typeface="Arial" charset="0"/>
              </a:rPr>
              <a:t>Takes another one-way latency to receive a response from the receiver</a:t>
            </a:r>
          </a:p>
          <a:p>
            <a:pPr lvl="1" eaLnBrk="1" hangingPunct="1"/>
            <a:r>
              <a:rPr lang="en-US" dirty="0">
                <a:solidFill>
                  <a:srgbClr val="003399"/>
                </a:solidFill>
                <a:latin typeface="Arial" charset="0"/>
              </a:rPr>
              <a:t>If the sender does not fill the pipe—send a whole delay × bandwidth product</a:t>
            </a:r>
            <a:r>
              <a:rPr lang="ja-JP" altLang="en-US" dirty="0">
                <a:solidFill>
                  <a:srgbClr val="003399"/>
                </a:solidFill>
                <a:latin typeface="Arial" charset="0"/>
              </a:rPr>
              <a:t>’</a:t>
            </a:r>
            <a:r>
              <a:rPr lang="en-US" altLang="ja-JP" dirty="0">
                <a:solidFill>
                  <a:srgbClr val="003399"/>
                </a:solidFill>
                <a:latin typeface="Arial" charset="0"/>
              </a:rPr>
              <a:t>s worth of data before it stops to wait for a signal—the sender will not fully utilize the network</a:t>
            </a:r>
          </a:p>
          <a:p>
            <a:pPr eaLnBrk="1" hangingPunct="1"/>
            <a:endParaRPr lang="en-US" sz="2400" dirty="0">
              <a:latin typeface="Arial" charset="0"/>
            </a:endParaRPr>
          </a:p>
          <a:p>
            <a:pPr lvl="1" eaLnBrk="1" hangingPunct="1"/>
            <a:endParaRPr lang="en-US" sz="2000" dirty="0">
              <a:latin typeface="Arial" charset="0"/>
            </a:endParaRPr>
          </a:p>
        </p:txBody>
      </p:sp>
    </p:spTree>
    <p:extLst>
      <p:ext uri="{BB962C8B-B14F-4D97-AF65-F5344CB8AC3E}">
        <p14:creationId xmlns:p14="http://schemas.microsoft.com/office/powerpoint/2010/main" val="298726322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Delay X Bandwidth</a:t>
            </a:r>
            <a:endParaRPr lang="en-AU">
              <a:latin typeface="Arial" charset="0"/>
            </a:endParaRPr>
          </a:p>
        </p:txBody>
      </p:sp>
      <p:sp>
        <p:nvSpPr>
          <p:cNvPr id="78850" name="Rectangle 3"/>
          <p:cNvSpPr>
            <a:spLocks noGrp="1" noChangeArrowheads="1"/>
          </p:cNvSpPr>
          <p:nvPr>
            <p:ph type="body" idx="1"/>
          </p:nvPr>
        </p:nvSpPr>
        <p:spPr/>
        <p:txBody>
          <a:bodyPr/>
          <a:lstStyle/>
          <a:p>
            <a:pPr eaLnBrk="1" hangingPunct="1"/>
            <a:r>
              <a:rPr lang="en-US">
                <a:latin typeface="Arial" charset="0"/>
              </a:rPr>
              <a:t>Infinite bandwidth</a:t>
            </a:r>
          </a:p>
          <a:p>
            <a:pPr lvl="1" eaLnBrk="1" hangingPunct="1"/>
            <a:r>
              <a:rPr lang="en-US">
                <a:latin typeface="Arial" charset="0"/>
              </a:rPr>
              <a:t>RTT dominates</a:t>
            </a:r>
          </a:p>
          <a:p>
            <a:pPr lvl="1" eaLnBrk="1" hangingPunct="1"/>
            <a:r>
              <a:rPr lang="en-US">
                <a:latin typeface="Arial" charset="0"/>
              </a:rPr>
              <a:t>Throughput = TransferSize / TransferTime</a:t>
            </a:r>
          </a:p>
          <a:p>
            <a:pPr lvl="1" eaLnBrk="1" hangingPunct="1"/>
            <a:r>
              <a:rPr lang="en-US">
                <a:latin typeface="Arial" charset="0"/>
              </a:rPr>
              <a:t>TransferTime = RTT + 1/Bandwidth x TransferSize</a:t>
            </a:r>
          </a:p>
          <a:p>
            <a:pPr eaLnBrk="1" hangingPunct="1"/>
            <a:r>
              <a:rPr lang="en-US">
                <a:latin typeface="Arial" charset="0"/>
              </a:rPr>
              <a:t>Its all relative</a:t>
            </a:r>
          </a:p>
          <a:p>
            <a:pPr lvl="1" eaLnBrk="1" hangingPunct="1"/>
            <a:r>
              <a:rPr lang="en-US">
                <a:latin typeface="Arial" charset="0"/>
              </a:rPr>
              <a:t>1-MB file to 1-Gbps link looks like a 1-KB packet to 1-Mbps link</a:t>
            </a:r>
          </a:p>
          <a:p>
            <a:pPr eaLnBrk="1" hangingPunct="1"/>
            <a:endParaRPr lang="en-US" sz="2400">
              <a:latin typeface="Arial" charset="0"/>
            </a:endParaRPr>
          </a:p>
          <a:p>
            <a:pPr lvl="1" eaLnBrk="1" hangingPunct="1"/>
            <a:endParaRPr lang="en-US" sz="2000">
              <a:latin typeface="Arial" charset="0"/>
            </a:endParaRPr>
          </a:p>
        </p:txBody>
      </p:sp>
    </p:spTree>
    <p:extLst>
      <p:ext uri="{BB962C8B-B14F-4D97-AF65-F5344CB8AC3E}">
        <p14:creationId xmlns:p14="http://schemas.microsoft.com/office/powerpoint/2010/main" val="294208144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7" name="Picture 6" descr="f01-19-9780123850591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68413"/>
            <a:ext cx="5759450"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8" name="Rectangle 2"/>
          <p:cNvSpPr>
            <a:spLocks noGrp="1" noChangeArrowheads="1"/>
          </p:cNvSpPr>
          <p:nvPr>
            <p:ph type="title"/>
          </p:nvPr>
        </p:nvSpPr>
        <p:spPr>
          <a:xfrm>
            <a:off x="611188" y="293688"/>
            <a:ext cx="8281987" cy="523875"/>
          </a:xfrm>
        </p:spPr>
        <p:txBody>
          <a:bodyPr/>
          <a:lstStyle/>
          <a:p>
            <a:pPr eaLnBrk="1" hangingPunct="1"/>
            <a:r>
              <a:rPr lang="en-US" sz="2800">
                <a:latin typeface="Arial" charset="0"/>
              </a:rPr>
              <a:t>Relationship between bandwidth and latency</a:t>
            </a:r>
            <a:endParaRPr lang="en-GB" sz="2800">
              <a:latin typeface="Arial" charset="0"/>
            </a:endParaRPr>
          </a:p>
        </p:txBody>
      </p:sp>
      <p:sp>
        <p:nvSpPr>
          <p:cNvPr id="1032" name="Text Box 8"/>
          <p:cNvSpPr txBox="1">
            <a:spLocks noChangeArrowheads="1"/>
          </p:cNvSpPr>
          <p:nvPr/>
        </p:nvSpPr>
        <p:spPr bwMode="auto">
          <a:xfrm>
            <a:off x="1979613" y="4797425"/>
            <a:ext cx="5472112" cy="769938"/>
          </a:xfrm>
          <a:prstGeom prst="rect">
            <a:avLst/>
          </a:prstGeom>
          <a:noFill/>
          <a:ln w="9525" algn="ctr">
            <a:noFill/>
            <a:miter lim="800000"/>
            <a:headEnd/>
            <a:tailEnd/>
          </a:ln>
        </p:spPr>
        <p:txBody>
          <a:bodyPr>
            <a:spAutoFit/>
          </a:bodyPr>
          <a:lstStyle/>
          <a:p>
            <a:pPr>
              <a:spcBef>
                <a:spcPct val="20000"/>
              </a:spcBef>
              <a:buClr>
                <a:schemeClr val="tx1"/>
              </a:buClr>
              <a:buSzPct val="60000"/>
              <a:buFont typeface="Wingdings" pitchFamily="2" charset="2"/>
              <a:buNone/>
              <a:defRPr/>
            </a:pPr>
            <a:r>
              <a:rPr lang="en-US" sz="2000" dirty="0">
                <a:solidFill>
                  <a:srgbClr val="000066"/>
                </a:solidFill>
                <a:latin typeface="+mj-lt"/>
                <a:ea typeface="+mn-ea"/>
                <a:cs typeface="+mn-cs"/>
              </a:rPr>
              <a:t>A 1-MB file would fill the 1-Mbps link 80 times, </a:t>
            </a:r>
          </a:p>
          <a:p>
            <a:pPr>
              <a:spcBef>
                <a:spcPct val="20000"/>
              </a:spcBef>
              <a:buClr>
                <a:schemeClr val="tx1"/>
              </a:buClr>
              <a:buSzPct val="60000"/>
              <a:buFont typeface="Wingdings" pitchFamily="2" charset="2"/>
              <a:buNone/>
              <a:defRPr/>
            </a:pPr>
            <a:r>
              <a:rPr lang="en-US" sz="2000" dirty="0">
                <a:solidFill>
                  <a:srgbClr val="000066"/>
                </a:solidFill>
                <a:latin typeface="+mj-lt"/>
                <a:ea typeface="+mn-ea"/>
                <a:cs typeface="+mn-cs"/>
              </a:rPr>
              <a:t>but only fill the 1-Gbps link 1/12 of one time</a:t>
            </a:r>
            <a:endParaRPr lang="en-GB" sz="2000" dirty="0">
              <a:solidFill>
                <a:srgbClr val="000066"/>
              </a:solidFill>
              <a:latin typeface="+mj-lt"/>
              <a:ea typeface="+mn-ea"/>
              <a:cs typeface="+mn-cs"/>
            </a:endParaRPr>
          </a:p>
        </p:txBody>
      </p:sp>
    </p:spTree>
    <p:extLst>
      <p:ext uri="{BB962C8B-B14F-4D97-AF65-F5344CB8AC3E}">
        <p14:creationId xmlns:p14="http://schemas.microsoft.com/office/powerpoint/2010/main" val="103851845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6" descr="arpanet2"/>
          <p:cNvPicPr>
            <a:picLocks noChangeAspect="1" noChangeArrowheads="1"/>
          </p:cNvPicPr>
          <p:nvPr/>
        </p:nvPicPr>
        <p:blipFill>
          <a:blip r:embed="rId3">
            <a:extLst>
              <a:ext uri="{28A0092B-C50C-407E-A947-70E740481C1C}">
                <a14:useLocalDpi xmlns:a14="http://schemas.microsoft.com/office/drawing/2010/main" val="0"/>
              </a:ext>
            </a:extLst>
          </a:blip>
          <a:srcRect b="8458"/>
          <a:stretch>
            <a:fillRect/>
          </a:stretch>
        </p:blipFill>
        <p:spPr bwMode="auto">
          <a:xfrm>
            <a:off x="4495800" y="4222750"/>
            <a:ext cx="2716213"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2"/>
          <p:cNvSpPr>
            <a:spLocks noGrp="1" noChangeArrowheads="1"/>
          </p:cNvSpPr>
          <p:nvPr>
            <p:ph type="title" idx="4294967295"/>
          </p:nvPr>
        </p:nvSpPr>
        <p:spPr>
          <a:xfrm>
            <a:off x="533400" y="152400"/>
            <a:ext cx="7772400" cy="647700"/>
          </a:xfrm>
        </p:spPr>
        <p:txBody>
          <a:bodyPr>
            <a:normAutofit fontScale="90000"/>
          </a:bodyPr>
          <a:lstStyle/>
          <a:p>
            <a:pPr eaLnBrk="1" hangingPunct="1"/>
            <a:r>
              <a:rPr lang="en-US" dirty="0">
                <a:latin typeface="Arial"/>
                <a:ea typeface="MS PGothic" charset="0"/>
                <a:cs typeface="Arial"/>
              </a:rPr>
              <a:t>Internet history</a:t>
            </a:r>
          </a:p>
        </p:txBody>
      </p:sp>
      <p:sp>
        <p:nvSpPr>
          <p:cNvPr id="81924" name="Rectangle 3"/>
          <p:cNvSpPr>
            <a:spLocks noGrp="1" noChangeArrowheads="1"/>
          </p:cNvSpPr>
          <p:nvPr>
            <p:ph type="body" sz="half" idx="4294967295"/>
          </p:nvPr>
        </p:nvSpPr>
        <p:spPr>
          <a:xfrm>
            <a:off x="635000" y="1725613"/>
            <a:ext cx="3657600" cy="4419600"/>
          </a:xfrm>
        </p:spPr>
        <p:txBody>
          <a:bodyPr>
            <a:normAutofit fontScale="92500"/>
          </a:bodyPr>
          <a:lstStyle/>
          <a:p>
            <a:pPr eaLnBrk="1" hangingPunct="1">
              <a:buSzPct val="75000"/>
            </a:pPr>
            <a:r>
              <a:rPr lang="en-US" sz="2400">
                <a:solidFill>
                  <a:srgbClr val="000099"/>
                </a:solidFill>
                <a:latin typeface="Arial"/>
                <a:ea typeface="MS PGothic" charset="0"/>
                <a:cs typeface="Arial"/>
              </a:rPr>
              <a:t>1961:</a:t>
            </a:r>
            <a:r>
              <a:rPr lang="en-US" sz="2400">
                <a:latin typeface="Arial"/>
                <a:ea typeface="MS PGothic" charset="0"/>
                <a:cs typeface="Arial"/>
              </a:rPr>
              <a:t> Kleinrock - queueing theory shows effectiveness of packet-switching</a:t>
            </a:r>
          </a:p>
          <a:p>
            <a:pPr eaLnBrk="1" hangingPunct="1">
              <a:buSzPct val="75000"/>
            </a:pPr>
            <a:r>
              <a:rPr lang="en-US" sz="2400">
                <a:solidFill>
                  <a:srgbClr val="000099"/>
                </a:solidFill>
                <a:latin typeface="Arial"/>
                <a:ea typeface="MS PGothic" charset="0"/>
                <a:cs typeface="Arial"/>
              </a:rPr>
              <a:t>1964:</a:t>
            </a:r>
            <a:r>
              <a:rPr lang="en-US" sz="2400">
                <a:latin typeface="Arial"/>
                <a:ea typeface="MS PGothic" charset="0"/>
                <a:cs typeface="Arial"/>
              </a:rPr>
              <a:t> Baran - packet-switching in military nets</a:t>
            </a:r>
          </a:p>
          <a:p>
            <a:pPr eaLnBrk="1" hangingPunct="1">
              <a:buSzPct val="75000"/>
            </a:pPr>
            <a:r>
              <a:rPr lang="en-US" sz="2400">
                <a:solidFill>
                  <a:srgbClr val="000099"/>
                </a:solidFill>
                <a:latin typeface="Arial"/>
                <a:ea typeface="MS PGothic" charset="0"/>
                <a:cs typeface="Arial"/>
              </a:rPr>
              <a:t>1967:</a:t>
            </a:r>
            <a:r>
              <a:rPr lang="en-US" sz="2400">
                <a:latin typeface="Arial"/>
                <a:ea typeface="MS PGothic" charset="0"/>
                <a:cs typeface="Arial"/>
              </a:rPr>
              <a:t> ARPAnet conceived by Advanced Research Projects Agency</a:t>
            </a:r>
          </a:p>
          <a:p>
            <a:pPr eaLnBrk="1" hangingPunct="1">
              <a:buSzPct val="75000"/>
            </a:pPr>
            <a:r>
              <a:rPr lang="en-US" sz="2400">
                <a:solidFill>
                  <a:srgbClr val="000099"/>
                </a:solidFill>
                <a:latin typeface="Arial"/>
                <a:ea typeface="MS PGothic" charset="0"/>
                <a:cs typeface="Arial"/>
              </a:rPr>
              <a:t>1969:</a:t>
            </a:r>
            <a:r>
              <a:rPr lang="en-US" sz="2400">
                <a:latin typeface="Arial"/>
                <a:ea typeface="MS PGothic" charset="0"/>
                <a:cs typeface="Arial"/>
              </a:rPr>
              <a:t> first ARPAnet node operational</a:t>
            </a:r>
          </a:p>
          <a:p>
            <a:pPr eaLnBrk="1" hangingPunct="1">
              <a:buSzPct val="75000"/>
            </a:pPr>
            <a:endParaRPr lang="en-US" sz="2400">
              <a:latin typeface="Arial"/>
              <a:ea typeface="MS PGothic" charset="0"/>
              <a:cs typeface="Arial"/>
            </a:endParaRPr>
          </a:p>
        </p:txBody>
      </p:sp>
      <p:sp>
        <p:nvSpPr>
          <p:cNvPr id="81925" name="Rectangle 4"/>
          <p:cNvSpPr>
            <a:spLocks noGrp="1" noChangeArrowheads="1"/>
          </p:cNvSpPr>
          <p:nvPr>
            <p:ph type="body" sz="half" idx="4294967295"/>
          </p:nvPr>
        </p:nvSpPr>
        <p:spPr>
          <a:xfrm>
            <a:off x="4256088" y="1722438"/>
            <a:ext cx="4786312" cy="2871787"/>
          </a:xfrm>
        </p:spPr>
        <p:txBody>
          <a:bodyPr/>
          <a:lstStyle/>
          <a:p>
            <a:pPr eaLnBrk="1" hangingPunct="1">
              <a:buSzPct val="75000"/>
            </a:pPr>
            <a:r>
              <a:rPr lang="en-US" sz="2400">
                <a:solidFill>
                  <a:srgbClr val="000099"/>
                </a:solidFill>
                <a:latin typeface="Arial"/>
                <a:ea typeface="MS PGothic" charset="0"/>
                <a:cs typeface="Arial"/>
              </a:rPr>
              <a:t>1972:</a:t>
            </a:r>
            <a:r>
              <a:rPr lang="en-US" sz="2400">
                <a:latin typeface="Arial"/>
                <a:ea typeface="MS PGothic" charset="0"/>
                <a:cs typeface="Arial"/>
              </a:rPr>
              <a:t> </a:t>
            </a:r>
          </a:p>
          <a:p>
            <a:pPr lvl="1" eaLnBrk="1" hangingPunct="1"/>
            <a:r>
              <a:rPr lang="en-US" sz="2200">
                <a:latin typeface="Arial"/>
                <a:cs typeface="Arial"/>
              </a:rPr>
              <a:t>ARPAnet public demo</a:t>
            </a:r>
          </a:p>
          <a:p>
            <a:pPr lvl="1" eaLnBrk="1" hangingPunct="1"/>
            <a:r>
              <a:rPr lang="en-US" sz="2200">
                <a:latin typeface="Arial"/>
                <a:cs typeface="Arial"/>
              </a:rPr>
              <a:t>NCP (Network Control Protocol) first host-host protocol </a:t>
            </a:r>
          </a:p>
          <a:p>
            <a:pPr lvl="1" eaLnBrk="1" hangingPunct="1"/>
            <a:r>
              <a:rPr lang="en-US" sz="2200">
                <a:latin typeface="Arial"/>
                <a:cs typeface="Arial"/>
              </a:rPr>
              <a:t>first e-mail program</a:t>
            </a:r>
          </a:p>
          <a:p>
            <a:pPr lvl="1" eaLnBrk="1" hangingPunct="1"/>
            <a:r>
              <a:rPr lang="en-US" sz="2200">
                <a:latin typeface="Arial"/>
                <a:cs typeface="Arial"/>
              </a:rPr>
              <a:t>ARPAnet has 15 nodes</a:t>
            </a:r>
          </a:p>
        </p:txBody>
      </p:sp>
      <p:sp>
        <p:nvSpPr>
          <p:cNvPr id="81926" name="Rectangle 5"/>
          <p:cNvSpPr>
            <a:spLocks noChangeArrowheads="1"/>
          </p:cNvSpPr>
          <p:nvPr/>
        </p:nvSpPr>
        <p:spPr bwMode="auto">
          <a:xfrm>
            <a:off x="523875" y="1028700"/>
            <a:ext cx="77724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800" i="1" dirty="0">
                <a:solidFill>
                  <a:srgbClr val="CC0000"/>
                </a:solidFill>
                <a:latin typeface="Arial"/>
                <a:cs typeface="Arial"/>
              </a:rPr>
              <a:t>1961-1972: Early packet-switching principles</a:t>
            </a:r>
            <a:endParaRPr lang="en-US" sz="2800" u="sng" dirty="0">
              <a:solidFill>
                <a:srgbClr val="CC0000"/>
              </a:solidFill>
              <a:latin typeface="Arial"/>
              <a:cs typeface="Arial"/>
            </a:endParaRPr>
          </a:p>
        </p:txBody>
      </p:sp>
    </p:spTree>
    <p:extLst>
      <p:ext uri="{BB962C8B-B14F-4D97-AF65-F5344CB8AC3E}">
        <p14:creationId xmlns:p14="http://schemas.microsoft.com/office/powerpoint/2010/main" val="79008743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3"/>
          <p:cNvSpPr>
            <a:spLocks noGrp="1" noChangeArrowheads="1"/>
          </p:cNvSpPr>
          <p:nvPr>
            <p:ph type="body" sz="half" idx="4294967295"/>
          </p:nvPr>
        </p:nvSpPr>
        <p:spPr>
          <a:xfrm>
            <a:off x="298450" y="1795463"/>
            <a:ext cx="4506913" cy="4457700"/>
          </a:xfrm>
        </p:spPr>
        <p:txBody>
          <a:bodyPr/>
          <a:lstStyle/>
          <a:p>
            <a:pPr eaLnBrk="1" hangingPunct="1">
              <a:buSzPct val="75000"/>
            </a:pPr>
            <a:r>
              <a:rPr lang="en-US" sz="2200" dirty="0">
                <a:solidFill>
                  <a:srgbClr val="000099"/>
                </a:solidFill>
                <a:latin typeface="Arial"/>
                <a:ea typeface="MS PGothic" charset="0"/>
                <a:cs typeface="Arial"/>
              </a:rPr>
              <a:t>1970:</a:t>
            </a:r>
            <a:r>
              <a:rPr lang="en-US" sz="2200" dirty="0">
                <a:latin typeface="Arial"/>
                <a:ea typeface="MS PGothic" charset="0"/>
                <a:cs typeface="Arial"/>
              </a:rPr>
              <a:t> </a:t>
            </a:r>
            <a:r>
              <a:rPr lang="en-US" sz="2200" dirty="0" err="1">
                <a:latin typeface="Arial"/>
                <a:ea typeface="MS PGothic" charset="0"/>
                <a:cs typeface="Arial"/>
              </a:rPr>
              <a:t>ALOHAnet</a:t>
            </a:r>
            <a:r>
              <a:rPr lang="en-US" sz="2200" dirty="0">
                <a:latin typeface="Arial"/>
                <a:ea typeface="MS PGothic" charset="0"/>
                <a:cs typeface="Arial"/>
              </a:rPr>
              <a:t> satellite network in Hawaii</a:t>
            </a:r>
          </a:p>
          <a:p>
            <a:pPr eaLnBrk="1" hangingPunct="1">
              <a:buSzPct val="75000"/>
            </a:pPr>
            <a:r>
              <a:rPr lang="en-US" sz="2200" dirty="0">
                <a:solidFill>
                  <a:srgbClr val="000099"/>
                </a:solidFill>
                <a:latin typeface="Arial"/>
                <a:ea typeface="MS PGothic" charset="0"/>
                <a:cs typeface="Arial"/>
              </a:rPr>
              <a:t>1974:</a:t>
            </a:r>
            <a:r>
              <a:rPr lang="en-US" sz="2200" dirty="0">
                <a:latin typeface="Arial"/>
                <a:ea typeface="MS PGothic" charset="0"/>
                <a:cs typeface="Arial"/>
              </a:rPr>
              <a:t> Cerf and Kahn - architecture for interconnecting networks</a:t>
            </a:r>
          </a:p>
          <a:p>
            <a:pPr eaLnBrk="1" hangingPunct="1">
              <a:buSzPct val="75000"/>
            </a:pPr>
            <a:r>
              <a:rPr lang="en-US" sz="2200" dirty="0">
                <a:solidFill>
                  <a:srgbClr val="000099"/>
                </a:solidFill>
                <a:latin typeface="Arial"/>
                <a:ea typeface="MS PGothic" charset="0"/>
                <a:cs typeface="Arial"/>
              </a:rPr>
              <a:t>1976:</a:t>
            </a:r>
            <a:r>
              <a:rPr lang="en-US" sz="2200" dirty="0">
                <a:latin typeface="Arial"/>
                <a:ea typeface="MS PGothic" charset="0"/>
                <a:cs typeface="Arial"/>
              </a:rPr>
              <a:t> Ethernet at Xerox PARC</a:t>
            </a:r>
          </a:p>
          <a:p>
            <a:pPr eaLnBrk="1" hangingPunct="1">
              <a:buSzPct val="75000"/>
            </a:pPr>
            <a:r>
              <a:rPr lang="en-US" sz="2200" dirty="0">
                <a:solidFill>
                  <a:srgbClr val="000099"/>
                </a:solidFill>
                <a:latin typeface="Arial"/>
                <a:ea typeface="MS PGothic" charset="0"/>
                <a:cs typeface="Arial"/>
              </a:rPr>
              <a:t>late70</a:t>
            </a:r>
            <a:r>
              <a:rPr lang="ja-JP" altLang="en-US" sz="2200" dirty="0">
                <a:solidFill>
                  <a:srgbClr val="000099"/>
                </a:solidFill>
                <a:latin typeface="Arial"/>
                <a:ea typeface="MS PGothic" charset="0"/>
                <a:cs typeface="Arial"/>
              </a:rPr>
              <a:t>’</a:t>
            </a:r>
            <a:r>
              <a:rPr lang="en-US" altLang="ja-JP" sz="2200" dirty="0">
                <a:solidFill>
                  <a:srgbClr val="000099"/>
                </a:solidFill>
                <a:latin typeface="Arial"/>
                <a:ea typeface="Arial" charset="0"/>
                <a:cs typeface="Arial"/>
              </a:rPr>
              <a:t>s:</a:t>
            </a:r>
            <a:r>
              <a:rPr lang="en-US" altLang="ja-JP" sz="2200" dirty="0">
                <a:latin typeface="Arial"/>
                <a:ea typeface="Arial" charset="0"/>
                <a:cs typeface="Arial"/>
              </a:rPr>
              <a:t> proprietary architectures: </a:t>
            </a:r>
            <a:r>
              <a:rPr lang="en-US" altLang="ja-JP" sz="2200" dirty="0" err="1">
                <a:latin typeface="Arial"/>
                <a:ea typeface="Arial" charset="0"/>
                <a:cs typeface="Arial"/>
              </a:rPr>
              <a:t>DECnet</a:t>
            </a:r>
            <a:r>
              <a:rPr lang="en-US" altLang="ja-JP" sz="2200" dirty="0">
                <a:latin typeface="Arial"/>
                <a:ea typeface="Arial" charset="0"/>
                <a:cs typeface="Arial"/>
              </a:rPr>
              <a:t>, SNA, XNA</a:t>
            </a:r>
          </a:p>
          <a:p>
            <a:pPr eaLnBrk="1" hangingPunct="1">
              <a:buSzPct val="75000"/>
            </a:pPr>
            <a:r>
              <a:rPr lang="en-US" sz="2200" dirty="0">
                <a:solidFill>
                  <a:srgbClr val="000099"/>
                </a:solidFill>
                <a:latin typeface="Arial"/>
                <a:ea typeface="Arial" charset="0"/>
                <a:cs typeface="Arial"/>
              </a:rPr>
              <a:t>late 70</a:t>
            </a:r>
            <a:r>
              <a:rPr lang="ja-JP" altLang="en-US" sz="2200" dirty="0">
                <a:solidFill>
                  <a:srgbClr val="000099"/>
                </a:solidFill>
                <a:latin typeface="Arial"/>
                <a:ea typeface="MS PGothic" charset="0"/>
                <a:cs typeface="Arial"/>
              </a:rPr>
              <a:t>’</a:t>
            </a:r>
            <a:r>
              <a:rPr lang="en-US" altLang="ja-JP" sz="2200" dirty="0">
                <a:solidFill>
                  <a:srgbClr val="000099"/>
                </a:solidFill>
                <a:latin typeface="Arial"/>
                <a:ea typeface="Arial" charset="0"/>
                <a:cs typeface="Arial"/>
              </a:rPr>
              <a:t>s:</a:t>
            </a:r>
            <a:r>
              <a:rPr lang="en-US" altLang="ja-JP" sz="2200" dirty="0">
                <a:latin typeface="Arial"/>
                <a:ea typeface="Arial" charset="0"/>
                <a:cs typeface="Arial"/>
              </a:rPr>
              <a:t> switching fixed length packets (ATM precursor)</a:t>
            </a:r>
          </a:p>
          <a:p>
            <a:pPr eaLnBrk="1" hangingPunct="1">
              <a:buSzPct val="75000"/>
            </a:pPr>
            <a:r>
              <a:rPr lang="en-US" sz="2200" dirty="0">
                <a:solidFill>
                  <a:srgbClr val="000099"/>
                </a:solidFill>
                <a:latin typeface="Arial"/>
                <a:ea typeface="Arial" charset="0"/>
                <a:cs typeface="Arial"/>
              </a:rPr>
              <a:t>1979:</a:t>
            </a:r>
            <a:r>
              <a:rPr lang="en-US" sz="2200" dirty="0">
                <a:latin typeface="Arial"/>
                <a:ea typeface="Arial" charset="0"/>
                <a:cs typeface="Arial"/>
              </a:rPr>
              <a:t> </a:t>
            </a:r>
            <a:r>
              <a:rPr lang="en-US" sz="2200" dirty="0" err="1">
                <a:latin typeface="Arial"/>
                <a:ea typeface="Arial" charset="0"/>
                <a:cs typeface="Arial"/>
              </a:rPr>
              <a:t>ARPAnet</a:t>
            </a:r>
            <a:r>
              <a:rPr lang="en-US" sz="2200" dirty="0">
                <a:latin typeface="Arial"/>
                <a:ea typeface="Arial" charset="0"/>
                <a:cs typeface="Arial"/>
              </a:rPr>
              <a:t> has 200 nodes</a:t>
            </a:r>
          </a:p>
        </p:txBody>
      </p:sp>
      <p:sp>
        <p:nvSpPr>
          <p:cNvPr id="83971" name="Rectangle 4"/>
          <p:cNvSpPr>
            <a:spLocks noGrp="1" noChangeArrowheads="1"/>
          </p:cNvSpPr>
          <p:nvPr>
            <p:ph type="body" sz="half" idx="4294967295"/>
          </p:nvPr>
        </p:nvSpPr>
        <p:spPr>
          <a:xfrm>
            <a:off x="4999038" y="2155825"/>
            <a:ext cx="3924300" cy="3487738"/>
          </a:xfrm>
        </p:spPr>
        <p:txBody>
          <a:bodyPr>
            <a:normAutofit fontScale="92500"/>
          </a:bodyPr>
          <a:lstStyle/>
          <a:p>
            <a:pPr eaLnBrk="1" hangingPunct="1">
              <a:lnSpc>
                <a:spcPct val="90000"/>
              </a:lnSpc>
              <a:buFont typeface="Wingdings" charset="0"/>
              <a:buNone/>
            </a:pPr>
            <a:r>
              <a:rPr lang="en-US" sz="2400">
                <a:solidFill>
                  <a:srgbClr val="CC0000"/>
                </a:solidFill>
                <a:latin typeface="Arial"/>
                <a:ea typeface="MS PGothic" charset="0"/>
                <a:cs typeface="Arial"/>
              </a:rPr>
              <a:t>Cerf and Kahn</a:t>
            </a:r>
            <a:r>
              <a:rPr lang="ja-JP" altLang="en-US" sz="2400">
                <a:solidFill>
                  <a:srgbClr val="CC0000"/>
                </a:solidFill>
                <a:latin typeface="Arial"/>
                <a:ea typeface="MS PGothic" charset="0"/>
                <a:cs typeface="Arial"/>
              </a:rPr>
              <a:t>’</a:t>
            </a:r>
            <a:r>
              <a:rPr lang="en-US" altLang="ja-JP" sz="2400">
                <a:solidFill>
                  <a:srgbClr val="CC0000"/>
                </a:solidFill>
                <a:latin typeface="Arial"/>
                <a:ea typeface="Arial" charset="0"/>
                <a:cs typeface="Arial"/>
              </a:rPr>
              <a:t>s internetworking principles</a:t>
            </a:r>
            <a:r>
              <a:rPr lang="en-US" altLang="ja-JP" sz="2400">
                <a:solidFill>
                  <a:srgbClr val="FF0000"/>
                </a:solidFill>
                <a:latin typeface="Arial"/>
                <a:ea typeface="Arial" charset="0"/>
                <a:cs typeface="Arial"/>
              </a:rPr>
              <a:t>:</a:t>
            </a:r>
          </a:p>
          <a:p>
            <a:pPr lvl="1" eaLnBrk="1" hangingPunct="1">
              <a:lnSpc>
                <a:spcPct val="90000"/>
              </a:lnSpc>
            </a:pPr>
            <a:r>
              <a:rPr lang="en-US" sz="2000">
                <a:latin typeface="Arial"/>
                <a:cs typeface="Arial"/>
              </a:rPr>
              <a:t>minimalism, autonomy - no internal changes required to interconnect networks</a:t>
            </a:r>
          </a:p>
          <a:p>
            <a:pPr lvl="1" eaLnBrk="1" hangingPunct="1">
              <a:lnSpc>
                <a:spcPct val="90000"/>
              </a:lnSpc>
            </a:pPr>
            <a:r>
              <a:rPr lang="en-US" sz="2000">
                <a:latin typeface="Arial"/>
                <a:cs typeface="Arial"/>
              </a:rPr>
              <a:t>best effort service model</a:t>
            </a:r>
          </a:p>
          <a:p>
            <a:pPr lvl="1" eaLnBrk="1" hangingPunct="1">
              <a:lnSpc>
                <a:spcPct val="90000"/>
              </a:lnSpc>
            </a:pPr>
            <a:r>
              <a:rPr lang="en-US" sz="2000">
                <a:latin typeface="Arial"/>
                <a:cs typeface="Arial"/>
              </a:rPr>
              <a:t>stateless routers</a:t>
            </a:r>
          </a:p>
          <a:p>
            <a:pPr lvl="1" eaLnBrk="1" hangingPunct="1">
              <a:lnSpc>
                <a:spcPct val="90000"/>
              </a:lnSpc>
            </a:pPr>
            <a:r>
              <a:rPr lang="en-US" sz="2000">
                <a:latin typeface="Arial"/>
                <a:cs typeface="Arial"/>
              </a:rPr>
              <a:t>decentralized control</a:t>
            </a:r>
          </a:p>
          <a:p>
            <a:pPr eaLnBrk="1" hangingPunct="1">
              <a:lnSpc>
                <a:spcPct val="90000"/>
              </a:lnSpc>
              <a:buFont typeface="Wingdings" charset="0"/>
              <a:buNone/>
            </a:pPr>
            <a:r>
              <a:rPr lang="en-US" sz="2400">
                <a:solidFill>
                  <a:srgbClr val="CC0000"/>
                </a:solidFill>
                <a:latin typeface="Arial"/>
                <a:cs typeface="Arial"/>
              </a:rPr>
              <a:t>define today</a:t>
            </a:r>
            <a:r>
              <a:rPr lang="ja-JP" altLang="en-US" sz="2400">
                <a:solidFill>
                  <a:srgbClr val="CC0000"/>
                </a:solidFill>
                <a:latin typeface="Arial"/>
                <a:ea typeface="MS PGothic" charset="0"/>
                <a:cs typeface="Arial"/>
              </a:rPr>
              <a:t>’</a:t>
            </a:r>
            <a:r>
              <a:rPr lang="en-US" altLang="ja-JP" sz="2400">
                <a:solidFill>
                  <a:srgbClr val="CC0000"/>
                </a:solidFill>
                <a:latin typeface="Arial"/>
                <a:cs typeface="Arial"/>
              </a:rPr>
              <a:t>s Internet architecture</a:t>
            </a:r>
            <a:endParaRPr lang="en-US" sz="2400">
              <a:solidFill>
                <a:srgbClr val="CC0000"/>
              </a:solidFill>
              <a:latin typeface="Arial"/>
              <a:cs typeface="Arial"/>
            </a:endParaRPr>
          </a:p>
        </p:txBody>
      </p:sp>
      <p:sp>
        <p:nvSpPr>
          <p:cNvPr id="83972" name="Rectangle 5"/>
          <p:cNvSpPr>
            <a:spLocks noChangeArrowheads="1"/>
          </p:cNvSpPr>
          <p:nvPr/>
        </p:nvSpPr>
        <p:spPr bwMode="auto">
          <a:xfrm>
            <a:off x="381000" y="1028700"/>
            <a:ext cx="87630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800" i="1" dirty="0">
                <a:solidFill>
                  <a:srgbClr val="CC0000"/>
                </a:solidFill>
                <a:latin typeface="Arial"/>
                <a:cs typeface="Arial"/>
              </a:rPr>
              <a:t>1972-1980: Internetworking, new and proprietary nets</a:t>
            </a:r>
            <a:endParaRPr lang="en-US" sz="3600" u="sng" dirty="0">
              <a:solidFill>
                <a:srgbClr val="CC0000"/>
              </a:solidFill>
              <a:latin typeface="Arial"/>
              <a:cs typeface="Arial"/>
            </a:endParaRPr>
          </a:p>
        </p:txBody>
      </p:sp>
      <p:sp>
        <p:nvSpPr>
          <p:cNvPr id="83973" name="Rectangle 6"/>
          <p:cNvSpPr>
            <a:spLocks noChangeArrowheads="1"/>
          </p:cNvSpPr>
          <p:nvPr/>
        </p:nvSpPr>
        <p:spPr bwMode="auto">
          <a:xfrm>
            <a:off x="4970463" y="1982788"/>
            <a:ext cx="3878262" cy="3619500"/>
          </a:xfrm>
          <a:prstGeom prst="rect">
            <a:avLst/>
          </a:prstGeom>
          <a:noFill/>
          <a:ln w="28575">
            <a:solidFill>
              <a:srgbClr val="CC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atin typeface="Times New Roman" charset="0"/>
            </a:endParaRPr>
          </a:p>
        </p:txBody>
      </p:sp>
      <p:sp>
        <p:nvSpPr>
          <p:cNvPr id="10" name="Rectangle 2"/>
          <p:cNvSpPr txBox="1">
            <a:spLocks noChangeArrowheads="1"/>
          </p:cNvSpPr>
          <p:nvPr/>
        </p:nvSpPr>
        <p:spPr>
          <a:xfrm>
            <a:off x="533400" y="152400"/>
            <a:ext cx="7772400" cy="6477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smtClean="0">
                <a:latin typeface="Arial"/>
                <a:ea typeface="MS PGothic" charset="0"/>
                <a:cs typeface="Arial"/>
              </a:rPr>
              <a:t>Internet history</a:t>
            </a:r>
            <a:endParaRPr lang="en-US" dirty="0">
              <a:latin typeface="Arial"/>
              <a:ea typeface="MS PGothic" charset="0"/>
              <a:cs typeface="Arial"/>
            </a:endParaRPr>
          </a:p>
        </p:txBody>
      </p:sp>
    </p:spTree>
    <p:extLst>
      <p:ext uri="{BB962C8B-B14F-4D97-AF65-F5344CB8AC3E}">
        <p14:creationId xmlns:p14="http://schemas.microsoft.com/office/powerpoint/2010/main" val="7327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type="body" sz="half" idx="4294967295"/>
          </p:nvPr>
        </p:nvSpPr>
        <p:spPr>
          <a:xfrm>
            <a:off x="533400" y="1801813"/>
            <a:ext cx="3810000" cy="4457700"/>
          </a:xfrm>
        </p:spPr>
        <p:txBody>
          <a:bodyPr/>
          <a:lstStyle/>
          <a:p>
            <a:pPr eaLnBrk="1" hangingPunct="1">
              <a:buSzPct val="75000"/>
            </a:pPr>
            <a:r>
              <a:rPr lang="en-US" sz="2400">
                <a:solidFill>
                  <a:srgbClr val="000099"/>
                </a:solidFill>
                <a:latin typeface="Arial"/>
                <a:ea typeface="MS PGothic" charset="0"/>
                <a:cs typeface="Arial"/>
              </a:rPr>
              <a:t>1983:</a:t>
            </a:r>
            <a:r>
              <a:rPr lang="en-US" sz="2400">
                <a:latin typeface="Arial"/>
                <a:ea typeface="MS PGothic" charset="0"/>
                <a:cs typeface="Arial"/>
              </a:rPr>
              <a:t> deployment of TCP/IP</a:t>
            </a:r>
          </a:p>
          <a:p>
            <a:pPr eaLnBrk="1" hangingPunct="1">
              <a:buSzPct val="75000"/>
            </a:pPr>
            <a:r>
              <a:rPr lang="en-US" sz="2400">
                <a:solidFill>
                  <a:srgbClr val="000099"/>
                </a:solidFill>
                <a:latin typeface="Arial"/>
                <a:ea typeface="MS PGothic" charset="0"/>
                <a:cs typeface="Arial"/>
              </a:rPr>
              <a:t>1982:</a:t>
            </a:r>
            <a:r>
              <a:rPr lang="en-US" sz="2400">
                <a:latin typeface="Arial"/>
                <a:ea typeface="MS PGothic" charset="0"/>
                <a:cs typeface="Arial"/>
              </a:rPr>
              <a:t> smtp e-mail protocol defined </a:t>
            </a:r>
          </a:p>
          <a:p>
            <a:pPr eaLnBrk="1" hangingPunct="1">
              <a:buSzPct val="75000"/>
            </a:pPr>
            <a:r>
              <a:rPr lang="en-US" sz="2400">
                <a:solidFill>
                  <a:srgbClr val="000099"/>
                </a:solidFill>
                <a:latin typeface="Arial"/>
                <a:ea typeface="MS PGothic" charset="0"/>
                <a:cs typeface="Arial"/>
              </a:rPr>
              <a:t>1983:</a:t>
            </a:r>
            <a:r>
              <a:rPr lang="en-US" sz="2400">
                <a:latin typeface="Arial"/>
                <a:ea typeface="MS PGothic" charset="0"/>
                <a:cs typeface="Arial"/>
              </a:rPr>
              <a:t> DNS defined for name-to-IP-address translation</a:t>
            </a:r>
          </a:p>
          <a:p>
            <a:pPr eaLnBrk="1" hangingPunct="1">
              <a:buSzPct val="75000"/>
            </a:pPr>
            <a:r>
              <a:rPr lang="en-US" sz="2400">
                <a:solidFill>
                  <a:srgbClr val="000099"/>
                </a:solidFill>
                <a:latin typeface="Arial"/>
                <a:ea typeface="MS PGothic" charset="0"/>
                <a:cs typeface="Arial"/>
              </a:rPr>
              <a:t>1985:</a:t>
            </a:r>
            <a:r>
              <a:rPr lang="en-US" sz="2400">
                <a:latin typeface="Arial"/>
                <a:ea typeface="MS PGothic" charset="0"/>
                <a:cs typeface="Arial"/>
              </a:rPr>
              <a:t> ftp protocol defined</a:t>
            </a:r>
          </a:p>
          <a:p>
            <a:pPr eaLnBrk="1" hangingPunct="1">
              <a:buSzPct val="75000"/>
            </a:pPr>
            <a:r>
              <a:rPr lang="en-US" sz="2400">
                <a:solidFill>
                  <a:srgbClr val="000099"/>
                </a:solidFill>
                <a:latin typeface="Arial"/>
                <a:ea typeface="MS PGothic" charset="0"/>
                <a:cs typeface="Arial"/>
              </a:rPr>
              <a:t>1988:</a:t>
            </a:r>
            <a:r>
              <a:rPr lang="en-US" sz="2400">
                <a:latin typeface="Arial"/>
                <a:ea typeface="MS PGothic" charset="0"/>
                <a:cs typeface="Arial"/>
              </a:rPr>
              <a:t> TCP congestion control</a:t>
            </a:r>
          </a:p>
        </p:txBody>
      </p:sp>
      <p:sp>
        <p:nvSpPr>
          <p:cNvPr id="86019" name="Rectangle 4"/>
          <p:cNvSpPr>
            <a:spLocks noGrp="1" noChangeArrowheads="1"/>
          </p:cNvSpPr>
          <p:nvPr>
            <p:ph type="body" sz="half" idx="4294967295"/>
          </p:nvPr>
        </p:nvSpPr>
        <p:spPr>
          <a:xfrm>
            <a:off x="4495800" y="1811338"/>
            <a:ext cx="3810000" cy="4448175"/>
          </a:xfrm>
        </p:spPr>
        <p:txBody>
          <a:bodyPr/>
          <a:lstStyle/>
          <a:p>
            <a:pPr eaLnBrk="1" hangingPunct="1">
              <a:buSzPct val="75000"/>
            </a:pPr>
            <a:r>
              <a:rPr lang="en-US" sz="2400">
                <a:latin typeface="Arial"/>
                <a:ea typeface="MS PGothic" charset="0"/>
                <a:cs typeface="Arial"/>
              </a:rPr>
              <a:t>new national networks: Csnet, BITnet, NSFnet, Minitel</a:t>
            </a:r>
          </a:p>
          <a:p>
            <a:pPr eaLnBrk="1" hangingPunct="1">
              <a:buSzPct val="75000"/>
            </a:pPr>
            <a:r>
              <a:rPr lang="en-US" sz="2400">
                <a:latin typeface="Arial"/>
                <a:ea typeface="MS PGothic" charset="0"/>
                <a:cs typeface="Arial"/>
              </a:rPr>
              <a:t>100,000 hosts connected to confederation of networks</a:t>
            </a:r>
          </a:p>
          <a:p>
            <a:pPr eaLnBrk="1" hangingPunct="1">
              <a:buSzPct val="75000"/>
            </a:pPr>
            <a:endParaRPr lang="en-US" sz="2400">
              <a:latin typeface="Arial"/>
              <a:ea typeface="MS PGothic" charset="0"/>
              <a:cs typeface="Arial"/>
            </a:endParaRPr>
          </a:p>
        </p:txBody>
      </p:sp>
      <p:sp>
        <p:nvSpPr>
          <p:cNvPr id="86020" name="Rectangle 5"/>
          <p:cNvSpPr>
            <a:spLocks noChangeArrowheads="1"/>
          </p:cNvSpPr>
          <p:nvPr/>
        </p:nvSpPr>
        <p:spPr bwMode="auto">
          <a:xfrm>
            <a:off x="228600" y="990600"/>
            <a:ext cx="8620126"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800" i="1" dirty="0">
                <a:solidFill>
                  <a:srgbClr val="CC0000"/>
                </a:solidFill>
                <a:latin typeface="Arial"/>
                <a:cs typeface="Arial"/>
              </a:rPr>
              <a:t>1980-1990: new protocols, a proliferation of networks</a:t>
            </a:r>
            <a:endParaRPr lang="en-US" sz="3600" u="sng" dirty="0">
              <a:solidFill>
                <a:srgbClr val="CC0000"/>
              </a:solidFill>
              <a:latin typeface="Arial"/>
              <a:cs typeface="Arial"/>
            </a:endParaRPr>
          </a:p>
        </p:txBody>
      </p:sp>
      <p:sp>
        <p:nvSpPr>
          <p:cNvPr id="8" name="Rectangle 2"/>
          <p:cNvSpPr txBox="1">
            <a:spLocks noChangeArrowheads="1"/>
          </p:cNvSpPr>
          <p:nvPr/>
        </p:nvSpPr>
        <p:spPr>
          <a:xfrm>
            <a:off x="533400" y="152400"/>
            <a:ext cx="7772400" cy="6477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dirty="0" smtClean="0">
                <a:latin typeface="Arial"/>
                <a:ea typeface="MS PGothic" charset="0"/>
                <a:cs typeface="Arial"/>
              </a:rPr>
              <a:t>Internet history</a:t>
            </a:r>
            <a:endParaRPr lang="en-US" dirty="0">
              <a:latin typeface="Arial"/>
              <a:ea typeface="MS PGothic" charset="0"/>
              <a:cs typeface="Arial"/>
            </a:endParaRPr>
          </a:p>
        </p:txBody>
      </p:sp>
    </p:spTree>
    <p:extLst>
      <p:ext uri="{BB962C8B-B14F-4D97-AF65-F5344CB8AC3E}">
        <p14:creationId xmlns:p14="http://schemas.microsoft.com/office/powerpoint/2010/main" val="17083520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body" sz="half" idx="4294967295"/>
          </p:nvPr>
        </p:nvSpPr>
        <p:spPr>
          <a:xfrm>
            <a:off x="419100" y="1790700"/>
            <a:ext cx="4470400" cy="4457700"/>
          </a:xfrm>
        </p:spPr>
        <p:txBody>
          <a:bodyPr/>
          <a:lstStyle/>
          <a:p>
            <a:pPr marL="225425" indent="-225425" eaLnBrk="1" hangingPunct="1">
              <a:buSzPct val="75000"/>
            </a:pPr>
            <a:r>
              <a:rPr lang="en-US" sz="2400">
                <a:solidFill>
                  <a:srgbClr val="000099"/>
                </a:solidFill>
                <a:latin typeface="Arial"/>
                <a:ea typeface="MS PGothic" charset="0"/>
                <a:cs typeface="Arial"/>
              </a:rPr>
              <a:t>early 1990</a:t>
            </a:r>
            <a:r>
              <a:rPr lang="ja-JP" altLang="en-US" sz="2400">
                <a:solidFill>
                  <a:srgbClr val="000099"/>
                </a:solidFill>
                <a:latin typeface="Arial"/>
                <a:ea typeface="MS PGothic" charset="0"/>
                <a:cs typeface="Arial"/>
              </a:rPr>
              <a:t>’</a:t>
            </a:r>
            <a:r>
              <a:rPr lang="en-US" altLang="ja-JP" sz="2400">
                <a:solidFill>
                  <a:srgbClr val="000099"/>
                </a:solidFill>
                <a:latin typeface="Arial"/>
                <a:ea typeface="Arial" charset="0"/>
                <a:cs typeface="Arial"/>
              </a:rPr>
              <a:t>s:</a:t>
            </a:r>
            <a:r>
              <a:rPr lang="en-US" altLang="ja-JP" sz="2400">
                <a:solidFill>
                  <a:schemeClr val="accent2"/>
                </a:solidFill>
                <a:latin typeface="Arial"/>
                <a:ea typeface="Arial" charset="0"/>
                <a:cs typeface="Arial"/>
              </a:rPr>
              <a:t> </a:t>
            </a:r>
            <a:r>
              <a:rPr lang="en-US" altLang="ja-JP" sz="2400">
                <a:latin typeface="Arial"/>
                <a:ea typeface="Arial" charset="0"/>
                <a:cs typeface="Arial"/>
              </a:rPr>
              <a:t>ARPAnet decommissioned</a:t>
            </a:r>
          </a:p>
          <a:p>
            <a:pPr marL="225425" indent="-225425" eaLnBrk="1" hangingPunct="1">
              <a:buSzPct val="75000"/>
            </a:pPr>
            <a:r>
              <a:rPr lang="en-US" sz="2400">
                <a:solidFill>
                  <a:srgbClr val="000099"/>
                </a:solidFill>
                <a:latin typeface="Arial"/>
                <a:ea typeface="Arial" charset="0"/>
                <a:cs typeface="Arial"/>
              </a:rPr>
              <a:t>1991:</a:t>
            </a:r>
            <a:r>
              <a:rPr lang="en-US" sz="2400">
                <a:solidFill>
                  <a:schemeClr val="accent2"/>
                </a:solidFill>
                <a:latin typeface="Arial"/>
                <a:ea typeface="Arial" charset="0"/>
                <a:cs typeface="Arial"/>
              </a:rPr>
              <a:t> </a:t>
            </a:r>
            <a:r>
              <a:rPr lang="en-US" sz="2400">
                <a:latin typeface="Arial"/>
                <a:ea typeface="Arial" charset="0"/>
                <a:cs typeface="Arial"/>
              </a:rPr>
              <a:t>NSF lifts restrictions on commercial use of NSFnet (decommissioned, 1995)</a:t>
            </a:r>
          </a:p>
          <a:p>
            <a:pPr marL="225425" indent="-225425" eaLnBrk="1" hangingPunct="1">
              <a:buSzPct val="75000"/>
            </a:pPr>
            <a:r>
              <a:rPr lang="en-US" sz="2400">
                <a:solidFill>
                  <a:srgbClr val="000099"/>
                </a:solidFill>
                <a:latin typeface="Arial"/>
                <a:ea typeface="Arial" charset="0"/>
                <a:cs typeface="Arial"/>
              </a:rPr>
              <a:t>early 1990s:</a:t>
            </a:r>
            <a:r>
              <a:rPr lang="en-US" sz="2400">
                <a:latin typeface="Arial"/>
                <a:ea typeface="Arial" charset="0"/>
                <a:cs typeface="Arial"/>
              </a:rPr>
              <a:t> Web</a:t>
            </a:r>
          </a:p>
          <a:p>
            <a:pPr marL="569913" lvl="1" indent="-225425" eaLnBrk="1" hangingPunct="1"/>
            <a:r>
              <a:rPr lang="en-US" sz="2000">
                <a:latin typeface="Arial"/>
                <a:cs typeface="Arial"/>
              </a:rPr>
              <a:t>hypertext [Bush 1945, Nelson 1960</a:t>
            </a:r>
            <a:r>
              <a:rPr lang="ja-JP" altLang="en-US" sz="2000">
                <a:latin typeface="Arial"/>
                <a:ea typeface="MS PGothic" charset="0"/>
                <a:cs typeface="Arial"/>
              </a:rPr>
              <a:t>’</a:t>
            </a:r>
            <a:r>
              <a:rPr lang="en-US" altLang="ja-JP" sz="2000">
                <a:latin typeface="Arial"/>
                <a:ea typeface="MS PGothic" charset="0"/>
                <a:cs typeface="Arial"/>
              </a:rPr>
              <a:t>s]</a:t>
            </a:r>
          </a:p>
          <a:p>
            <a:pPr marL="569913" lvl="1" indent="-225425" eaLnBrk="1" hangingPunct="1"/>
            <a:r>
              <a:rPr lang="en-US" sz="2000">
                <a:latin typeface="Arial"/>
                <a:cs typeface="Arial"/>
              </a:rPr>
              <a:t>HTML, HTTP: Berners-Lee</a:t>
            </a:r>
          </a:p>
          <a:p>
            <a:pPr marL="569913" lvl="1" indent="-225425" eaLnBrk="1" hangingPunct="1"/>
            <a:r>
              <a:rPr lang="en-US" sz="2000">
                <a:latin typeface="Arial"/>
                <a:cs typeface="Arial"/>
              </a:rPr>
              <a:t>1994: Mosaic, later Netscape</a:t>
            </a:r>
          </a:p>
          <a:p>
            <a:pPr marL="569913" lvl="1" indent="-225425" eaLnBrk="1" hangingPunct="1"/>
            <a:r>
              <a:rPr lang="en-US" sz="2000">
                <a:latin typeface="Arial"/>
                <a:cs typeface="Arial"/>
              </a:rPr>
              <a:t>late 1990</a:t>
            </a:r>
            <a:r>
              <a:rPr lang="ja-JP" altLang="en-US" sz="2000">
                <a:latin typeface="Arial"/>
                <a:ea typeface="MS PGothic" charset="0"/>
                <a:cs typeface="Arial"/>
              </a:rPr>
              <a:t>’</a:t>
            </a:r>
            <a:r>
              <a:rPr lang="en-US" altLang="ja-JP" sz="2000">
                <a:latin typeface="Arial"/>
                <a:ea typeface="MS PGothic" charset="0"/>
                <a:cs typeface="Arial"/>
              </a:rPr>
              <a:t>s: commercialization</a:t>
            </a:r>
            <a:r>
              <a:rPr lang="en-US" altLang="ja-JP" sz="1600">
                <a:latin typeface="Arial"/>
                <a:ea typeface="MS PGothic" charset="0"/>
                <a:cs typeface="Arial"/>
              </a:rPr>
              <a:t> of the Web</a:t>
            </a:r>
          </a:p>
          <a:p>
            <a:pPr marL="225425" indent="-225425" eaLnBrk="1" hangingPunct="1"/>
            <a:endParaRPr lang="en-US" sz="1800">
              <a:latin typeface="Arial"/>
              <a:cs typeface="Arial"/>
            </a:endParaRPr>
          </a:p>
          <a:p>
            <a:pPr marL="225425" indent="-225425" eaLnBrk="1" hangingPunct="1"/>
            <a:endParaRPr lang="en-US" sz="1800">
              <a:latin typeface="Arial"/>
              <a:cs typeface="Arial"/>
            </a:endParaRPr>
          </a:p>
        </p:txBody>
      </p:sp>
      <p:sp>
        <p:nvSpPr>
          <p:cNvPr id="88067" name="Rectangle 4"/>
          <p:cNvSpPr>
            <a:spLocks noGrp="1" noChangeArrowheads="1"/>
          </p:cNvSpPr>
          <p:nvPr>
            <p:ph type="body" sz="half" idx="4294967295"/>
          </p:nvPr>
        </p:nvSpPr>
        <p:spPr>
          <a:xfrm>
            <a:off x="4889500" y="1800225"/>
            <a:ext cx="3965575" cy="4448175"/>
          </a:xfrm>
        </p:spPr>
        <p:txBody>
          <a:bodyPr/>
          <a:lstStyle/>
          <a:p>
            <a:pPr eaLnBrk="1" hangingPunct="1">
              <a:buFont typeface="Wingdings" charset="0"/>
              <a:buNone/>
            </a:pPr>
            <a:r>
              <a:rPr lang="en-US" sz="2400">
                <a:solidFill>
                  <a:srgbClr val="000099"/>
                </a:solidFill>
                <a:latin typeface="Arial"/>
                <a:ea typeface="MS PGothic" charset="0"/>
                <a:cs typeface="Arial"/>
              </a:rPr>
              <a:t>late 1990</a:t>
            </a:r>
            <a:r>
              <a:rPr lang="ja-JP" altLang="en-US" sz="2400">
                <a:solidFill>
                  <a:srgbClr val="000099"/>
                </a:solidFill>
                <a:latin typeface="Arial"/>
                <a:ea typeface="MS PGothic" charset="0"/>
                <a:cs typeface="Arial"/>
              </a:rPr>
              <a:t>’</a:t>
            </a:r>
            <a:r>
              <a:rPr lang="en-US" altLang="ja-JP" sz="2400">
                <a:solidFill>
                  <a:srgbClr val="000099"/>
                </a:solidFill>
                <a:latin typeface="Arial"/>
                <a:ea typeface="Arial" charset="0"/>
                <a:cs typeface="Arial"/>
              </a:rPr>
              <a:t>s – 2000</a:t>
            </a:r>
            <a:r>
              <a:rPr lang="ja-JP" altLang="en-US" sz="2400">
                <a:solidFill>
                  <a:srgbClr val="000099"/>
                </a:solidFill>
                <a:latin typeface="Arial"/>
                <a:ea typeface="MS PGothic" charset="0"/>
                <a:cs typeface="Arial"/>
              </a:rPr>
              <a:t>’</a:t>
            </a:r>
            <a:r>
              <a:rPr lang="en-US" altLang="ja-JP" sz="2400">
                <a:solidFill>
                  <a:srgbClr val="000099"/>
                </a:solidFill>
                <a:latin typeface="Arial"/>
                <a:ea typeface="Arial" charset="0"/>
                <a:cs typeface="Arial"/>
              </a:rPr>
              <a:t>s:</a:t>
            </a:r>
          </a:p>
          <a:p>
            <a:pPr eaLnBrk="1" hangingPunct="1">
              <a:buSzPct val="75000"/>
            </a:pPr>
            <a:r>
              <a:rPr lang="en-US" sz="2400">
                <a:latin typeface="Arial"/>
                <a:ea typeface="Arial" charset="0"/>
                <a:cs typeface="Arial"/>
              </a:rPr>
              <a:t>more killer apps: instant messaging, P2P file sharing</a:t>
            </a:r>
          </a:p>
          <a:p>
            <a:pPr eaLnBrk="1" hangingPunct="1">
              <a:buSzPct val="75000"/>
            </a:pPr>
            <a:r>
              <a:rPr lang="en-US" sz="2400">
                <a:latin typeface="Arial"/>
                <a:ea typeface="Arial" charset="0"/>
                <a:cs typeface="Arial"/>
              </a:rPr>
              <a:t>network security to forefront</a:t>
            </a:r>
          </a:p>
          <a:p>
            <a:pPr eaLnBrk="1" hangingPunct="1">
              <a:buSzPct val="75000"/>
            </a:pPr>
            <a:r>
              <a:rPr lang="en-US" sz="2400">
                <a:latin typeface="Arial"/>
                <a:ea typeface="Arial" charset="0"/>
                <a:cs typeface="Arial"/>
              </a:rPr>
              <a:t>est. 50 million host, 100 million+ users</a:t>
            </a:r>
          </a:p>
          <a:p>
            <a:pPr eaLnBrk="1" hangingPunct="1">
              <a:buSzPct val="75000"/>
            </a:pPr>
            <a:r>
              <a:rPr lang="en-US" sz="2400">
                <a:latin typeface="Arial"/>
                <a:ea typeface="Arial" charset="0"/>
                <a:cs typeface="Arial"/>
              </a:rPr>
              <a:t>backbone links running at Gbps</a:t>
            </a:r>
          </a:p>
          <a:p>
            <a:pPr eaLnBrk="1" hangingPunct="1"/>
            <a:endParaRPr lang="en-US" sz="2000">
              <a:latin typeface="Arial"/>
              <a:ea typeface="Arial" charset="0"/>
              <a:cs typeface="Arial"/>
            </a:endParaRPr>
          </a:p>
        </p:txBody>
      </p:sp>
      <p:sp>
        <p:nvSpPr>
          <p:cNvPr id="88068" name="Rectangle 5"/>
          <p:cNvSpPr>
            <a:spLocks noChangeArrowheads="1"/>
          </p:cNvSpPr>
          <p:nvPr/>
        </p:nvSpPr>
        <p:spPr bwMode="auto">
          <a:xfrm>
            <a:off x="228600" y="1066800"/>
            <a:ext cx="87725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800" i="1" dirty="0">
                <a:solidFill>
                  <a:srgbClr val="CC0000"/>
                </a:solidFill>
                <a:latin typeface="Arial"/>
                <a:cs typeface="Arial"/>
              </a:rPr>
              <a:t>1990, 2000</a:t>
            </a:r>
            <a:r>
              <a:rPr lang="ja-JP" altLang="en-US" sz="2800" i="1" dirty="0">
                <a:solidFill>
                  <a:srgbClr val="CC0000"/>
                </a:solidFill>
                <a:latin typeface="Arial"/>
                <a:cs typeface="Arial"/>
              </a:rPr>
              <a:t>’</a:t>
            </a:r>
            <a:r>
              <a:rPr lang="en-US" altLang="ja-JP" sz="2800" i="1" dirty="0">
                <a:solidFill>
                  <a:srgbClr val="CC0000"/>
                </a:solidFill>
                <a:latin typeface="Arial"/>
                <a:cs typeface="Arial"/>
              </a:rPr>
              <a:t>s: commercialization, the Web, new apps</a:t>
            </a:r>
            <a:endParaRPr lang="en-US" sz="2800" u="sng" dirty="0">
              <a:solidFill>
                <a:srgbClr val="CC0000"/>
              </a:solidFill>
              <a:latin typeface="Arial"/>
              <a:cs typeface="Arial"/>
            </a:endParaRPr>
          </a:p>
        </p:txBody>
      </p:sp>
      <p:sp>
        <p:nvSpPr>
          <p:cNvPr id="8" name="Rectangle 2"/>
          <p:cNvSpPr txBox="1">
            <a:spLocks noChangeArrowheads="1"/>
          </p:cNvSpPr>
          <p:nvPr/>
        </p:nvSpPr>
        <p:spPr>
          <a:xfrm>
            <a:off x="533400" y="152400"/>
            <a:ext cx="7772400" cy="6477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dirty="0" smtClean="0">
                <a:latin typeface="Arial"/>
                <a:ea typeface="MS PGothic" charset="0"/>
                <a:cs typeface="Arial"/>
              </a:rPr>
              <a:t>Internet history</a:t>
            </a:r>
            <a:endParaRPr lang="en-US" dirty="0">
              <a:latin typeface="Arial"/>
              <a:ea typeface="MS PGothic" charset="0"/>
              <a:cs typeface="Arial"/>
            </a:endParaRPr>
          </a:p>
        </p:txBody>
      </p:sp>
    </p:spTree>
    <p:extLst>
      <p:ext uri="{BB962C8B-B14F-4D97-AF65-F5344CB8AC3E}">
        <p14:creationId xmlns:p14="http://schemas.microsoft.com/office/powerpoint/2010/main" val="310743329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3"/>
          <p:cNvSpPr>
            <a:spLocks noGrp="1" noChangeArrowheads="1"/>
          </p:cNvSpPr>
          <p:nvPr>
            <p:ph type="body" sz="half" idx="4294967295"/>
          </p:nvPr>
        </p:nvSpPr>
        <p:spPr>
          <a:xfrm>
            <a:off x="468313" y="981074"/>
            <a:ext cx="7502525" cy="5191125"/>
          </a:xfrm>
        </p:spPr>
        <p:txBody>
          <a:bodyPr>
            <a:normAutofit fontScale="92500" lnSpcReduction="10000"/>
          </a:bodyPr>
          <a:lstStyle/>
          <a:p>
            <a:pPr eaLnBrk="1" hangingPunct="1">
              <a:buFont typeface="Wingdings" charset="0"/>
              <a:buNone/>
            </a:pPr>
            <a:r>
              <a:rPr lang="en-US" sz="3000" i="1" dirty="0">
                <a:solidFill>
                  <a:srgbClr val="C00000"/>
                </a:solidFill>
                <a:latin typeface="Arial"/>
                <a:ea typeface="MS PGothic" charset="0"/>
                <a:cs typeface="Arial"/>
              </a:rPr>
              <a:t>2005-</a:t>
            </a:r>
            <a:r>
              <a:rPr lang="en-US" sz="3000" i="1" dirty="0" smtClean="0">
                <a:solidFill>
                  <a:srgbClr val="C00000"/>
                </a:solidFill>
                <a:latin typeface="Arial"/>
                <a:ea typeface="MS PGothic" charset="0"/>
                <a:cs typeface="Arial"/>
              </a:rPr>
              <a:t>present</a:t>
            </a:r>
          </a:p>
          <a:p>
            <a:pPr eaLnBrk="1" hangingPunct="1">
              <a:buFont typeface="Wingdings" charset="0"/>
              <a:buNone/>
            </a:pPr>
            <a:endParaRPr lang="en-US" i="1" dirty="0">
              <a:solidFill>
                <a:srgbClr val="C00000"/>
              </a:solidFill>
              <a:latin typeface="Arial"/>
              <a:ea typeface="MS PGothic" charset="0"/>
              <a:cs typeface="Arial"/>
            </a:endParaRPr>
          </a:p>
          <a:p>
            <a:pPr eaLnBrk="1" hangingPunct="1">
              <a:buSzPct val="75000"/>
            </a:pPr>
            <a:r>
              <a:rPr lang="en-US" sz="2400" dirty="0">
                <a:latin typeface="Arial"/>
                <a:ea typeface="MS PGothic" charset="0"/>
                <a:cs typeface="Arial"/>
              </a:rPr>
              <a:t>~750 million hosts</a:t>
            </a:r>
          </a:p>
          <a:p>
            <a:pPr lvl="1" eaLnBrk="1" hangingPunct="1">
              <a:buSzPct val="75000"/>
            </a:pPr>
            <a:r>
              <a:rPr lang="en-US" sz="2000" dirty="0">
                <a:latin typeface="Arial"/>
                <a:ea typeface="MS PGothic" charset="0"/>
                <a:cs typeface="Arial"/>
              </a:rPr>
              <a:t>Smartphones and tablets</a:t>
            </a:r>
          </a:p>
          <a:p>
            <a:pPr eaLnBrk="1" hangingPunct="1"/>
            <a:r>
              <a:rPr lang="en-US" sz="2400" dirty="0">
                <a:latin typeface="Arial"/>
                <a:ea typeface="MS PGothic" charset="0"/>
                <a:cs typeface="Arial"/>
              </a:rPr>
              <a:t>Aggressive deployment of broadband access</a:t>
            </a:r>
          </a:p>
          <a:p>
            <a:pPr eaLnBrk="1" hangingPunct="1"/>
            <a:r>
              <a:rPr lang="en-US" sz="2400" dirty="0">
                <a:latin typeface="Arial"/>
                <a:ea typeface="MS PGothic" charset="0"/>
                <a:cs typeface="Arial"/>
              </a:rPr>
              <a:t>Increasing ubiquity of high-speed wireless access</a:t>
            </a:r>
          </a:p>
          <a:p>
            <a:pPr eaLnBrk="1" hangingPunct="1"/>
            <a:r>
              <a:rPr lang="en-US" sz="2400" dirty="0">
                <a:latin typeface="Arial"/>
                <a:ea typeface="MS PGothic" charset="0"/>
                <a:cs typeface="Arial"/>
              </a:rPr>
              <a:t>Emergence of online social networks: </a:t>
            </a:r>
          </a:p>
          <a:p>
            <a:pPr lvl="1" eaLnBrk="1" hangingPunct="1"/>
            <a:r>
              <a:rPr lang="en-US" sz="2000" dirty="0">
                <a:latin typeface="Arial"/>
                <a:ea typeface="MS PGothic" charset="0"/>
                <a:cs typeface="Arial"/>
              </a:rPr>
              <a:t>Facebook: soon one billion users</a:t>
            </a:r>
            <a:endParaRPr lang="en-US" dirty="0">
              <a:latin typeface="Arial"/>
              <a:ea typeface="MS PGothic" charset="0"/>
              <a:cs typeface="Arial"/>
            </a:endParaRPr>
          </a:p>
          <a:p>
            <a:pPr eaLnBrk="1" hangingPunct="1"/>
            <a:r>
              <a:rPr lang="en-US" sz="2400" dirty="0">
                <a:latin typeface="Arial"/>
                <a:ea typeface="MS PGothic" charset="0"/>
                <a:cs typeface="Arial"/>
              </a:rPr>
              <a:t>Service providers (Google, Microsoft) create their own networks</a:t>
            </a:r>
          </a:p>
          <a:p>
            <a:pPr lvl="1" eaLnBrk="1" hangingPunct="1"/>
            <a:r>
              <a:rPr lang="en-US" sz="2000" dirty="0">
                <a:latin typeface="Arial"/>
                <a:ea typeface="MS PGothic" charset="0"/>
                <a:cs typeface="Arial"/>
              </a:rPr>
              <a:t>Bypass  Internet, providing </a:t>
            </a:r>
            <a:r>
              <a:rPr lang="ja-JP" altLang="en-US" sz="2000" dirty="0">
                <a:latin typeface="Arial"/>
                <a:ea typeface="MS PGothic" charset="0"/>
                <a:cs typeface="Arial"/>
              </a:rPr>
              <a:t>“</a:t>
            </a:r>
            <a:r>
              <a:rPr lang="en-US" altLang="ja-JP" sz="2000" dirty="0">
                <a:latin typeface="Arial"/>
                <a:ea typeface="MS PGothic" charset="0"/>
                <a:cs typeface="Arial"/>
              </a:rPr>
              <a:t>instantaneous</a:t>
            </a:r>
            <a:r>
              <a:rPr lang="ja-JP" altLang="en-US" sz="2000" dirty="0">
                <a:latin typeface="Arial"/>
                <a:ea typeface="MS PGothic" charset="0"/>
                <a:cs typeface="Arial"/>
              </a:rPr>
              <a:t>”</a:t>
            </a:r>
            <a:r>
              <a:rPr lang="en-US" altLang="ja-JP" sz="2000" dirty="0">
                <a:latin typeface="Arial"/>
                <a:ea typeface="MS PGothic" charset="0"/>
                <a:cs typeface="Arial"/>
              </a:rPr>
              <a:t> access to search, email, etc.</a:t>
            </a:r>
          </a:p>
          <a:p>
            <a:pPr eaLnBrk="1" hangingPunct="1"/>
            <a:r>
              <a:rPr lang="en-US" sz="2400" dirty="0">
                <a:latin typeface="Arial"/>
                <a:ea typeface="MS PGothic" charset="0"/>
                <a:cs typeface="Arial"/>
              </a:rPr>
              <a:t>E-commerce, universities, enterprises running their services in </a:t>
            </a:r>
            <a:r>
              <a:rPr lang="ja-JP" altLang="en-US" sz="2400" dirty="0">
                <a:latin typeface="Arial"/>
                <a:ea typeface="MS PGothic" charset="0"/>
                <a:cs typeface="Arial"/>
              </a:rPr>
              <a:t>“</a:t>
            </a:r>
            <a:r>
              <a:rPr lang="en-US" altLang="ja-JP" sz="2400" dirty="0">
                <a:latin typeface="Arial"/>
                <a:cs typeface="Arial"/>
              </a:rPr>
              <a:t>cloud</a:t>
            </a:r>
            <a:r>
              <a:rPr lang="ja-JP" altLang="en-US" sz="2400" dirty="0">
                <a:latin typeface="Arial"/>
                <a:ea typeface="MS PGothic" charset="0"/>
                <a:cs typeface="Arial"/>
              </a:rPr>
              <a:t>”</a:t>
            </a:r>
            <a:r>
              <a:rPr lang="en-US" altLang="ja-JP" sz="2400" dirty="0">
                <a:latin typeface="Arial"/>
                <a:cs typeface="Arial"/>
              </a:rPr>
              <a:t> (</a:t>
            </a:r>
            <a:r>
              <a:rPr lang="en-US" altLang="ja-JP" sz="2400" dirty="0" err="1">
                <a:latin typeface="Arial"/>
                <a:cs typeface="Arial"/>
              </a:rPr>
              <a:t>eg</a:t>
            </a:r>
            <a:r>
              <a:rPr lang="en-US" altLang="ja-JP" sz="2400" dirty="0">
                <a:latin typeface="Arial"/>
                <a:cs typeface="Arial"/>
              </a:rPr>
              <a:t>, Amazon EC2)</a:t>
            </a:r>
            <a:endParaRPr lang="en-US" sz="2400" dirty="0">
              <a:latin typeface="Arial"/>
              <a:cs typeface="Arial"/>
            </a:endParaRPr>
          </a:p>
        </p:txBody>
      </p:sp>
      <p:sp>
        <p:nvSpPr>
          <p:cNvPr id="6" name="Rectangle 2"/>
          <p:cNvSpPr txBox="1">
            <a:spLocks noChangeArrowheads="1"/>
          </p:cNvSpPr>
          <p:nvPr/>
        </p:nvSpPr>
        <p:spPr>
          <a:xfrm>
            <a:off x="533400" y="152400"/>
            <a:ext cx="7772400" cy="647700"/>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b="1" kern="1200">
                <a:solidFill>
                  <a:schemeClr val="tx2"/>
                </a:solidFill>
                <a:latin typeface="+mj-lt"/>
                <a:ea typeface="+mj-ea"/>
                <a:cs typeface="+mj-cs"/>
              </a:defRPr>
            </a:lvl1pPr>
          </a:lstStyle>
          <a:p>
            <a:r>
              <a:rPr lang="en-US" dirty="0" smtClean="0">
                <a:latin typeface="Arial"/>
                <a:ea typeface="MS PGothic" charset="0"/>
                <a:cs typeface="Arial"/>
              </a:rPr>
              <a:t>Internet history</a:t>
            </a:r>
            <a:endParaRPr lang="en-US" dirty="0">
              <a:latin typeface="Arial"/>
              <a:ea typeface="MS PGothic" charset="0"/>
              <a:cs typeface="Arial"/>
            </a:endParaRPr>
          </a:p>
        </p:txBody>
      </p:sp>
    </p:spTree>
    <p:extLst>
      <p:ext uri="{BB962C8B-B14F-4D97-AF65-F5344CB8AC3E}">
        <p14:creationId xmlns:p14="http://schemas.microsoft.com/office/powerpoint/2010/main" val="22058247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pPr eaLnBrk="1" hangingPunct="1"/>
            <a:r>
              <a:rPr lang="en-US" dirty="0" smtClean="0">
                <a:latin typeface="Arial" charset="0"/>
              </a:rPr>
              <a:t>Multi-Level Tasks</a:t>
            </a:r>
            <a:endParaRPr lang="en-AU" dirty="0">
              <a:latin typeface="Arial" charset="0"/>
            </a:endParaRPr>
          </a:p>
        </p:txBody>
      </p:sp>
      <p:sp>
        <p:nvSpPr>
          <p:cNvPr id="18434" name="Rectangle 3"/>
          <p:cNvSpPr>
            <a:spLocks noGrp="1" noChangeArrowheads="1"/>
          </p:cNvSpPr>
          <p:nvPr>
            <p:ph type="body" idx="1"/>
          </p:nvPr>
        </p:nvSpPr>
        <p:spPr/>
        <p:txBody>
          <a:bodyPr/>
          <a:lstStyle/>
          <a:p>
            <a:pPr eaLnBrk="1" hangingPunct="1"/>
            <a:r>
              <a:rPr lang="en-US" sz="2800" dirty="0">
                <a:latin typeface="Arial" charset="0"/>
              </a:rPr>
              <a:t>Application Programmer</a:t>
            </a:r>
          </a:p>
          <a:p>
            <a:pPr lvl="1" eaLnBrk="1" hangingPunct="1"/>
            <a:r>
              <a:rPr lang="en-US" sz="2400" dirty="0">
                <a:latin typeface="Arial" charset="0"/>
              </a:rPr>
              <a:t>List the services that his application needs: delay bounded delivery of data</a:t>
            </a:r>
          </a:p>
          <a:p>
            <a:pPr eaLnBrk="1" hangingPunct="1"/>
            <a:r>
              <a:rPr lang="en-US" sz="2800" dirty="0">
                <a:latin typeface="Arial" charset="0"/>
              </a:rPr>
              <a:t>Network Designer</a:t>
            </a:r>
          </a:p>
          <a:p>
            <a:pPr lvl="1" eaLnBrk="1" hangingPunct="1"/>
            <a:r>
              <a:rPr lang="en-US" sz="2400" dirty="0">
                <a:latin typeface="Arial" charset="0"/>
              </a:rPr>
              <a:t>Design a cost-effective network with sharable resources</a:t>
            </a:r>
          </a:p>
          <a:p>
            <a:pPr eaLnBrk="1" hangingPunct="1"/>
            <a:r>
              <a:rPr lang="en-US" sz="2800" dirty="0">
                <a:latin typeface="Arial" charset="0"/>
              </a:rPr>
              <a:t>Network Provider</a:t>
            </a:r>
          </a:p>
          <a:p>
            <a:pPr lvl="1" eaLnBrk="1" hangingPunct="1"/>
            <a:r>
              <a:rPr lang="en-US" sz="2400" dirty="0">
                <a:latin typeface="Arial" charset="0"/>
              </a:rPr>
              <a:t>List the characteristics of a system that is easy to manage</a:t>
            </a:r>
          </a:p>
        </p:txBody>
      </p:sp>
    </p:spTree>
    <p:extLst>
      <p:ext uri="{BB962C8B-B14F-4D97-AF65-F5344CB8AC3E}">
        <p14:creationId xmlns:p14="http://schemas.microsoft.com/office/powerpoint/2010/main" val="260388059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Application Programming Interface</a:t>
            </a:r>
            <a:endParaRPr lang="en-AU" sz="3200">
              <a:latin typeface="Arial" charset="0"/>
            </a:endParaRPr>
          </a:p>
        </p:txBody>
      </p:sp>
      <p:sp>
        <p:nvSpPr>
          <p:cNvPr id="92162" name="Rectangle 3"/>
          <p:cNvSpPr>
            <a:spLocks noGrp="1" noChangeArrowheads="1"/>
          </p:cNvSpPr>
          <p:nvPr>
            <p:ph type="body" idx="1"/>
          </p:nvPr>
        </p:nvSpPr>
        <p:spPr/>
        <p:txBody>
          <a:bodyPr/>
          <a:lstStyle/>
          <a:p>
            <a:pPr eaLnBrk="1" hangingPunct="1">
              <a:lnSpc>
                <a:spcPct val="90000"/>
              </a:lnSpc>
            </a:pPr>
            <a:r>
              <a:rPr lang="en-US" sz="2400">
                <a:latin typeface="Arial" charset="0"/>
              </a:rPr>
              <a:t>Interface exported by the network</a:t>
            </a:r>
          </a:p>
          <a:p>
            <a:pPr eaLnBrk="1" hangingPunct="1">
              <a:lnSpc>
                <a:spcPct val="90000"/>
              </a:lnSpc>
            </a:pPr>
            <a:r>
              <a:rPr lang="en-US" sz="2400">
                <a:latin typeface="Arial" charset="0"/>
              </a:rPr>
              <a:t>Since most network protocols are implemented (those in the high protocol stack) in software and nearly all computer systems implement their network protocols as part of the operating system, when we refer to the interface </a:t>
            </a:r>
            <a:r>
              <a:rPr lang="ja-JP" altLang="en-US" sz="2400">
                <a:latin typeface="Arial" charset="0"/>
              </a:rPr>
              <a:t>“</a:t>
            </a:r>
            <a:r>
              <a:rPr lang="en-US" altLang="ja-JP" sz="2400" i="1">
                <a:latin typeface="Arial" charset="0"/>
              </a:rPr>
              <a:t>exported by the network</a:t>
            </a:r>
            <a:r>
              <a:rPr lang="ja-JP" altLang="en-US" sz="2400">
                <a:latin typeface="Arial" charset="0"/>
              </a:rPr>
              <a:t>”</a:t>
            </a:r>
            <a:r>
              <a:rPr lang="en-US" altLang="ja-JP" sz="2400">
                <a:latin typeface="Arial" charset="0"/>
              </a:rPr>
              <a:t>, we are generally referring to the interface that the OS provides to its networking subsystem</a:t>
            </a:r>
          </a:p>
          <a:p>
            <a:pPr eaLnBrk="1" hangingPunct="1">
              <a:lnSpc>
                <a:spcPct val="90000"/>
              </a:lnSpc>
            </a:pPr>
            <a:r>
              <a:rPr lang="en-US" sz="2400">
                <a:latin typeface="Arial" charset="0"/>
              </a:rPr>
              <a:t>The interface is called the network Application Programming Interface (API)</a:t>
            </a:r>
          </a:p>
          <a:p>
            <a:pPr lvl="1" eaLnBrk="1" hangingPunct="1"/>
            <a:endParaRPr lang="en-US" sz="2000">
              <a:latin typeface="Arial" charset="0"/>
            </a:endParaRPr>
          </a:p>
        </p:txBody>
      </p:sp>
    </p:spTree>
    <p:extLst>
      <p:ext uri="{BB962C8B-B14F-4D97-AF65-F5344CB8AC3E}">
        <p14:creationId xmlns:p14="http://schemas.microsoft.com/office/powerpoint/2010/main" val="15961497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ChangeArrowheads="1"/>
          </p:cNvSpPr>
          <p:nvPr>
            <p:ph type="title"/>
          </p:nvPr>
        </p:nvSpPr>
        <p:spPr>
          <a:xfrm>
            <a:off x="611188" y="293688"/>
            <a:ext cx="8281987" cy="523875"/>
          </a:xfrm>
        </p:spPr>
        <p:txBody>
          <a:bodyPr/>
          <a:lstStyle/>
          <a:p>
            <a:pPr eaLnBrk="1" hangingPunct="1"/>
            <a:r>
              <a:rPr lang="en-US" sz="2800">
                <a:latin typeface="Arial" charset="0"/>
              </a:rPr>
              <a:t>Application Programming Interface (Sockets)</a:t>
            </a:r>
            <a:endParaRPr lang="en-AU" sz="2800">
              <a:latin typeface="Arial" charset="0"/>
            </a:endParaRPr>
          </a:p>
        </p:txBody>
      </p:sp>
      <p:sp>
        <p:nvSpPr>
          <p:cNvPr id="94210" name="Rectangle 3"/>
          <p:cNvSpPr>
            <a:spLocks noGrp="1" noChangeArrowheads="1"/>
          </p:cNvSpPr>
          <p:nvPr>
            <p:ph type="body" idx="1"/>
          </p:nvPr>
        </p:nvSpPr>
        <p:spPr/>
        <p:txBody>
          <a:bodyPr/>
          <a:lstStyle/>
          <a:p>
            <a:pPr eaLnBrk="1" hangingPunct="1">
              <a:lnSpc>
                <a:spcPct val="90000"/>
              </a:lnSpc>
            </a:pPr>
            <a:r>
              <a:rPr lang="en-US" sz="2800">
                <a:latin typeface="Arial" charset="0"/>
              </a:rPr>
              <a:t>Socket Interface was originally provided by the Berkeley distribution of Unix</a:t>
            </a:r>
          </a:p>
          <a:p>
            <a:pPr lvl="1" eaLnBrk="1" hangingPunct="1">
              <a:lnSpc>
                <a:spcPct val="90000"/>
              </a:lnSpc>
              <a:buFontTx/>
              <a:buNone/>
            </a:pPr>
            <a:r>
              <a:rPr lang="en-US">
                <a:latin typeface="Arial" charset="0"/>
              </a:rPr>
              <a:t>- </a:t>
            </a:r>
            <a:r>
              <a:rPr lang="en-US" sz="2400">
                <a:latin typeface="Arial" charset="0"/>
              </a:rPr>
              <a:t>Now supported in virtually all operating systems</a:t>
            </a:r>
          </a:p>
          <a:p>
            <a:pPr eaLnBrk="1" hangingPunct="1">
              <a:lnSpc>
                <a:spcPct val="90000"/>
              </a:lnSpc>
            </a:pPr>
            <a:endParaRPr lang="en-US">
              <a:latin typeface="Arial" charset="0"/>
            </a:endParaRPr>
          </a:p>
          <a:p>
            <a:pPr eaLnBrk="1" hangingPunct="1">
              <a:lnSpc>
                <a:spcPct val="90000"/>
              </a:lnSpc>
            </a:pPr>
            <a:r>
              <a:rPr lang="en-US" sz="2800">
                <a:latin typeface="Arial" charset="0"/>
              </a:rPr>
              <a:t>Each protocol provides a certain set of </a:t>
            </a:r>
            <a:r>
              <a:rPr lang="en-US" sz="2800" i="1">
                <a:latin typeface="Arial" charset="0"/>
              </a:rPr>
              <a:t>services</a:t>
            </a:r>
            <a:r>
              <a:rPr lang="en-US" sz="2800">
                <a:latin typeface="Arial" charset="0"/>
              </a:rPr>
              <a:t>, and the API provides a syntax by which those services can be invoked in this particular OS</a:t>
            </a:r>
          </a:p>
          <a:p>
            <a:pPr lvl="1" eaLnBrk="1" hangingPunct="1"/>
            <a:endParaRPr lang="en-US" sz="2000">
              <a:latin typeface="Arial" charset="0"/>
            </a:endParaRPr>
          </a:p>
        </p:txBody>
      </p:sp>
    </p:spTree>
    <p:extLst>
      <p:ext uri="{BB962C8B-B14F-4D97-AF65-F5344CB8AC3E}">
        <p14:creationId xmlns:p14="http://schemas.microsoft.com/office/powerpoint/2010/main" val="36498262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Socket</a:t>
            </a:r>
            <a:endParaRPr lang="en-AU" sz="3200">
              <a:latin typeface="Arial" charset="0"/>
            </a:endParaRPr>
          </a:p>
        </p:txBody>
      </p:sp>
      <p:sp>
        <p:nvSpPr>
          <p:cNvPr id="96258" name="Rectangle 3"/>
          <p:cNvSpPr>
            <a:spLocks noGrp="1" noChangeArrowheads="1"/>
          </p:cNvSpPr>
          <p:nvPr>
            <p:ph type="body" idx="1"/>
          </p:nvPr>
        </p:nvSpPr>
        <p:spPr/>
        <p:txBody>
          <a:bodyPr/>
          <a:lstStyle/>
          <a:p>
            <a:pPr eaLnBrk="1" hangingPunct="1">
              <a:lnSpc>
                <a:spcPct val="90000"/>
              </a:lnSpc>
            </a:pPr>
            <a:r>
              <a:rPr lang="en-US" sz="2800">
                <a:latin typeface="Arial" charset="0"/>
              </a:rPr>
              <a:t>What is a socket?</a:t>
            </a:r>
          </a:p>
          <a:p>
            <a:pPr lvl="1" eaLnBrk="1" hangingPunct="1">
              <a:lnSpc>
                <a:spcPct val="90000"/>
              </a:lnSpc>
            </a:pPr>
            <a:r>
              <a:rPr lang="en-US" sz="2400">
                <a:latin typeface="Arial" charset="0"/>
              </a:rPr>
              <a:t>The point where a local application process attaches to the network</a:t>
            </a:r>
          </a:p>
          <a:p>
            <a:pPr lvl="1" eaLnBrk="1" hangingPunct="1">
              <a:lnSpc>
                <a:spcPct val="90000"/>
              </a:lnSpc>
            </a:pPr>
            <a:r>
              <a:rPr lang="en-US" sz="2400">
                <a:latin typeface="Arial" charset="0"/>
              </a:rPr>
              <a:t>An interface between an application and the network</a:t>
            </a:r>
          </a:p>
          <a:p>
            <a:pPr lvl="1" eaLnBrk="1" hangingPunct="1">
              <a:lnSpc>
                <a:spcPct val="90000"/>
              </a:lnSpc>
            </a:pPr>
            <a:r>
              <a:rPr lang="en-US" sz="2400">
                <a:latin typeface="Arial" charset="0"/>
              </a:rPr>
              <a:t>An application creates the socket </a:t>
            </a:r>
          </a:p>
          <a:p>
            <a:pPr eaLnBrk="1" hangingPunct="1">
              <a:lnSpc>
                <a:spcPct val="90000"/>
              </a:lnSpc>
            </a:pPr>
            <a:r>
              <a:rPr lang="en-US" sz="2800">
                <a:latin typeface="Arial" charset="0"/>
              </a:rPr>
              <a:t>The interface defines operations for</a:t>
            </a:r>
          </a:p>
          <a:p>
            <a:pPr lvl="1" eaLnBrk="1" hangingPunct="1">
              <a:lnSpc>
                <a:spcPct val="90000"/>
              </a:lnSpc>
            </a:pPr>
            <a:r>
              <a:rPr lang="en-US" sz="2400">
                <a:latin typeface="Arial" charset="0"/>
              </a:rPr>
              <a:t>Creating a socket</a:t>
            </a:r>
          </a:p>
          <a:p>
            <a:pPr lvl="1" eaLnBrk="1" hangingPunct="1">
              <a:lnSpc>
                <a:spcPct val="90000"/>
              </a:lnSpc>
            </a:pPr>
            <a:r>
              <a:rPr lang="en-US" sz="2400">
                <a:latin typeface="Arial" charset="0"/>
              </a:rPr>
              <a:t>Attaching a socket to the network</a:t>
            </a:r>
          </a:p>
          <a:p>
            <a:pPr lvl="1" eaLnBrk="1" hangingPunct="1">
              <a:lnSpc>
                <a:spcPct val="90000"/>
              </a:lnSpc>
            </a:pPr>
            <a:r>
              <a:rPr lang="en-US" sz="2400">
                <a:latin typeface="Arial" charset="0"/>
              </a:rPr>
              <a:t>Sending and receiving messages through the socket</a:t>
            </a:r>
          </a:p>
          <a:p>
            <a:pPr lvl="1" eaLnBrk="1" hangingPunct="1">
              <a:lnSpc>
                <a:spcPct val="90000"/>
              </a:lnSpc>
            </a:pPr>
            <a:r>
              <a:rPr lang="en-US" sz="2400">
                <a:latin typeface="Arial" charset="0"/>
              </a:rPr>
              <a:t>Closing the socket</a:t>
            </a:r>
          </a:p>
          <a:p>
            <a:pPr lvl="1" eaLnBrk="1" hangingPunct="1"/>
            <a:endParaRPr lang="en-US" sz="2000">
              <a:latin typeface="Arial" charset="0"/>
            </a:endParaRPr>
          </a:p>
        </p:txBody>
      </p:sp>
    </p:spTree>
    <p:extLst>
      <p:ext uri="{BB962C8B-B14F-4D97-AF65-F5344CB8AC3E}">
        <p14:creationId xmlns:p14="http://schemas.microsoft.com/office/powerpoint/2010/main" val="165555312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Socket</a:t>
            </a:r>
            <a:endParaRPr lang="en-AU" sz="3200">
              <a:latin typeface="Arial" charset="0"/>
            </a:endParaRPr>
          </a:p>
        </p:txBody>
      </p:sp>
      <p:sp>
        <p:nvSpPr>
          <p:cNvPr id="98306" name="Rectangle 3"/>
          <p:cNvSpPr>
            <a:spLocks noGrp="1" noChangeArrowheads="1"/>
          </p:cNvSpPr>
          <p:nvPr>
            <p:ph type="body" idx="1"/>
          </p:nvPr>
        </p:nvSpPr>
        <p:spPr/>
        <p:txBody>
          <a:bodyPr/>
          <a:lstStyle/>
          <a:p>
            <a:pPr eaLnBrk="1" hangingPunct="1">
              <a:lnSpc>
                <a:spcPct val="90000"/>
              </a:lnSpc>
            </a:pPr>
            <a:r>
              <a:rPr lang="en-US" sz="2800">
                <a:latin typeface="Arial" charset="0"/>
              </a:rPr>
              <a:t>Socke</a:t>
            </a:r>
            <a:r>
              <a:rPr lang="en-US" sz="2400">
                <a:latin typeface="Arial" charset="0"/>
              </a:rPr>
              <a:t>t Family</a:t>
            </a:r>
          </a:p>
          <a:p>
            <a:pPr lvl="1" eaLnBrk="1" hangingPunct="1">
              <a:lnSpc>
                <a:spcPct val="90000"/>
              </a:lnSpc>
            </a:pPr>
            <a:r>
              <a:rPr lang="en-US" sz="2400">
                <a:latin typeface="Arial" charset="0"/>
              </a:rPr>
              <a:t>PF_INET denotes the Internet family </a:t>
            </a:r>
          </a:p>
          <a:p>
            <a:pPr lvl="1" eaLnBrk="1" hangingPunct="1">
              <a:lnSpc>
                <a:spcPct val="90000"/>
              </a:lnSpc>
            </a:pPr>
            <a:r>
              <a:rPr lang="en-US" sz="2400">
                <a:latin typeface="Arial" charset="0"/>
              </a:rPr>
              <a:t>PF_UNIX denotes the Unix pipe facility </a:t>
            </a:r>
          </a:p>
          <a:p>
            <a:pPr lvl="1" eaLnBrk="1" hangingPunct="1">
              <a:lnSpc>
                <a:spcPct val="90000"/>
              </a:lnSpc>
            </a:pPr>
            <a:r>
              <a:rPr lang="en-US" sz="2400">
                <a:latin typeface="Arial" charset="0"/>
              </a:rPr>
              <a:t>PF_PACKET denotes direct access to the network interface (i.e., it bypasses the TCP/IP protocol stack)</a:t>
            </a:r>
          </a:p>
          <a:p>
            <a:pPr lvl="1" eaLnBrk="1" hangingPunct="1">
              <a:lnSpc>
                <a:spcPct val="90000"/>
              </a:lnSpc>
            </a:pPr>
            <a:endParaRPr lang="en-US" sz="2400">
              <a:latin typeface="Arial" charset="0"/>
            </a:endParaRPr>
          </a:p>
          <a:p>
            <a:pPr eaLnBrk="1" hangingPunct="1">
              <a:lnSpc>
                <a:spcPct val="90000"/>
              </a:lnSpc>
            </a:pPr>
            <a:r>
              <a:rPr lang="en-US" sz="2800">
                <a:latin typeface="Arial" charset="0"/>
              </a:rPr>
              <a:t>Socket Type</a:t>
            </a:r>
          </a:p>
          <a:p>
            <a:pPr lvl="1" eaLnBrk="1" hangingPunct="1">
              <a:lnSpc>
                <a:spcPct val="90000"/>
              </a:lnSpc>
            </a:pPr>
            <a:r>
              <a:rPr lang="en-US" sz="2400">
                <a:latin typeface="Arial" charset="0"/>
              </a:rPr>
              <a:t>SOCK_STREAM is used to denote a byte stream</a:t>
            </a:r>
          </a:p>
          <a:p>
            <a:pPr lvl="1" eaLnBrk="1" hangingPunct="1">
              <a:lnSpc>
                <a:spcPct val="90000"/>
              </a:lnSpc>
            </a:pPr>
            <a:r>
              <a:rPr lang="en-US" sz="2400">
                <a:latin typeface="Arial" charset="0"/>
              </a:rPr>
              <a:t>SOCK_DGRAM is an alternative that denotes a message oriented service, such as that provided by UDP</a:t>
            </a:r>
          </a:p>
          <a:p>
            <a:pPr lvl="1" eaLnBrk="1" hangingPunct="1"/>
            <a:endParaRPr lang="en-US" sz="2000">
              <a:latin typeface="Arial" charset="0"/>
            </a:endParaRPr>
          </a:p>
        </p:txBody>
      </p:sp>
    </p:spTree>
    <p:extLst>
      <p:ext uri="{BB962C8B-B14F-4D97-AF65-F5344CB8AC3E}">
        <p14:creationId xmlns:p14="http://schemas.microsoft.com/office/powerpoint/2010/main" val="23855875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Creating a Socket</a:t>
            </a:r>
            <a:endParaRPr lang="en-AU" sz="3200">
              <a:latin typeface="Arial" charset="0"/>
            </a:endParaRPr>
          </a:p>
        </p:txBody>
      </p:sp>
      <p:sp>
        <p:nvSpPr>
          <p:cNvPr id="100354" name="Rectangle 3"/>
          <p:cNvSpPr>
            <a:spLocks noGrp="1" noChangeArrowheads="1"/>
          </p:cNvSpPr>
          <p:nvPr>
            <p:ph type="body" idx="1"/>
          </p:nvPr>
        </p:nvSpPr>
        <p:spPr/>
        <p:txBody>
          <a:bodyPr/>
          <a:lstStyle/>
          <a:p>
            <a:pPr eaLnBrk="1" hangingPunct="1">
              <a:buFontTx/>
              <a:buNone/>
            </a:pPr>
            <a:r>
              <a:rPr lang="en-US" sz="2000">
                <a:latin typeface="Courier New" charset="0"/>
                <a:cs typeface="Courier New" charset="0"/>
              </a:rPr>
              <a:t>int sockfd = socket(address_family, type, protocol);</a:t>
            </a:r>
          </a:p>
          <a:p>
            <a:pPr eaLnBrk="1" hangingPunct="1"/>
            <a:endParaRPr lang="en-US" sz="2800" b="1">
              <a:latin typeface="Courier New" charset="0"/>
              <a:cs typeface="Courier New" charset="0"/>
            </a:endParaRPr>
          </a:p>
          <a:p>
            <a:pPr eaLnBrk="1" hangingPunct="1"/>
            <a:r>
              <a:rPr lang="en-US" sz="2400">
                <a:latin typeface="Arial" charset="0"/>
              </a:rPr>
              <a:t>The socket number returned is the socket descriptor for the newly created socket</a:t>
            </a:r>
          </a:p>
          <a:p>
            <a:pPr eaLnBrk="1" hangingPunct="1"/>
            <a:endParaRPr lang="en-US" sz="2800" b="1">
              <a:latin typeface="Courier New" charset="0"/>
              <a:cs typeface="Courier New" charset="0"/>
            </a:endParaRPr>
          </a:p>
          <a:p>
            <a:pPr eaLnBrk="1" hangingPunct="1"/>
            <a:r>
              <a:rPr lang="en-US" sz="2000">
                <a:latin typeface="Courier New" charset="0"/>
                <a:cs typeface="Courier New" charset="0"/>
              </a:rPr>
              <a:t>int sockfd = socket (PF_INET, SOCK_STREAM, 0);</a:t>
            </a:r>
          </a:p>
          <a:p>
            <a:pPr eaLnBrk="1" hangingPunct="1"/>
            <a:r>
              <a:rPr lang="en-US" sz="2000">
                <a:latin typeface="Courier New" charset="0"/>
                <a:cs typeface="Courier New" charset="0"/>
              </a:rPr>
              <a:t>int sockfd = socket (PF_INET, SOCK_DGRAM, 0);</a:t>
            </a:r>
          </a:p>
          <a:p>
            <a:pPr eaLnBrk="1" hangingPunct="1"/>
            <a:endParaRPr lang="en-US" sz="2000" b="1">
              <a:latin typeface="Courier New" charset="0"/>
              <a:cs typeface="Courier New" charset="0"/>
            </a:endParaRPr>
          </a:p>
          <a:p>
            <a:pPr eaLnBrk="1" hangingPunct="1">
              <a:buFont typeface="Wingdings" charset="0"/>
              <a:buNone/>
            </a:pPr>
            <a:r>
              <a:rPr lang="en-US" sz="2000">
                <a:latin typeface="Arial" charset="0"/>
              </a:rPr>
              <a:t>	The combination of PF_INET and SOCK_STREAM implies TCP</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184307614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Client-Serve Model with TCP</a:t>
            </a:r>
            <a:endParaRPr lang="en-AU" sz="3200">
              <a:latin typeface="Arial" charset="0"/>
            </a:endParaRPr>
          </a:p>
        </p:txBody>
      </p:sp>
      <p:sp>
        <p:nvSpPr>
          <p:cNvPr id="102402" name="Rectangle 3"/>
          <p:cNvSpPr>
            <a:spLocks noGrp="1" noChangeArrowheads="1"/>
          </p:cNvSpPr>
          <p:nvPr>
            <p:ph type="body" idx="1"/>
          </p:nvPr>
        </p:nvSpPr>
        <p:spPr/>
        <p:txBody>
          <a:bodyPr/>
          <a:lstStyle/>
          <a:p>
            <a:pPr eaLnBrk="1" hangingPunct="1">
              <a:buFontTx/>
              <a:buNone/>
            </a:pPr>
            <a:r>
              <a:rPr lang="en-US" sz="2400">
                <a:latin typeface="Arial" charset="0"/>
                <a:cs typeface="Courier New" charset="0"/>
              </a:rPr>
              <a:t>Server</a:t>
            </a:r>
          </a:p>
          <a:p>
            <a:pPr lvl="1" eaLnBrk="1" hangingPunct="1"/>
            <a:r>
              <a:rPr lang="en-US" sz="2000">
                <a:latin typeface="Arial" charset="0"/>
                <a:cs typeface="Courier New" charset="0"/>
              </a:rPr>
              <a:t>Passive open</a:t>
            </a:r>
          </a:p>
          <a:p>
            <a:pPr lvl="1" eaLnBrk="1" hangingPunct="1"/>
            <a:r>
              <a:rPr lang="en-US" sz="2000">
                <a:latin typeface="Arial" charset="0"/>
                <a:cs typeface="Courier New" charset="0"/>
              </a:rPr>
              <a:t>Prepares to accept connection, does not actually establish a connection</a:t>
            </a:r>
          </a:p>
          <a:p>
            <a:pPr eaLnBrk="1" hangingPunct="1">
              <a:buFontTx/>
              <a:buNone/>
            </a:pPr>
            <a:endParaRPr lang="en-US" sz="2000" b="1">
              <a:latin typeface="Arial" charset="0"/>
              <a:cs typeface="Courier New" charset="0"/>
            </a:endParaRPr>
          </a:p>
          <a:p>
            <a:pPr eaLnBrk="1" hangingPunct="1">
              <a:buFontTx/>
              <a:buNone/>
            </a:pPr>
            <a:r>
              <a:rPr lang="en-US" sz="2400">
                <a:latin typeface="Arial" charset="0"/>
                <a:cs typeface="Courier New" charset="0"/>
              </a:rPr>
              <a:t>Server invokes</a:t>
            </a:r>
          </a:p>
          <a:p>
            <a:pPr eaLnBrk="1" hangingPunct="1">
              <a:buFontTx/>
              <a:buNone/>
            </a:pPr>
            <a:r>
              <a:rPr lang="en-US" sz="2000">
                <a:latin typeface="Courier New" charset="0"/>
                <a:cs typeface="Courier New" charset="0"/>
              </a:rPr>
              <a:t>	int bind (int socket, struct sockaddr *address, </a:t>
            </a:r>
          </a:p>
          <a:p>
            <a:pPr eaLnBrk="1" hangingPunct="1">
              <a:buFontTx/>
              <a:buNone/>
            </a:pPr>
            <a:r>
              <a:rPr lang="en-US" sz="2000">
                <a:latin typeface="Courier New" charset="0"/>
                <a:cs typeface="Courier New" charset="0"/>
              </a:rPr>
              <a:t>							int addr_len)</a:t>
            </a:r>
          </a:p>
          <a:p>
            <a:pPr eaLnBrk="1" hangingPunct="1">
              <a:buFontTx/>
              <a:buNone/>
            </a:pPr>
            <a:r>
              <a:rPr lang="en-US" sz="2000">
                <a:latin typeface="Courier New" charset="0"/>
                <a:cs typeface="Courier New" charset="0"/>
              </a:rPr>
              <a:t>	int listen (int socket, int backlog)</a:t>
            </a:r>
          </a:p>
          <a:p>
            <a:pPr eaLnBrk="1" hangingPunct="1">
              <a:buFontTx/>
              <a:buNone/>
            </a:pPr>
            <a:r>
              <a:rPr lang="en-US" sz="2000">
                <a:latin typeface="Courier New" charset="0"/>
                <a:cs typeface="Courier New" charset="0"/>
              </a:rPr>
              <a:t>	int accept (int socket, struct sockaddr *address,</a:t>
            </a:r>
          </a:p>
          <a:p>
            <a:pPr eaLnBrk="1" hangingPunct="1">
              <a:buFontTx/>
              <a:buNone/>
            </a:pPr>
            <a:r>
              <a:rPr lang="en-US" sz="2000">
                <a:latin typeface="Courier New" charset="0"/>
                <a:cs typeface="Courier New" charset="0"/>
              </a:rPr>
              <a:t>						int *addr_len) </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363409965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Client-Serve Model with TCP</a:t>
            </a:r>
            <a:endParaRPr lang="en-AU" sz="3200">
              <a:latin typeface="Arial" charset="0"/>
            </a:endParaRPr>
          </a:p>
        </p:txBody>
      </p:sp>
      <p:sp>
        <p:nvSpPr>
          <p:cNvPr id="104450" name="Rectangle 3"/>
          <p:cNvSpPr>
            <a:spLocks noGrp="1" noChangeArrowheads="1"/>
          </p:cNvSpPr>
          <p:nvPr>
            <p:ph type="body" idx="1"/>
          </p:nvPr>
        </p:nvSpPr>
        <p:spPr/>
        <p:txBody>
          <a:bodyPr/>
          <a:lstStyle/>
          <a:p>
            <a:pPr eaLnBrk="1" hangingPunct="1">
              <a:buFontTx/>
              <a:buNone/>
            </a:pPr>
            <a:r>
              <a:rPr lang="en-US" sz="2400">
                <a:latin typeface="Arial" charset="0"/>
                <a:cs typeface="Courier New" charset="0"/>
              </a:rPr>
              <a:t>Bind</a:t>
            </a:r>
          </a:p>
          <a:p>
            <a:pPr lvl="1" eaLnBrk="1" hangingPunct="1"/>
            <a:r>
              <a:rPr lang="en-US" sz="2000">
                <a:latin typeface="Arial" charset="0"/>
                <a:cs typeface="Courier New" charset="0"/>
              </a:rPr>
              <a:t>Binds the newly created socket to the specified address i.e. the network address of the local participant (the server)</a:t>
            </a:r>
          </a:p>
          <a:p>
            <a:pPr lvl="1" eaLnBrk="1" hangingPunct="1"/>
            <a:r>
              <a:rPr lang="en-US" sz="2000">
                <a:latin typeface="Arial" charset="0"/>
                <a:cs typeface="Courier New" charset="0"/>
              </a:rPr>
              <a:t>Address is a data structure which combines IP and port</a:t>
            </a:r>
          </a:p>
          <a:p>
            <a:pPr eaLnBrk="1" hangingPunct="1">
              <a:buFontTx/>
              <a:buNone/>
            </a:pPr>
            <a:endParaRPr lang="en-US" sz="2000">
              <a:latin typeface="Arial" charset="0"/>
              <a:cs typeface="Courier New" charset="0"/>
            </a:endParaRPr>
          </a:p>
          <a:p>
            <a:pPr eaLnBrk="1" hangingPunct="1">
              <a:buFontTx/>
              <a:buNone/>
            </a:pPr>
            <a:r>
              <a:rPr lang="en-US" sz="2400">
                <a:latin typeface="Arial" charset="0"/>
                <a:cs typeface="Courier New" charset="0"/>
              </a:rPr>
              <a:t>Listen</a:t>
            </a:r>
          </a:p>
          <a:p>
            <a:pPr lvl="1" eaLnBrk="1" hangingPunct="1"/>
            <a:r>
              <a:rPr lang="en-US" sz="2000">
                <a:latin typeface="Arial" charset="0"/>
                <a:cs typeface="Courier New" charset="0"/>
              </a:rPr>
              <a:t>Defines how many connections can be pending on the specified socket</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185718923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noChangeArrowheads="1"/>
          </p:cNvSpPr>
          <p:nvPr>
            <p:ph type="title"/>
          </p:nvPr>
        </p:nvSpPr>
        <p:spPr>
          <a:xfrm>
            <a:off x="611188" y="233363"/>
            <a:ext cx="8281987" cy="584200"/>
          </a:xfrm>
        </p:spPr>
        <p:txBody>
          <a:bodyPr/>
          <a:lstStyle/>
          <a:p>
            <a:pPr eaLnBrk="1" hangingPunct="1"/>
            <a:r>
              <a:rPr lang="en-US" sz="3200" dirty="0">
                <a:latin typeface="Arial" charset="0"/>
              </a:rPr>
              <a:t>Client-</a:t>
            </a:r>
            <a:r>
              <a:rPr lang="en-US" sz="3200" dirty="0" smtClean="0">
                <a:latin typeface="Arial" charset="0"/>
              </a:rPr>
              <a:t>Server </a:t>
            </a:r>
            <a:r>
              <a:rPr lang="en-US" sz="3200" dirty="0">
                <a:latin typeface="Arial" charset="0"/>
              </a:rPr>
              <a:t>Model with TCP</a:t>
            </a:r>
            <a:endParaRPr lang="en-AU" sz="3200" dirty="0">
              <a:latin typeface="Arial" charset="0"/>
            </a:endParaRPr>
          </a:p>
        </p:txBody>
      </p:sp>
      <p:sp>
        <p:nvSpPr>
          <p:cNvPr id="106498" name="Rectangle 3"/>
          <p:cNvSpPr>
            <a:spLocks noGrp="1" noChangeArrowheads="1"/>
          </p:cNvSpPr>
          <p:nvPr>
            <p:ph type="body" idx="1"/>
          </p:nvPr>
        </p:nvSpPr>
        <p:spPr/>
        <p:txBody>
          <a:bodyPr/>
          <a:lstStyle/>
          <a:p>
            <a:pPr eaLnBrk="1" hangingPunct="1">
              <a:buFontTx/>
              <a:buNone/>
            </a:pPr>
            <a:r>
              <a:rPr lang="en-US" sz="2400">
                <a:latin typeface="Arial" charset="0"/>
                <a:cs typeface="Courier New" charset="0"/>
              </a:rPr>
              <a:t>Accept</a:t>
            </a:r>
          </a:p>
          <a:p>
            <a:pPr lvl="1" eaLnBrk="1" hangingPunct="1"/>
            <a:r>
              <a:rPr lang="en-US" sz="2000">
                <a:latin typeface="Arial" charset="0"/>
                <a:cs typeface="Courier New" charset="0"/>
              </a:rPr>
              <a:t>Carries out the passive open</a:t>
            </a:r>
          </a:p>
          <a:p>
            <a:pPr lvl="1" eaLnBrk="1" hangingPunct="1"/>
            <a:r>
              <a:rPr lang="en-US" sz="2000">
                <a:latin typeface="Arial" charset="0"/>
                <a:cs typeface="Courier New" charset="0"/>
              </a:rPr>
              <a:t>Blocking operation </a:t>
            </a:r>
          </a:p>
          <a:p>
            <a:pPr lvl="2" eaLnBrk="1" hangingPunct="1"/>
            <a:r>
              <a:rPr lang="en-US" sz="1800">
                <a:latin typeface="Arial" charset="0"/>
                <a:cs typeface="Courier New" charset="0"/>
              </a:rPr>
              <a:t>Does not return until a remote participant has established a connection</a:t>
            </a:r>
          </a:p>
          <a:p>
            <a:pPr lvl="2" eaLnBrk="1" hangingPunct="1"/>
            <a:r>
              <a:rPr lang="en-US" sz="2000">
                <a:latin typeface="Arial" charset="0"/>
                <a:cs typeface="Courier New" charset="0"/>
              </a:rPr>
              <a:t>When it does, it returns a new socket that corresponds to the new established connection and the address argument contains the remote participant</a:t>
            </a:r>
            <a:r>
              <a:rPr lang="ja-JP" altLang="en-US" sz="2000">
                <a:latin typeface="Arial" charset="0"/>
                <a:cs typeface="Courier New" charset="0"/>
              </a:rPr>
              <a:t>’</a:t>
            </a:r>
            <a:r>
              <a:rPr lang="en-US" altLang="ja-JP" sz="2000">
                <a:latin typeface="Arial" charset="0"/>
                <a:cs typeface="Courier New" charset="0"/>
              </a:rPr>
              <a:t>s address </a:t>
            </a:r>
            <a:r>
              <a:rPr lang="en-US" altLang="ja-JP" sz="2000">
                <a:solidFill>
                  <a:srgbClr val="FF0000"/>
                </a:solidFill>
                <a:latin typeface="Courier New" charset="0"/>
                <a:cs typeface="Courier New" charset="0"/>
              </a:rPr>
              <a:t> </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174691629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Client-Serve Model with TCP</a:t>
            </a:r>
            <a:endParaRPr lang="en-AU" sz="3200">
              <a:latin typeface="Arial" charset="0"/>
            </a:endParaRPr>
          </a:p>
        </p:txBody>
      </p:sp>
      <p:sp>
        <p:nvSpPr>
          <p:cNvPr id="108546" name="Rectangle 3"/>
          <p:cNvSpPr>
            <a:spLocks noGrp="1" noChangeArrowheads="1"/>
          </p:cNvSpPr>
          <p:nvPr>
            <p:ph type="body" idx="1"/>
          </p:nvPr>
        </p:nvSpPr>
        <p:spPr/>
        <p:txBody>
          <a:bodyPr>
            <a:normAutofit lnSpcReduction="10000"/>
          </a:bodyPr>
          <a:lstStyle/>
          <a:p>
            <a:pPr eaLnBrk="1" hangingPunct="1">
              <a:buFontTx/>
              <a:buNone/>
            </a:pPr>
            <a:r>
              <a:rPr lang="en-US" sz="2400">
                <a:latin typeface="Arial" charset="0"/>
                <a:cs typeface="Courier New" charset="0"/>
              </a:rPr>
              <a:t>Client</a:t>
            </a:r>
          </a:p>
          <a:p>
            <a:pPr lvl="1" eaLnBrk="1" hangingPunct="1"/>
            <a:r>
              <a:rPr lang="en-US" sz="2000">
                <a:latin typeface="Arial" charset="0"/>
                <a:cs typeface="Courier New" charset="0"/>
              </a:rPr>
              <a:t>Application performs active open</a:t>
            </a:r>
          </a:p>
          <a:p>
            <a:pPr lvl="1" eaLnBrk="1" hangingPunct="1"/>
            <a:r>
              <a:rPr lang="en-US" sz="2000">
                <a:latin typeface="Arial" charset="0"/>
                <a:cs typeface="Courier New" charset="0"/>
              </a:rPr>
              <a:t>It says who it wants to communicate with</a:t>
            </a:r>
          </a:p>
          <a:p>
            <a:pPr eaLnBrk="1" hangingPunct="1">
              <a:buFontTx/>
              <a:buNone/>
            </a:pPr>
            <a:endParaRPr lang="en-US" sz="2400">
              <a:latin typeface="Arial" charset="0"/>
              <a:cs typeface="Courier New" charset="0"/>
            </a:endParaRPr>
          </a:p>
          <a:p>
            <a:pPr eaLnBrk="1" hangingPunct="1">
              <a:buFontTx/>
              <a:buNone/>
            </a:pPr>
            <a:r>
              <a:rPr lang="en-US" sz="2400">
                <a:latin typeface="Arial" charset="0"/>
                <a:cs typeface="Courier New" charset="0"/>
              </a:rPr>
              <a:t>Client invokes</a:t>
            </a:r>
          </a:p>
          <a:p>
            <a:pPr eaLnBrk="1" hangingPunct="1">
              <a:buFontTx/>
              <a:buNone/>
            </a:pPr>
            <a:r>
              <a:rPr lang="en-US" sz="2400">
                <a:solidFill>
                  <a:srgbClr val="FF0000"/>
                </a:solidFill>
                <a:latin typeface="Courier New" charset="0"/>
                <a:cs typeface="Courier New" charset="0"/>
              </a:rPr>
              <a:t>	</a:t>
            </a:r>
            <a:r>
              <a:rPr lang="en-US" sz="2000">
                <a:latin typeface="Courier New" charset="0"/>
                <a:cs typeface="Courier New" charset="0"/>
              </a:rPr>
              <a:t>int connect (int socket, struct sockaddr *address,</a:t>
            </a:r>
          </a:p>
          <a:p>
            <a:pPr eaLnBrk="1" hangingPunct="1">
              <a:buFontTx/>
              <a:buNone/>
            </a:pPr>
            <a:r>
              <a:rPr lang="en-US" sz="2000">
                <a:latin typeface="Courier New" charset="0"/>
                <a:cs typeface="Courier New" charset="0"/>
              </a:rPr>
              <a:t>						int addr_len)</a:t>
            </a:r>
          </a:p>
          <a:p>
            <a:pPr eaLnBrk="1" hangingPunct="1">
              <a:buFontTx/>
              <a:buNone/>
            </a:pPr>
            <a:endParaRPr lang="en-US" sz="2400">
              <a:solidFill>
                <a:srgbClr val="FF0000"/>
              </a:solidFill>
              <a:latin typeface="Courier New" charset="0"/>
              <a:cs typeface="Courier New" charset="0"/>
            </a:endParaRPr>
          </a:p>
          <a:p>
            <a:pPr eaLnBrk="1" hangingPunct="1">
              <a:buFontTx/>
              <a:buNone/>
            </a:pPr>
            <a:r>
              <a:rPr lang="en-US" sz="2400">
                <a:latin typeface="Arial" charset="0"/>
                <a:cs typeface="Courier New" charset="0"/>
              </a:rPr>
              <a:t>Connect</a:t>
            </a:r>
          </a:p>
          <a:p>
            <a:pPr lvl="1" eaLnBrk="1" hangingPunct="1"/>
            <a:r>
              <a:rPr lang="en-US" sz="2000">
                <a:latin typeface="Arial" charset="0"/>
                <a:cs typeface="Courier New" charset="0"/>
              </a:rPr>
              <a:t>Does not return until TCP has successfully established a connection at which application is free to begin sending data</a:t>
            </a:r>
          </a:p>
          <a:p>
            <a:pPr lvl="1" eaLnBrk="1" hangingPunct="1"/>
            <a:r>
              <a:rPr lang="en-US" sz="2000">
                <a:latin typeface="Arial" charset="0"/>
                <a:cs typeface="Courier New" charset="0"/>
              </a:rPr>
              <a:t>Address contains remote machine</a:t>
            </a:r>
            <a:r>
              <a:rPr lang="ja-JP" altLang="en-US" sz="2000">
                <a:latin typeface="Arial" charset="0"/>
                <a:cs typeface="Courier New" charset="0"/>
              </a:rPr>
              <a:t>’</a:t>
            </a:r>
            <a:r>
              <a:rPr lang="en-US" altLang="ja-JP" sz="2000">
                <a:latin typeface="Arial" charset="0"/>
                <a:cs typeface="Courier New" charset="0"/>
              </a:rPr>
              <a:t>s address </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315113879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Client-Serve Model with TCP</a:t>
            </a:r>
            <a:endParaRPr lang="en-AU" sz="3200">
              <a:latin typeface="Arial" charset="0"/>
            </a:endParaRPr>
          </a:p>
        </p:txBody>
      </p:sp>
      <p:sp>
        <p:nvSpPr>
          <p:cNvPr id="110594" name="Rectangle 3"/>
          <p:cNvSpPr>
            <a:spLocks noGrp="1" noChangeArrowheads="1"/>
          </p:cNvSpPr>
          <p:nvPr>
            <p:ph type="body" idx="1"/>
          </p:nvPr>
        </p:nvSpPr>
        <p:spPr/>
        <p:txBody>
          <a:bodyPr/>
          <a:lstStyle/>
          <a:p>
            <a:pPr eaLnBrk="1" hangingPunct="1">
              <a:buFontTx/>
              <a:buNone/>
            </a:pPr>
            <a:r>
              <a:rPr lang="en-US" sz="2800">
                <a:latin typeface="Arial" charset="0"/>
                <a:cs typeface="Courier New" charset="0"/>
              </a:rPr>
              <a:t>In practice</a:t>
            </a:r>
          </a:p>
          <a:p>
            <a:pPr lvl="1" eaLnBrk="1" hangingPunct="1"/>
            <a:r>
              <a:rPr lang="en-US" sz="2400">
                <a:latin typeface="Arial" charset="0"/>
                <a:cs typeface="Courier New" charset="0"/>
              </a:rPr>
              <a:t>The client usually specifies only remote participant</a:t>
            </a:r>
            <a:r>
              <a:rPr lang="ja-JP" altLang="en-US" sz="2400">
                <a:latin typeface="Arial" charset="0"/>
                <a:cs typeface="Courier New" charset="0"/>
              </a:rPr>
              <a:t>’</a:t>
            </a:r>
            <a:r>
              <a:rPr lang="en-US" altLang="ja-JP" sz="2400">
                <a:latin typeface="Arial" charset="0"/>
                <a:cs typeface="Courier New" charset="0"/>
              </a:rPr>
              <a:t>s address and let</a:t>
            </a:r>
            <a:r>
              <a:rPr lang="ja-JP" altLang="en-US" sz="2400">
                <a:latin typeface="Arial" charset="0"/>
                <a:cs typeface="Courier New" charset="0"/>
              </a:rPr>
              <a:t>’</a:t>
            </a:r>
            <a:r>
              <a:rPr lang="en-US" altLang="ja-JP" sz="2400">
                <a:latin typeface="Arial" charset="0"/>
                <a:cs typeface="Courier New" charset="0"/>
              </a:rPr>
              <a:t>s the system fill in the local information</a:t>
            </a:r>
          </a:p>
          <a:p>
            <a:pPr lvl="1" eaLnBrk="1" hangingPunct="1"/>
            <a:r>
              <a:rPr lang="en-US" sz="2400">
                <a:latin typeface="Arial" charset="0"/>
                <a:cs typeface="Courier New" charset="0"/>
              </a:rPr>
              <a:t>Whereas a server usually listens for messages on a well-known port</a:t>
            </a:r>
          </a:p>
          <a:p>
            <a:pPr lvl="1" eaLnBrk="1" hangingPunct="1"/>
            <a:r>
              <a:rPr lang="en-US" sz="2400">
                <a:latin typeface="Arial" charset="0"/>
                <a:cs typeface="Courier New" charset="0"/>
              </a:rPr>
              <a:t>A client does not care which port it uses for itself, the OS simply selects an unused one</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8691373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533400" y="304800"/>
            <a:ext cx="8096250" cy="650875"/>
          </a:xfrm>
        </p:spPr>
        <p:txBody>
          <a:bodyPr>
            <a:normAutofit fontScale="90000"/>
          </a:bodyPr>
          <a:lstStyle/>
          <a:p>
            <a:pPr eaLnBrk="1" hangingPunct="1"/>
            <a:r>
              <a:rPr lang="en-US" sz="3600" dirty="0">
                <a:latin typeface="Arial"/>
                <a:ea typeface="MS PGothic" charset="0"/>
                <a:cs typeface="Arial"/>
              </a:rPr>
              <a:t>Internet structure: network of networks</a:t>
            </a:r>
            <a:endParaRPr lang="en-US" dirty="0">
              <a:latin typeface="Arial"/>
              <a:ea typeface="MS PGothic" charset="0"/>
              <a:cs typeface="Arial"/>
            </a:endParaRPr>
          </a:p>
        </p:txBody>
      </p:sp>
      <p:sp>
        <p:nvSpPr>
          <p:cNvPr id="39940" name="Rectangle 3"/>
          <p:cNvSpPr txBox="1">
            <a:spLocks noChangeArrowheads="1"/>
          </p:cNvSpPr>
          <p:nvPr/>
        </p:nvSpPr>
        <p:spPr bwMode="auto">
          <a:xfrm>
            <a:off x="457200" y="1600200"/>
            <a:ext cx="82296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lnSpc>
                <a:spcPct val="85000"/>
              </a:lnSpc>
              <a:spcBef>
                <a:spcPct val="20000"/>
              </a:spcBef>
              <a:buClr>
                <a:srgbClr val="000099"/>
              </a:buClr>
              <a:buSzPct val="75000"/>
              <a:buFont typeface="Arial"/>
              <a:buChar char="•"/>
            </a:pPr>
            <a:r>
              <a:rPr lang="en-US" dirty="0">
                <a:latin typeface="Arial"/>
                <a:cs typeface="Arial"/>
              </a:rPr>
              <a:t>End systems connect to Internet via </a:t>
            </a:r>
            <a:r>
              <a:rPr lang="en-US" dirty="0">
                <a:solidFill>
                  <a:srgbClr val="C00000"/>
                </a:solidFill>
                <a:latin typeface="Arial"/>
                <a:cs typeface="Arial"/>
              </a:rPr>
              <a:t>access ISPs </a:t>
            </a:r>
            <a:r>
              <a:rPr lang="en-US" dirty="0">
                <a:latin typeface="Arial"/>
                <a:cs typeface="Arial"/>
              </a:rPr>
              <a:t>(Internet Service Providers)</a:t>
            </a:r>
          </a:p>
          <a:p>
            <a:pPr marL="800100" lvl="1" indent="-342900" eaLnBrk="1" hangingPunct="1">
              <a:lnSpc>
                <a:spcPct val="85000"/>
              </a:lnSpc>
              <a:spcBef>
                <a:spcPct val="20000"/>
              </a:spcBef>
              <a:buClr>
                <a:srgbClr val="000099"/>
              </a:buClr>
              <a:buFont typeface="Lucida Grande"/>
              <a:buChar char="-"/>
            </a:pPr>
            <a:r>
              <a:rPr lang="en-US" dirty="0">
                <a:latin typeface="Arial"/>
                <a:cs typeface="Arial"/>
              </a:rPr>
              <a:t>Residential, company and university </a:t>
            </a:r>
            <a:r>
              <a:rPr lang="en-US" dirty="0" smtClean="0">
                <a:latin typeface="Arial"/>
                <a:cs typeface="Arial"/>
              </a:rPr>
              <a:t>ISPs</a:t>
            </a:r>
          </a:p>
          <a:p>
            <a:pPr marL="800100" lvl="1" indent="-342900" eaLnBrk="1" hangingPunct="1">
              <a:lnSpc>
                <a:spcPct val="85000"/>
              </a:lnSpc>
              <a:spcBef>
                <a:spcPct val="20000"/>
              </a:spcBef>
              <a:buClr>
                <a:srgbClr val="000099"/>
              </a:buClr>
              <a:buFont typeface="Lucida Grande"/>
              <a:buChar char="-"/>
            </a:pPr>
            <a:endParaRPr lang="en-US" dirty="0">
              <a:latin typeface="Arial"/>
              <a:cs typeface="Arial"/>
            </a:endParaRPr>
          </a:p>
          <a:p>
            <a:pPr eaLnBrk="1" hangingPunct="1">
              <a:lnSpc>
                <a:spcPct val="85000"/>
              </a:lnSpc>
              <a:spcBef>
                <a:spcPct val="20000"/>
              </a:spcBef>
              <a:buClr>
                <a:srgbClr val="000099"/>
              </a:buClr>
              <a:buSzPct val="75000"/>
              <a:buFont typeface="Arial"/>
              <a:buChar char="•"/>
            </a:pPr>
            <a:r>
              <a:rPr lang="en-US" dirty="0">
                <a:latin typeface="Arial"/>
                <a:cs typeface="Arial"/>
              </a:rPr>
              <a:t>Access ISPs in turn must be interconnected. </a:t>
            </a:r>
          </a:p>
          <a:p>
            <a:pPr marL="800100" lvl="1" indent="-342900" eaLnBrk="1" hangingPunct="1">
              <a:lnSpc>
                <a:spcPct val="85000"/>
              </a:lnSpc>
              <a:spcBef>
                <a:spcPct val="20000"/>
              </a:spcBef>
              <a:buClr>
                <a:srgbClr val="000099"/>
              </a:buClr>
              <a:buSzPct val="75000"/>
              <a:buFont typeface="Lucida Grande"/>
              <a:buChar char="-"/>
            </a:pPr>
            <a:r>
              <a:rPr lang="en-US" dirty="0">
                <a:latin typeface="Arial"/>
                <a:cs typeface="Arial"/>
              </a:rPr>
              <a:t>So that any two hosts can send packets to each </a:t>
            </a:r>
            <a:r>
              <a:rPr lang="en-US" dirty="0" smtClean="0">
                <a:latin typeface="Arial"/>
                <a:cs typeface="Arial"/>
              </a:rPr>
              <a:t>other</a:t>
            </a:r>
          </a:p>
          <a:p>
            <a:pPr marL="800100" lvl="1" indent="-342900" eaLnBrk="1" hangingPunct="1">
              <a:lnSpc>
                <a:spcPct val="85000"/>
              </a:lnSpc>
              <a:spcBef>
                <a:spcPct val="20000"/>
              </a:spcBef>
              <a:buClr>
                <a:srgbClr val="000099"/>
              </a:buClr>
              <a:buSzPct val="75000"/>
              <a:buFont typeface="Lucida Grande"/>
              <a:buChar char="-"/>
            </a:pPr>
            <a:endParaRPr lang="en-US" dirty="0">
              <a:latin typeface="Arial"/>
              <a:cs typeface="Arial"/>
            </a:endParaRPr>
          </a:p>
          <a:p>
            <a:pPr eaLnBrk="1" hangingPunct="1">
              <a:lnSpc>
                <a:spcPct val="85000"/>
              </a:lnSpc>
              <a:spcBef>
                <a:spcPct val="20000"/>
              </a:spcBef>
              <a:buClr>
                <a:srgbClr val="000099"/>
              </a:buClr>
              <a:buSzPct val="75000"/>
              <a:buFont typeface="Arial"/>
              <a:buChar char="•"/>
            </a:pPr>
            <a:r>
              <a:rPr lang="en-US" dirty="0">
                <a:latin typeface="Arial"/>
                <a:cs typeface="Arial"/>
              </a:rPr>
              <a:t>Resulting network of networks is very complex</a:t>
            </a:r>
          </a:p>
          <a:p>
            <a:pPr marL="800100" lvl="1" indent="-342900" eaLnBrk="1" hangingPunct="1">
              <a:lnSpc>
                <a:spcPct val="85000"/>
              </a:lnSpc>
              <a:spcBef>
                <a:spcPct val="20000"/>
              </a:spcBef>
              <a:buClr>
                <a:srgbClr val="000099"/>
              </a:buClr>
              <a:buSzPct val="75000"/>
              <a:buFont typeface="Lucida Grande"/>
              <a:buChar char="-"/>
            </a:pPr>
            <a:r>
              <a:rPr lang="en-US" dirty="0">
                <a:latin typeface="Arial"/>
                <a:cs typeface="Arial"/>
              </a:rPr>
              <a:t>Evolution was driven by </a:t>
            </a:r>
            <a:r>
              <a:rPr lang="en-US" dirty="0">
                <a:solidFill>
                  <a:srgbClr val="C00000"/>
                </a:solidFill>
                <a:latin typeface="Arial"/>
                <a:cs typeface="Arial"/>
              </a:rPr>
              <a:t>economics</a:t>
            </a:r>
            <a:r>
              <a:rPr lang="en-US" dirty="0">
                <a:latin typeface="Arial"/>
                <a:cs typeface="Arial"/>
              </a:rPr>
              <a:t> and </a:t>
            </a:r>
            <a:r>
              <a:rPr lang="en-US" dirty="0">
                <a:solidFill>
                  <a:srgbClr val="C00000"/>
                </a:solidFill>
                <a:latin typeface="Arial"/>
                <a:cs typeface="Arial"/>
              </a:rPr>
              <a:t>national </a:t>
            </a:r>
            <a:r>
              <a:rPr lang="en-US" dirty="0" smtClean="0">
                <a:solidFill>
                  <a:srgbClr val="C00000"/>
                </a:solidFill>
                <a:latin typeface="Arial"/>
                <a:cs typeface="Arial"/>
              </a:rPr>
              <a:t>policies</a:t>
            </a:r>
          </a:p>
          <a:p>
            <a:pPr marL="800100" lvl="1" indent="-342900" eaLnBrk="1" hangingPunct="1">
              <a:lnSpc>
                <a:spcPct val="85000"/>
              </a:lnSpc>
              <a:spcBef>
                <a:spcPct val="20000"/>
              </a:spcBef>
              <a:buClr>
                <a:srgbClr val="000099"/>
              </a:buClr>
              <a:buSzPct val="75000"/>
              <a:buFont typeface="Lucida Grande"/>
              <a:buChar char="-"/>
            </a:pPr>
            <a:endParaRPr lang="en-US" dirty="0">
              <a:solidFill>
                <a:srgbClr val="C00000"/>
              </a:solidFill>
              <a:latin typeface="Arial"/>
              <a:cs typeface="Arial"/>
            </a:endParaRPr>
          </a:p>
          <a:p>
            <a:pPr eaLnBrk="1" hangingPunct="1">
              <a:lnSpc>
                <a:spcPct val="85000"/>
              </a:lnSpc>
              <a:spcBef>
                <a:spcPct val="20000"/>
              </a:spcBef>
              <a:buClr>
                <a:srgbClr val="000099"/>
              </a:buClr>
              <a:buSzPct val="75000"/>
              <a:buFont typeface="Arial"/>
              <a:buChar char="•"/>
            </a:pPr>
            <a:r>
              <a:rPr lang="en-US" dirty="0" smtClean="0">
                <a:latin typeface="Arial"/>
                <a:cs typeface="Arial"/>
              </a:rPr>
              <a:t>Let</a:t>
            </a:r>
            <a:r>
              <a:rPr lang="ja-JP" altLang="en-US" dirty="0" smtClean="0">
                <a:latin typeface="Arial"/>
                <a:cs typeface="Arial"/>
              </a:rPr>
              <a:t>’</a:t>
            </a:r>
            <a:r>
              <a:rPr lang="en-US" altLang="ja-JP" dirty="0" smtClean="0">
                <a:latin typeface="Arial"/>
                <a:cs typeface="Arial"/>
              </a:rPr>
              <a:t>s </a:t>
            </a:r>
            <a:r>
              <a:rPr lang="en-US" altLang="ja-JP" dirty="0">
                <a:latin typeface="Arial"/>
                <a:cs typeface="Arial"/>
              </a:rPr>
              <a:t>take a stepwise approach to describe current Internet structure</a:t>
            </a:r>
            <a:endParaRPr lang="en-US" dirty="0">
              <a:latin typeface="Arial"/>
              <a:cs typeface="Arial"/>
            </a:endParaRPr>
          </a:p>
        </p:txBody>
      </p:sp>
    </p:spTree>
    <p:extLst>
      <p:ext uri="{BB962C8B-B14F-4D97-AF65-F5344CB8AC3E}">
        <p14:creationId xmlns:p14="http://schemas.microsoft.com/office/powerpoint/2010/main" val="19539485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94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94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94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94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940">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940">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94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Client-Serve Model with TCP</a:t>
            </a:r>
            <a:endParaRPr lang="en-AU" sz="3200">
              <a:latin typeface="Arial" charset="0"/>
            </a:endParaRPr>
          </a:p>
        </p:txBody>
      </p:sp>
      <p:sp>
        <p:nvSpPr>
          <p:cNvPr id="112642" name="Rectangle 3"/>
          <p:cNvSpPr>
            <a:spLocks noGrp="1" noChangeArrowheads="1"/>
          </p:cNvSpPr>
          <p:nvPr>
            <p:ph type="body" idx="1"/>
          </p:nvPr>
        </p:nvSpPr>
        <p:spPr/>
        <p:txBody>
          <a:bodyPr/>
          <a:lstStyle/>
          <a:p>
            <a:pPr eaLnBrk="1" hangingPunct="1">
              <a:buFontTx/>
              <a:buNone/>
            </a:pPr>
            <a:r>
              <a:rPr lang="en-US" sz="2800">
                <a:latin typeface="Arial" charset="0"/>
                <a:cs typeface="Courier New" charset="0"/>
              </a:rPr>
              <a:t>Once a connection is established, the application process invokes two operation</a:t>
            </a:r>
          </a:p>
          <a:p>
            <a:pPr eaLnBrk="1" hangingPunct="1">
              <a:buFontTx/>
              <a:buNone/>
            </a:pPr>
            <a:endParaRPr lang="en-US" sz="2800">
              <a:latin typeface="Arial" charset="0"/>
              <a:cs typeface="Courier New" charset="0"/>
            </a:endParaRPr>
          </a:p>
          <a:p>
            <a:pPr eaLnBrk="1" hangingPunct="1">
              <a:buFontTx/>
              <a:buNone/>
            </a:pPr>
            <a:r>
              <a:rPr lang="en-US" sz="2000">
                <a:latin typeface="Arial" charset="0"/>
                <a:cs typeface="Courier New" charset="0"/>
              </a:rPr>
              <a:t>	</a:t>
            </a:r>
            <a:r>
              <a:rPr lang="en-US" sz="2000">
                <a:latin typeface="Courier New" charset="0"/>
                <a:cs typeface="Courier New" charset="0"/>
              </a:rPr>
              <a:t>int send (int socket, char *msg, int msg_len, </a:t>
            </a:r>
          </a:p>
          <a:p>
            <a:pPr eaLnBrk="1" hangingPunct="1">
              <a:buFontTx/>
              <a:buNone/>
            </a:pPr>
            <a:r>
              <a:rPr lang="en-US" sz="2000">
                <a:latin typeface="Courier New" charset="0"/>
                <a:cs typeface="Courier New" charset="0"/>
              </a:rPr>
              <a:t>                                      int flags)</a:t>
            </a:r>
          </a:p>
          <a:p>
            <a:pPr eaLnBrk="1" hangingPunct="1">
              <a:buFontTx/>
              <a:buNone/>
            </a:pPr>
            <a:endParaRPr lang="en-US" sz="2000">
              <a:latin typeface="Courier New" charset="0"/>
              <a:cs typeface="Courier New" charset="0"/>
            </a:endParaRPr>
          </a:p>
          <a:p>
            <a:pPr eaLnBrk="1" hangingPunct="1">
              <a:buFontTx/>
              <a:buNone/>
            </a:pPr>
            <a:r>
              <a:rPr lang="en-US" sz="2000">
                <a:latin typeface="Courier New" charset="0"/>
                <a:cs typeface="Courier New" charset="0"/>
              </a:rPr>
              <a:t>	int recv (int socket, char *buff, int buff_len,  </a:t>
            </a:r>
          </a:p>
          <a:p>
            <a:pPr eaLnBrk="1" hangingPunct="1">
              <a:buFontTx/>
              <a:buNone/>
            </a:pPr>
            <a:r>
              <a:rPr lang="en-US" sz="2000">
                <a:latin typeface="Courier New" charset="0"/>
                <a:cs typeface="Courier New" charset="0"/>
              </a:rPr>
              <a:t>                                        int flags)</a:t>
            </a:r>
          </a:p>
          <a:p>
            <a:pPr eaLnBrk="1" hangingPunct="1">
              <a:buFont typeface="Wingdings" charset="0"/>
              <a:buNone/>
            </a:pPr>
            <a:endParaRPr lang="en-US" sz="2000" b="1">
              <a:latin typeface="Courier New" charset="0"/>
              <a:cs typeface="Courier New" charset="0"/>
            </a:endParaRPr>
          </a:p>
          <a:p>
            <a:pPr lvl="1" eaLnBrk="1" hangingPunct="1"/>
            <a:endParaRPr lang="en-US" sz="2000">
              <a:latin typeface="Arial" charset="0"/>
            </a:endParaRPr>
          </a:p>
        </p:txBody>
      </p:sp>
    </p:spTree>
    <p:extLst>
      <p:ext uri="{BB962C8B-B14F-4D97-AF65-F5344CB8AC3E}">
        <p14:creationId xmlns:p14="http://schemas.microsoft.com/office/powerpoint/2010/main" val="61839080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Example Application: Client</a:t>
            </a:r>
            <a:endParaRPr lang="en-AU" sz="3200">
              <a:latin typeface="Arial" charset="0"/>
            </a:endParaRPr>
          </a:p>
        </p:txBody>
      </p:sp>
      <p:sp>
        <p:nvSpPr>
          <p:cNvPr id="114690" name="Rectangle 3"/>
          <p:cNvSpPr>
            <a:spLocks noGrp="1" noChangeArrowheads="1"/>
          </p:cNvSpPr>
          <p:nvPr>
            <p:ph type="body" idx="1"/>
          </p:nvPr>
        </p:nvSpPr>
        <p:spPr>
          <a:xfrm>
            <a:off x="539750" y="981075"/>
            <a:ext cx="8270875" cy="5111750"/>
          </a:xfrm>
        </p:spPr>
        <p:txBody>
          <a:bodyPr/>
          <a:lstStyle/>
          <a:p>
            <a:pPr>
              <a:buFont typeface="Wingdings" charset="0"/>
              <a:buNone/>
            </a:pPr>
            <a:r>
              <a:rPr lang="en-US" sz="1100">
                <a:latin typeface="Arial" charset="0"/>
              </a:rPr>
              <a:t>#include &lt;stdio.h&gt;</a:t>
            </a:r>
          </a:p>
          <a:p>
            <a:pPr>
              <a:buFont typeface="Wingdings" charset="0"/>
              <a:buNone/>
            </a:pPr>
            <a:r>
              <a:rPr lang="en-US" sz="1100">
                <a:latin typeface="Arial" charset="0"/>
              </a:rPr>
              <a:t>#include &lt;sys/types.h&gt;</a:t>
            </a:r>
          </a:p>
          <a:p>
            <a:pPr>
              <a:buFont typeface="Wingdings" charset="0"/>
              <a:buNone/>
            </a:pPr>
            <a:r>
              <a:rPr lang="en-US" sz="1100">
                <a:latin typeface="Arial" charset="0"/>
              </a:rPr>
              <a:t>#include &lt;sys/socket.h&gt;</a:t>
            </a:r>
          </a:p>
          <a:p>
            <a:pPr>
              <a:buFont typeface="Wingdings" charset="0"/>
              <a:buNone/>
            </a:pPr>
            <a:r>
              <a:rPr lang="en-US" sz="1100">
                <a:latin typeface="Arial" charset="0"/>
              </a:rPr>
              <a:t>#include &lt;netinet/in.h&gt;</a:t>
            </a:r>
          </a:p>
          <a:p>
            <a:pPr>
              <a:buFont typeface="Wingdings" charset="0"/>
              <a:buNone/>
            </a:pPr>
            <a:r>
              <a:rPr lang="en-US" sz="1100">
                <a:latin typeface="Arial" charset="0"/>
              </a:rPr>
              <a:t>#include &lt;netdb.h&gt;</a:t>
            </a:r>
          </a:p>
          <a:p>
            <a:pPr>
              <a:buFont typeface="Wingdings" charset="0"/>
              <a:buNone/>
            </a:pPr>
            <a:endParaRPr lang="en-US" sz="1100">
              <a:latin typeface="Arial" charset="0"/>
            </a:endParaRPr>
          </a:p>
          <a:p>
            <a:pPr>
              <a:buFont typeface="Wingdings" charset="0"/>
              <a:buNone/>
            </a:pPr>
            <a:r>
              <a:rPr lang="en-US" sz="1100">
                <a:latin typeface="Arial" charset="0"/>
              </a:rPr>
              <a:t>#define SERVER_PORT 5432</a:t>
            </a:r>
          </a:p>
          <a:p>
            <a:pPr>
              <a:buFont typeface="Wingdings" charset="0"/>
              <a:buNone/>
            </a:pPr>
            <a:r>
              <a:rPr lang="en-US" sz="1100">
                <a:latin typeface="Arial" charset="0"/>
              </a:rPr>
              <a:t>#define MAX_LINE 256</a:t>
            </a:r>
          </a:p>
          <a:p>
            <a:pPr>
              <a:buFont typeface="Wingdings" charset="0"/>
              <a:buNone/>
            </a:pPr>
            <a:endParaRPr lang="en-US" sz="1100">
              <a:latin typeface="Arial" charset="0"/>
            </a:endParaRPr>
          </a:p>
          <a:p>
            <a:pPr>
              <a:buFont typeface="Wingdings" charset="0"/>
              <a:buNone/>
            </a:pPr>
            <a:r>
              <a:rPr lang="en-US" sz="1100">
                <a:latin typeface="Arial" charset="0"/>
              </a:rPr>
              <a:t>int main(int argc, char * argv[])</a:t>
            </a:r>
          </a:p>
          <a:p>
            <a:pPr>
              <a:buFont typeface="Wingdings" charset="0"/>
              <a:buNone/>
            </a:pPr>
            <a:r>
              <a:rPr lang="en-US" sz="1100">
                <a:latin typeface="Arial" charset="0"/>
              </a:rPr>
              <a:t>{</a:t>
            </a:r>
          </a:p>
          <a:p>
            <a:pPr>
              <a:buFont typeface="Wingdings" charset="0"/>
              <a:buNone/>
            </a:pPr>
            <a:r>
              <a:rPr lang="en-US" sz="1100">
                <a:latin typeface="Arial" charset="0"/>
              </a:rPr>
              <a:t>	FILE *fp;</a:t>
            </a:r>
          </a:p>
          <a:p>
            <a:pPr>
              <a:buFont typeface="Wingdings" charset="0"/>
              <a:buNone/>
            </a:pPr>
            <a:r>
              <a:rPr lang="en-US" sz="1100">
                <a:latin typeface="Arial" charset="0"/>
              </a:rPr>
              <a:t>	struct hostent *hp;</a:t>
            </a:r>
          </a:p>
          <a:p>
            <a:pPr>
              <a:buFont typeface="Wingdings" charset="0"/>
              <a:buNone/>
            </a:pPr>
            <a:r>
              <a:rPr lang="en-US" sz="1100">
                <a:latin typeface="Arial" charset="0"/>
              </a:rPr>
              <a:t>	struct sockaddr_in sin;</a:t>
            </a:r>
          </a:p>
          <a:p>
            <a:pPr>
              <a:buFont typeface="Wingdings" charset="0"/>
              <a:buNone/>
            </a:pPr>
            <a:r>
              <a:rPr lang="en-US" sz="1100">
                <a:latin typeface="Arial" charset="0"/>
              </a:rPr>
              <a:t>	char *host;</a:t>
            </a:r>
          </a:p>
          <a:p>
            <a:pPr>
              <a:buFont typeface="Wingdings" charset="0"/>
              <a:buNone/>
            </a:pPr>
            <a:r>
              <a:rPr lang="en-US" sz="1100">
                <a:latin typeface="Arial" charset="0"/>
              </a:rPr>
              <a:t>	char buf[MAX_LINE];</a:t>
            </a:r>
          </a:p>
          <a:p>
            <a:pPr>
              <a:buFont typeface="Wingdings" charset="0"/>
              <a:buNone/>
            </a:pPr>
            <a:r>
              <a:rPr lang="en-US" sz="1100">
                <a:latin typeface="Arial" charset="0"/>
              </a:rPr>
              <a:t>	int s;</a:t>
            </a:r>
          </a:p>
          <a:p>
            <a:pPr>
              <a:buFont typeface="Wingdings" charset="0"/>
              <a:buNone/>
            </a:pPr>
            <a:r>
              <a:rPr lang="en-US" sz="1100">
                <a:latin typeface="Arial" charset="0"/>
              </a:rPr>
              <a:t>	int len;</a:t>
            </a:r>
          </a:p>
          <a:p>
            <a:pPr>
              <a:buFont typeface="Wingdings" charset="0"/>
              <a:buNone/>
            </a:pPr>
            <a:r>
              <a:rPr lang="en-US" sz="1100">
                <a:latin typeface="Arial" charset="0"/>
              </a:rPr>
              <a:t>	if (argc==2) {</a:t>
            </a:r>
          </a:p>
          <a:p>
            <a:pPr>
              <a:buFont typeface="Wingdings" charset="0"/>
              <a:buNone/>
            </a:pPr>
            <a:r>
              <a:rPr lang="en-US" sz="1100">
                <a:latin typeface="Arial" charset="0"/>
              </a:rPr>
              <a:t>		host = argv[1];</a:t>
            </a:r>
          </a:p>
          <a:p>
            <a:pPr>
              <a:buFont typeface="Wingdings" charset="0"/>
              <a:buNone/>
            </a:pPr>
            <a:r>
              <a:rPr lang="en-US" sz="1100">
                <a:latin typeface="Arial" charset="0"/>
              </a:rPr>
              <a:t>	}</a:t>
            </a:r>
          </a:p>
          <a:p>
            <a:pPr>
              <a:buFont typeface="Wingdings" charset="0"/>
              <a:buNone/>
            </a:pPr>
            <a:r>
              <a:rPr lang="en-US" sz="1100">
                <a:latin typeface="Arial" charset="0"/>
              </a:rPr>
              <a:t>	else {</a:t>
            </a:r>
          </a:p>
          <a:p>
            <a:pPr>
              <a:buFont typeface="Wingdings" charset="0"/>
              <a:buNone/>
            </a:pPr>
            <a:r>
              <a:rPr lang="en-US" sz="1100">
                <a:latin typeface="Arial" charset="0"/>
              </a:rPr>
              <a:t>		fprintf(stderr, "usage: simplex-talk host\n");</a:t>
            </a:r>
          </a:p>
          <a:p>
            <a:pPr>
              <a:buFont typeface="Wingdings" charset="0"/>
              <a:buNone/>
            </a:pPr>
            <a:r>
              <a:rPr lang="en-US" sz="1100">
                <a:latin typeface="Arial" charset="0"/>
              </a:rPr>
              <a:t>	exit(1);</a:t>
            </a:r>
          </a:p>
          <a:p>
            <a:pPr>
              <a:buFont typeface="Wingdings" charset="0"/>
              <a:buNone/>
            </a:pPr>
            <a:r>
              <a:rPr lang="en-US" sz="1100">
                <a:latin typeface="Arial" charset="0"/>
              </a:rPr>
              <a:t>	}</a:t>
            </a:r>
          </a:p>
        </p:txBody>
      </p:sp>
    </p:spTree>
    <p:extLst>
      <p:ext uri="{BB962C8B-B14F-4D97-AF65-F5344CB8AC3E}">
        <p14:creationId xmlns:p14="http://schemas.microsoft.com/office/powerpoint/2010/main" val="42436290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Example Application: Client</a:t>
            </a:r>
            <a:endParaRPr lang="en-AU" sz="3200">
              <a:latin typeface="Arial" charset="0"/>
            </a:endParaRPr>
          </a:p>
        </p:txBody>
      </p:sp>
      <p:sp>
        <p:nvSpPr>
          <p:cNvPr id="116738" name="Rectangle 3"/>
          <p:cNvSpPr>
            <a:spLocks noGrp="1" noChangeArrowheads="1"/>
          </p:cNvSpPr>
          <p:nvPr>
            <p:ph type="body" idx="1"/>
          </p:nvPr>
        </p:nvSpPr>
        <p:spPr>
          <a:xfrm>
            <a:off x="539750" y="765175"/>
            <a:ext cx="8270875" cy="5111750"/>
          </a:xfrm>
        </p:spPr>
        <p:txBody>
          <a:bodyPr>
            <a:normAutofit fontScale="92500" lnSpcReduction="10000"/>
          </a:bodyPr>
          <a:lstStyle/>
          <a:p>
            <a:pPr>
              <a:buFont typeface="Wingdings" charset="0"/>
              <a:buNone/>
            </a:pPr>
            <a:r>
              <a:rPr lang="en-US" sz="1100">
                <a:latin typeface="Arial" charset="0"/>
              </a:rPr>
              <a:t>	/* translate host name into peer</a:t>
            </a:r>
            <a:r>
              <a:rPr lang="ja-JP" altLang="en-US" sz="1100">
                <a:latin typeface="Arial" charset="0"/>
              </a:rPr>
              <a:t>’</a:t>
            </a:r>
            <a:r>
              <a:rPr lang="en-US" altLang="ja-JP" sz="1100">
                <a:latin typeface="Arial" charset="0"/>
              </a:rPr>
              <a:t>s IP address */</a:t>
            </a:r>
          </a:p>
          <a:p>
            <a:pPr>
              <a:buFont typeface="Wingdings" charset="0"/>
              <a:buNone/>
            </a:pPr>
            <a:r>
              <a:rPr lang="en-US" sz="1100">
                <a:latin typeface="Arial" charset="0"/>
              </a:rPr>
              <a:t>	hp = gethostbyname(host);</a:t>
            </a:r>
          </a:p>
          <a:p>
            <a:pPr>
              <a:buFont typeface="Wingdings" charset="0"/>
              <a:buNone/>
            </a:pPr>
            <a:r>
              <a:rPr lang="en-US" sz="1100">
                <a:latin typeface="Arial" charset="0"/>
              </a:rPr>
              <a:t>	if (!hp) {</a:t>
            </a:r>
          </a:p>
          <a:p>
            <a:pPr>
              <a:buFont typeface="Wingdings" charset="0"/>
              <a:buNone/>
            </a:pPr>
            <a:r>
              <a:rPr lang="en-US" sz="1100">
                <a:latin typeface="Arial" charset="0"/>
              </a:rPr>
              <a:t>		fprintf(stderr, "simplex-talk: unknown host: %s\n", host);</a:t>
            </a:r>
          </a:p>
          <a:p>
            <a:pPr>
              <a:buFont typeface="Wingdings" charset="0"/>
              <a:buNone/>
            </a:pPr>
            <a:r>
              <a:rPr lang="en-US" sz="1100">
                <a:latin typeface="Arial" charset="0"/>
              </a:rPr>
              <a:t>		exit(1);</a:t>
            </a:r>
          </a:p>
          <a:p>
            <a:pPr>
              <a:buFont typeface="Wingdings" charset="0"/>
              <a:buNone/>
            </a:pPr>
            <a:r>
              <a:rPr lang="en-US" sz="1100">
                <a:latin typeface="Arial" charset="0"/>
              </a:rPr>
              <a:t>	}</a:t>
            </a:r>
          </a:p>
          <a:p>
            <a:pPr>
              <a:buFont typeface="Wingdings" charset="0"/>
              <a:buNone/>
            </a:pPr>
            <a:r>
              <a:rPr lang="en-US" sz="1100">
                <a:latin typeface="Arial" charset="0"/>
              </a:rPr>
              <a:t>	/* build address data structure */</a:t>
            </a:r>
          </a:p>
          <a:p>
            <a:pPr>
              <a:buFont typeface="Wingdings" charset="0"/>
              <a:buNone/>
            </a:pPr>
            <a:r>
              <a:rPr lang="en-US" sz="1100">
                <a:latin typeface="Arial" charset="0"/>
              </a:rPr>
              <a:t>	bzero((char *)&amp;sin, sizeof(sin));</a:t>
            </a:r>
          </a:p>
          <a:p>
            <a:pPr>
              <a:buFont typeface="Wingdings" charset="0"/>
              <a:buNone/>
            </a:pPr>
            <a:r>
              <a:rPr lang="en-US" sz="1100">
                <a:latin typeface="Arial" charset="0"/>
              </a:rPr>
              <a:t>	sin.sin_family = AF_INET;</a:t>
            </a:r>
          </a:p>
          <a:p>
            <a:pPr>
              <a:buFont typeface="Wingdings" charset="0"/>
              <a:buNone/>
            </a:pPr>
            <a:r>
              <a:rPr lang="en-US" sz="1100">
                <a:latin typeface="Arial" charset="0"/>
              </a:rPr>
              <a:t>	bcopy(hp-&gt;h_addr, (char *)&amp;sin.sin_addr, hp-&gt;h_length);</a:t>
            </a:r>
          </a:p>
          <a:p>
            <a:pPr>
              <a:buFont typeface="Wingdings" charset="0"/>
              <a:buNone/>
            </a:pPr>
            <a:r>
              <a:rPr lang="en-US" sz="1100">
                <a:latin typeface="Arial" charset="0"/>
              </a:rPr>
              <a:t>	sin.sin_port = htons(SERVER_PORT);</a:t>
            </a:r>
          </a:p>
          <a:p>
            <a:pPr>
              <a:buFont typeface="Wingdings" charset="0"/>
              <a:buNone/>
            </a:pPr>
            <a:r>
              <a:rPr lang="en-US" sz="1100">
                <a:latin typeface="Arial" charset="0"/>
              </a:rPr>
              <a:t>	/* active open */</a:t>
            </a:r>
          </a:p>
          <a:p>
            <a:pPr>
              <a:buFont typeface="Wingdings" charset="0"/>
              <a:buNone/>
            </a:pPr>
            <a:r>
              <a:rPr lang="en-US" sz="1100">
                <a:latin typeface="Arial" charset="0"/>
              </a:rPr>
              <a:t>	if ((s = socket(PF_INET, SOCK_STREAM, 0)) &lt; 0) {</a:t>
            </a:r>
          </a:p>
          <a:p>
            <a:pPr>
              <a:buFont typeface="Wingdings" charset="0"/>
              <a:buNone/>
            </a:pPr>
            <a:r>
              <a:rPr lang="en-US" sz="1100">
                <a:latin typeface="Arial" charset="0"/>
              </a:rPr>
              <a:t>		perror("simplex-talk: socket");</a:t>
            </a:r>
          </a:p>
          <a:p>
            <a:pPr>
              <a:buFont typeface="Wingdings" charset="0"/>
              <a:buNone/>
            </a:pPr>
            <a:r>
              <a:rPr lang="en-US" sz="1100">
                <a:latin typeface="Arial" charset="0"/>
              </a:rPr>
              <a:t>		exit(1);</a:t>
            </a:r>
          </a:p>
          <a:p>
            <a:pPr>
              <a:buFont typeface="Wingdings" charset="0"/>
              <a:buNone/>
            </a:pPr>
            <a:r>
              <a:rPr lang="en-US" sz="1100">
                <a:latin typeface="Arial" charset="0"/>
              </a:rPr>
              <a:t>	}</a:t>
            </a:r>
          </a:p>
          <a:p>
            <a:pPr>
              <a:buFont typeface="Wingdings" charset="0"/>
              <a:buNone/>
            </a:pPr>
            <a:r>
              <a:rPr lang="en-US" sz="1100">
                <a:latin typeface="Arial" charset="0"/>
              </a:rPr>
              <a:t>	if (connect(s, (struct sockaddr *)&amp;sin, sizeof(sin)) &lt; 0) {</a:t>
            </a:r>
          </a:p>
          <a:p>
            <a:pPr>
              <a:buFont typeface="Wingdings" charset="0"/>
              <a:buNone/>
            </a:pPr>
            <a:r>
              <a:rPr lang="en-US" sz="1100">
                <a:latin typeface="Arial" charset="0"/>
              </a:rPr>
              <a:t>		perror("simplex-talk: connect");</a:t>
            </a:r>
          </a:p>
          <a:p>
            <a:pPr>
              <a:buFont typeface="Wingdings" charset="0"/>
              <a:buNone/>
            </a:pPr>
            <a:r>
              <a:rPr lang="en-US" sz="1100">
                <a:latin typeface="Arial" charset="0"/>
              </a:rPr>
              <a:t>		close(s);</a:t>
            </a:r>
          </a:p>
          <a:p>
            <a:pPr>
              <a:buFont typeface="Wingdings" charset="0"/>
              <a:buNone/>
            </a:pPr>
            <a:r>
              <a:rPr lang="en-US" sz="1100">
                <a:latin typeface="Arial" charset="0"/>
              </a:rPr>
              <a:t>		exit(1);</a:t>
            </a:r>
          </a:p>
          <a:p>
            <a:pPr>
              <a:buFont typeface="Wingdings" charset="0"/>
              <a:buNone/>
            </a:pPr>
            <a:r>
              <a:rPr lang="en-US" sz="1100">
                <a:latin typeface="Arial" charset="0"/>
              </a:rPr>
              <a:t>	}</a:t>
            </a:r>
          </a:p>
          <a:p>
            <a:pPr>
              <a:buFont typeface="Wingdings" charset="0"/>
              <a:buNone/>
            </a:pPr>
            <a:r>
              <a:rPr lang="en-US" sz="1100">
                <a:latin typeface="Arial" charset="0"/>
              </a:rPr>
              <a:t>	/* main loop: get and send lines of text */</a:t>
            </a:r>
          </a:p>
          <a:p>
            <a:pPr>
              <a:buFont typeface="Wingdings" charset="0"/>
              <a:buNone/>
            </a:pPr>
            <a:r>
              <a:rPr lang="en-US" sz="1100">
                <a:latin typeface="Arial" charset="0"/>
              </a:rPr>
              <a:t>	while (fgets(buf, sizeof(buf), stdin)) {</a:t>
            </a:r>
          </a:p>
          <a:p>
            <a:pPr>
              <a:buFont typeface="Wingdings" charset="0"/>
              <a:buNone/>
            </a:pPr>
            <a:r>
              <a:rPr lang="en-US" sz="1100">
                <a:latin typeface="Arial" charset="0"/>
              </a:rPr>
              <a:t>		buf[MAX_LINE-1] = </a:t>
            </a:r>
            <a:r>
              <a:rPr lang="ja-JP" altLang="en-US" sz="1100">
                <a:latin typeface="Arial" charset="0"/>
              </a:rPr>
              <a:t>’</a:t>
            </a:r>
            <a:r>
              <a:rPr lang="en-US" altLang="ja-JP" sz="1100">
                <a:latin typeface="Arial" charset="0"/>
              </a:rPr>
              <a:t>\0</a:t>
            </a:r>
            <a:r>
              <a:rPr lang="ja-JP" altLang="en-US" sz="1100">
                <a:latin typeface="Arial" charset="0"/>
              </a:rPr>
              <a:t>’</a:t>
            </a:r>
            <a:r>
              <a:rPr lang="en-US" altLang="ja-JP" sz="1100">
                <a:latin typeface="Arial" charset="0"/>
              </a:rPr>
              <a:t>;</a:t>
            </a:r>
          </a:p>
          <a:p>
            <a:pPr>
              <a:buFont typeface="Wingdings" charset="0"/>
              <a:buNone/>
            </a:pPr>
            <a:r>
              <a:rPr lang="en-US" sz="1100">
                <a:latin typeface="Arial" charset="0"/>
              </a:rPr>
              <a:t>		len = strlen(buf) + 1;</a:t>
            </a:r>
          </a:p>
          <a:p>
            <a:pPr>
              <a:buFont typeface="Wingdings" charset="0"/>
              <a:buNone/>
            </a:pPr>
            <a:r>
              <a:rPr lang="en-US" sz="1100">
                <a:latin typeface="Arial" charset="0"/>
              </a:rPr>
              <a:t>		send(s, buf, len, 0);</a:t>
            </a:r>
          </a:p>
          <a:p>
            <a:pPr>
              <a:buFont typeface="Wingdings" charset="0"/>
              <a:buNone/>
            </a:pPr>
            <a:r>
              <a:rPr lang="en-US" sz="1100">
                <a:latin typeface="Arial" charset="0"/>
              </a:rPr>
              <a:t>	}</a:t>
            </a:r>
          </a:p>
          <a:p>
            <a:pPr>
              <a:buFont typeface="Wingdings" charset="0"/>
              <a:buNone/>
            </a:pPr>
            <a:r>
              <a:rPr lang="en-US" sz="1100">
                <a:latin typeface="Arial" charset="0"/>
              </a:rPr>
              <a:t>}</a:t>
            </a:r>
          </a:p>
        </p:txBody>
      </p:sp>
    </p:spTree>
    <p:extLst>
      <p:ext uri="{BB962C8B-B14F-4D97-AF65-F5344CB8AC3E}">
        <p14:creationId xmlns:p14="http://schemas.microsoft.com/office/powerpoint/2010/main" val="386836117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Example Application: Server</a:t>
            </a:r>
            <a:endParaRPr lang="en-AU" sz="3200">
              <a:latin typeface="Arial" charset="0"/>
            </a:endParaRPr>
          </a:p>
        </p:txBody>
      </p:sp>
      <p:sp>
        <p:nvSpPr>
          <p:cNvPr id="118786" name="Rectangle 3"/>
          <p:cNvSpPr>
            <a:spLocks noGrp="1" noChangeArrowheads="1"/>
          </p:cNvSpPr>
          <p:nvPr>
            <p:ph type="body" idx="1"/>
          </p:nvPr>
        </p:nvSpPr>
        <p:spPr>
          <a:xfrm>
            <a:off x="539750" y="765175"/>
            <a:ext cx="8270875" cy="5111750"/>
          </a:xfrm>
        </p:spPr>
        <p:txBody>
          <a:bodyPr>
            <a:normAutofit lnSpcReduction="10000"/>
          </a:bodyPr>
          <a:lstStyle/>
          <a:p>
            <a:pPr>
              <a:buFont typeface="Wingdings" charset="0"/>
              <a:buNone/>
            </a:pPr>
            <a:r>
              <a:rPr lang="en-US" sz="1100">
                <a:latin typeface="Arial" charset="0"/>
              </a:rPr>
              <a:t>#include &lt;stdio.h&gt;</a:t>
            </a:r>
          </a:p>
          <a:p>
            <a:pPr>
              <a:buFont typeface="Wingdings" charset="0"/>
              <a:buNone/>
            </a:pPr>
            <a:r>
              <a:rPr lang="en-US" sz="1100">
                <a:latin typeface="Arial" charset="0"/>
              </a:rPr>
              <a:t>#include &lt;sys/types.h&gt;</a:t>
            </a:r>
          </a:p>
          <a:p>
            <a:pPr>
              <a:buFont typeface="Wingdings" charset="0"/>
              <a:buNone/>
            </a:pPr>
            <a:r>
              <a:rPr lang="en-US" sz="1100">
                <a:latin typeface="Arial" charset="0"/>
              </a:rPr>
              <a:t>#include &lt;sys/socket.h&gt;</a:t>
            </a:r>
          </a:p>
          <a:p>
            <a:pPr>
              <a:buFont typeface="Wingdings" charset="0"/>
              <a:buNone/>
            </a:pPr>
            <a:r>
              <a:rPr lang="en-US" sz="1100">
                <a:latin typeface="Arial" charset="0"/>
              </a:rPr>
              <a:t>#include &lt;netinet/in.h&gt;</a:t>
            </a:r>
          </a:p>
          <a:p>
            <a:pPr>
              <a:buFont typeface="Wingdings" charset="0"/>
              <a:buNone/>
            </a:pPr>
            <a:r>
              <a:rPr lang="en-US" sz="1100">
                <a:latin typeface="Arial" charset="0"/>
              </a:rPr>
              <a:t>#include &lt;netdb.h&gt;</a:t>
            </a:r>
          </a:p>
          <a:p>
            <a:pPr>
              <a:buFont typeface="Wingdings" charset="0"/>
              <a:buNone/>
            </a:pPr>
            <a:r>
              <a:rPr lang="en-US" sz="1100">
                <a:latin typeface="Arial" charset="0"/>
              </a:rPr>
              <a:t>#define SERVER_PORT 5432</a:t>
            </a:r>
          </a:p>
          <a:p>
            <a:pPr>
              <a:buFont typeface="Wingdings" charset="0"/>
              <a:buNone/>
            </a:pPr>
            <a:r>
              <a:rPr lang="en-US" sz="1100">
                <a:latin typeface="Arial" charset="0"/>
              </a:rPr>
              <a:t>#define MAX_PENDING 5</a:t>
            </a:r>
          </a:p>
          <a:p>
            <a:pPr>
              <a:buFont typeface="Wingdings" charset="0"/>
              <a:buNone/>
            </a:pPr>
            <a:r>
              <a:rPr lang="en-US" sz="1100">
                <a:latin typeface="Arial" charset="0"/>
              </a:rPr>
              <a:t>#define MAX_LINE 256</a:t>
            </a:r>
          </a:p>
          <a:p>
            <a:pPr>
              <a:buFont typeface="Wingdings" charset="0"/>
              <a:buNone/>
            </a:pPr>
            <a:endParaRPr lang="en-US" sz="1100">
              <a:latin typeface="Arial" charset="0"/>
            </a:endParaRPr>
          </a:p>
          <a:p>
            <a:pPr>
              <a:buFont typeface="Wingdings" charset="0"/>
              <a:buNone/>
            </a:pPr>
            <a:r>
              <a:rPr lang="en-US" sz="1100">
                <a:latin typeface="Arial" charset="0"/>
              </a:rPr>
              <a:t>int main()</a:t>
            </a:r>
          </a:p>
          <a:p>
            <a:pPr>
              <a:buFont typeface="Wingdings" charset="0"/>
              <a:buNone/>
            </a:pPr>
            <a:r>
              <a:rPr lang="en-US" sz="1100">
                <a:latin typeface="Arial" charset="0"/>
              </a:rPr>
              <a:t>{</a:t>
            </a:r>
          </a:p>
          <a:p>
            <a:pPr>
              <a:buFont typeface="Wingdings" charset="0"/>
              <a:buNone/>
            </a:pPr>
            <a:r>
              <a:rPr lang="en-US" sz="1100">
                <a:latin typeface="Arial" charset="0"/>
              </a:rPr>
              <a:t>	struct sockaddr_in sin;</a:t>
            </a:r>
          </a:p>
          <a:p>
            <a:pPr>
              <a:buFont typeface="Wingdings" charset="0"/>
              <a:buNone/>
            </a:pPr>
            <a:r>
              <a:rPr lang="en-US" sz="1100">
                <a:latin typeface="Arial" charset="0"/>
              </a:rPr>
              <a:t>	char buf[MAX_LINE];</a:t>
            </a:r>
          </a:p>
          <a:p>
            <a:pPr>
              <a:buFont typeface="Wingdings" charset="0"/>
              <a:buNone/>
            </a:pPr>
            <a:r>
              <a:rPr lang="en-US" sz="1100">
                <a:latin typeface="Arial" charset="0"/>
              </a:rPr>
              <a:t>	int len;</a:t>
            </a:r>
          </a:p>
          <a:p>
            <a:pPr>
              <a:buFont typeface="Wingdings" charset="0"/>
              <a:buNone/>
            </a:pPr>
            <a:r>
              <a:rPr lang="en-US" sz="1100">
                <a:latin typeface="Arial" charset="0"/>
              </a:rPr>
              <a:t>	int s, new_s;</a:t>
            </a:r>
          </a:p>
          <a:p>
            <a:pPr>
              <a:buFont typeface="Wingdings" charset="0"/>
              <a:buNone/>
            </a:pPr>
            <a:r>
              <a:rPr lang="en-US" sz="1100">
                <a:latin typeface="Arial" charset="0"/>
              </a:rPr>
              <a:t>	/* build address data structure */</a:t>
            </a:r>
          </a:p>
          <a:p>
            <a:pPr>
              <a:buFont typeface="Wingdings" charset="0"/>
              <a:buNone/>
            </a:pPr>
            <a:r>
              <a:rPr lang="en-US" sz="1100">
                <a:latin typeface="Arial" charset="0"/>
              </a:rPr>
              <a:t>	bzero((char *)&amp;sin, sizeof(sin));</a:t>
            </a:r>
          </a:p>
          <a:p>
            <a:pPr>
              <a:buFont typeface="Wingdings" charset="0"/>
              <a:buNone/>
            </a:pPr>
            <a:r>
              <a:rPr lang="en-US" sz="1100">
                <a:latin typeface="Arial" charset="0"/>
              </a:rPr>
              <a:t>	sin.sin_family = AF_INET;</a:t>
            </a:r>
          </a:p>
          <a:p>
            <a:pPr>
              <a:buFont typeface="Wingdings" charset="0"/>
              <a:buNone/>
            </a:pPr>
            <a:r>
              <a:rPr lang="en-US" sz="1100">
                <a:latin typeface="Arial" charset="0"/>
              </a:rPr>
              <a:t>	sin.sin_addr.s_addr = INADDR_ANY;</a:t>
            </a:r>
          </a:p>
          <a:p>
            <a:pPr>
              <a:buFont typeface="Wingdings" charset="0"/>
              <a:buNone/>
            </a:pPr>
            <a:r>
              <a:rPr lang="en-US" sz="1100">
                <a:latin typeface="Arial" charset="0"/>
              </a:rPr>
              <a:t>	sin.sin_port = htons(SERVER_PORT);</a:t>
            </a:r>
          </a:p>
          <a:p>
            <a:pPr>
              <a:buFont typeface="Wingdings" charset="0"/>
              <a:buNone/>
            </a:pPr>
            <a:endParaRPr lang="en-US" sz="1100">
              <a:latin typeface="Arial" charset="0"/>
            </a:endParaRPr>
          </a:p>
          <a:p>
            <a:pPr>
              <a:buFont typeface="Wingdings" charset="0"/>
              <a:buNone/>
            </a:pPr>
            <a:r>
              <a:rPr lang="en-US" sz="1100">
                <a:latin typeface="Arial" charset="0"/>
              </a:rPr>
              <a:t>	/* setup passive open */</a:t>
            </a:r>
          </a:p>
          <a:p>
            <a:pPr>
              <a:buFont typeface="Wingdings" charset="0"/>
              <a:buNone/>
            </a:pPr>
            <a:r>
              <a:rPr lang="en-US" sz="1100">
                <a:latin typeface="Arial" charset="0"/>
              </a:rPr>
              <a:t>	if ((s = socket(PF_INET, SOCK_STREAM, 0)) &lt; 0) {</a:t>
            </a:r>
          </a:p>
          <a:p>
            <a:pPr>
              <a:buFont typeface="Wingdings" charset="0"/>
              <a:buNone/>
            </a:pPr>
            <a:r>
              <a:rPr lang="en-US" sz="1100">
                <a:latin typeface="Arial" charset="0"/>
              </a:rPr>
              <a:t>		perror("simplex-talk: socket");</a:t>
            </a:r>
          </a:p>
          <a:p>
            <a:pPr>
              <a:buFont typeface="Wingdings" charset="0"/>
              <a:buNone/>
            </a:pPr>
            <a:r>
              <a:rPr lang="en-US" sz="1100">
                <a:latin typeface="Arial" charset="0"/>
              </a:rPr>
              <a:t>		exit(1);</a:t>
            </a:r>
          </a:p>
          <a:p>
            <a:pPr>
              <a:buFont typeface="Wingdings" charset="0"/>
              <a:buNone/>
            </a:pPr>
            <a:r>
              <a:rPr lang="en-US" sz="1100">
                <a:latin typeface="Arial" charset="0"/>
              </a:rPr>
              <a:t>	}</a:t>
            </a:r>
          </a:p>
        </p:txBody>
      </p:sp>
    </p:spTree>
    <p:extLst>
      <p:ext uri="{BB962C8B-B14F-4D97-AF65-F5344CB8AC3E}">
        <p14:creationId xmlns:p14="http://schemas.microsoft.com/office/powerpoint/2010/main" val="25679386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noChangeArrowheads="1"/>
          </p:cNvSpPr>
          <p:nvPr>
            <p:ph type="title"/>
          </p:nvPr>
        </p:nvSpPr>
        <p:spPr>
          <a:xfrm>
            <a:off x="611188" y="233363"/>
            <a:ext cx="8281987" cy="584200"/>
          </a:xfrm>
        </p:spPr>
        <p:txBody>
          <a:bodyPr/>
          <a:lstStyle/>
          <a:p>
            <a:pPr eaLnBrk="1" hangingPunct="1"/>
            <a:r>
              <a:rPr lang="en-US" sz="3200">
                <a:latin typeface="Arial" charset="0"/>
              </a:rPr>
              <a:t>Example Application: Server</a:t>
            </a:r>
            <a:endParaRPr lang="en-AU" sz="3200">
              <a:latin typeface="Arial" charset="0"/>
            </a:endParaRPr>
          </a:p>
        </p:txBody>
      </p:sp>
      <p:sp>
        <p:nvSpPr>
          <p:cNvPr id="120834" name="Rectangle 3"/>
          <p:cNvSpPr>
            <a:spLocks noGrp="1" noChangeArrowheads="1"/>
          </p:cNvSpPr>
          <p:nvPr>
            <p:ph type="body" idx="1"/>
          </p:nvPr>
        </p:nvSpPr>
        <p:spPr>
          <a:xfrm>
            <a:off x="539750" y="981075"/>
            <a:ext cx="8270875" cy="5111750"/>
          </a:xfrm>
        </p:spPr>
        <p:txBody>
          <a:bodyPr/>
          <a:lstStyle/>
          <a:p>
            <a:pPr>
              <a:buFont typeface="Wingdings" charset="0"/>
              <a:buNone/>
            </a:pPr>
            <a:r>
              <a:rPr lang="en-US" sz="1100">
                <a:latin typeface="Arial" charset="0"/>
              </a:rPr>
              <a:t>	if ((bind(s, (struct sockaddr *)&amp;sin, sizeof(sin))) &lt; 0) {</a:t>
            </a:r>
          </a:p>
          <a:p>
            <a:pPr>
              <a:buFont typeface="Wingdings" charset="0"/>
              <a:buNone/>
            </a:pPr>
            <a:r>
              <a:rPr lang="en-US" sz="1100">
                <a:latin typeface="Arial" charset="0"/>
              </a:rPr>
              <a:t>		perror("simplex-talk: bind");</a:t>
            </a:r>
          </a:p>
          <a:p>
            <a:pPr>
              <a:buFont typeface="Wingdings" charset="0"/>
              <a:buNone/>
            </a:pPr>
            <a:r>
              <a:rPr lang="en-US" sz="1100">
                <a:latin typeface="Arial" charset="0"/>
              </a:rPr>
              <a:t>		exit(1);</a:t>
            </a:r>
          </a:p>
          <a:p>
            <a:pPr>
              <a:buFont typeface="Wingdings" charset="0"/>
              <a:buNone/>
            </a:pPr>
            <a:r>
              <a:rPr lang="en-US" sz="1100">
                <a:latin typeface="Arial" charset="0"/>
              </a:rPr>
              <a:t>	}</a:t>
            </a:r>
          </a:p>
          <a:p>
            <a:pPr>
              <a:buFont typeface="Wingdings" charset="0"/>
              <a:buNone/>
            </a:pPr>
            <a:r>
              <a:rPr lang="en-US" sz="1100">
                <a:latin typeface="Arial" charset="0"/>
              </a:rPr>
              <a:t>	listen(s, MAX_PENDING);</a:t>
            </a:r>
          </a:p>
          <a:p>
            <a:pPr>
              <a:buFont typeface="Wingdings" charset="0"/>
              <a:buNone/>
            </a:pPr>
            <a:r>
              <a:rPr lang="en-US" sz="1100">
                <a:latin typeface="Arial" charset="0"/>
              </a:rPr>
              <a:t>	/* wait for connection, then receive and print text */</a:t>
            </a:r>
          </a:p>
          <a:p>
            <a:pPr>
              <a:buFont typeface="Wingdings" charset="0"/>
              <a:buNone/>
            </a:pPr>
            <a:r>
              <a:rPr lang="en-US" sz="1100">
                <a:latin typeface="Arial" charset="0"/>
              </a:rPr>
              <a:t>	while(1) {</a:t>
            </a:r>
          </a:p>
          <a:p>
            <a:pPr>
              <a:buFont typeface="Wingdings" charset="0"/>
              <a:buNone/>
            </a:pPr>
            <a:r>
              <a:rPr lang="en-US" sz="1100">
                <a:latin typeface="Arial" charset="0"/>
              </a:rPr>
              <a:t>		if ((new_s = accept(s, (struct sockaddr *)&amp;sin, &amp;len)) &lt; 0) {</a:t>
            </a:r>
          </a:p>
          <a:p>
            <a:pPr>
              <a:buFont typeface="Wingdings" charset="0"/>
              <a:buNone/>
            </a:pPr>
            <a:r>
              <a:rPr lang="en-US" sz="1100">
                <a:latin typeface="Arial" charset="0"/>
              </a:rPr>
              <a:t>		perror("simplex-talk: accept");</a:t>
            </a:r>
          </a:p>
          <a:p>
            <a:pPr>
              <a:buFont typeface="Wingdings" charset="0"/>
              <a:buNone/>
            </a:pPr>
            <a:r>
              <a:rPr lang="en-US" sz="1100">
                <a:latin typeface="Arial" charset="0"/>
              </a:rPr>
              <a:t>		exit(1);</a:t>
            </a:r>
          </a:p>
          <a:p>
            <a:pPr>
              <a:buFont typeface="Wingdings" charset="0"/>
              <a:buNone/>
            </a:pPr>
            <a:r>
              <a:rPr lang="en-US" sz="1100">
                <a:latin typeface="Arial" charset="0"/>
              </a:rPr>
              <a:t>	}</a:t>
            </a:r>
          </a:p>
          <a:p>
            <a:pPr>
              <a:buFont typeface="Wingdings" charset="0"/>
              <a:buNone/>
            </a:pPr>
            <a:r>
              <a:rPr lang="en-US" sz="1100">
                <a:latin typeface="Arial" charset="0"/>
              </a:rPr>
              <a:t>	while (len = recv(new_s, buf, sizeof(buf), 0))</a:t>
            </a:r>
          </a:p>
          <a:p>
            <a:pPr>
              <a:buFont typeface="Wingdings" charset="0"/>
              <a:buNone/>
            </a:pPr>
            <a:r>
              <a:rPr lang="en-US" sz="1100">
                <a:latin typeface="Arial" charset="0"/>
              </a:rPr>
              <a:t>		fputs(buf, stdout);</a:t>
            </a:r>
          </a:p>
          <a:p>
            <a:pPr>
              <a:buFont typeface="Wingdings" charset="0"/>
              <a:buNone/>
            </a:pPr>
            <a:r>
              <a:rPr lang="en-US" sz="1100">
                <a:latin typeface="Arial" charset="0"/>
              </a:rPr>
              <a:t>		close(new_s);</a:t>
            </a:r>
          </a:p>
          <a:p>
            <a:pPr>
              <a:buFont typeface="Wingdings" charset="0"/>
              <a:buNone/>
            </a:pPr>
            <a:r>
              <a:rPr lang="en-US" sz="1100">
                <a:latin typeface="Arial" charset="0"/>
              </a:rPr>
              <a:t>	}</a:t>
            </a:r>
          </a:p>
          <a:p>
            <a:pPr>
              <a:buFont typeface="Wingdings" charset="0"/>
              <a:buNone/>
            </a:pPr>
            <a:r>
              <a:rPr lang="en-US" sz="1100">
                <a:latin typeface="Arial" charset="0"/>
              </a:rPr>
              <a:t>}</a:t>
            </a:r>
          </a:p>
        </p:txBody>
      </p:sp>
    </p:spTree>
    <p:extLst>
      <p:ext uri="{BB962C8B-B14F-4D97-AF65-F5344CB8AC3E}">
        <p14:creationId xmlns:p14="http://schemas.microsoft.com/office/powerpoint/2010/main" val="360851744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noChangeArrowheads="1"/>
          </p:cNvSpPr>
          <p:nvPr>
            <p:ph type="title"/>
          </p:nvPr>
        </p:nvSpPr>
        <p:spPr>
          <a:xfrm>
            <a:off x="611188" y="109538"/>
            <a:ext cx="8281987" cy="708025"/>
          </a:xfrm>
        </p:spPr>
        <p:txBody>
          <a:bodyPr>
            <a:normAutofit fontScale="90000"/>
          </a:bodyPr>
          <a:lstStyle/>
          <a:p>
            <a:pPr eaLnBrk="1" hangingPunct="1"/>
            <a:r>
              <a:rPr lang="en-US">
                <a:latin typeface="Arial" charset="0"/>
              </a:rPr>
              <a:t>Summary</a:t>
            </a:r>
            <a:endParaRPr lang="en-AU">
              <a:latin typeface="Arial" charset="0"/>
            </a:endParaRPr>
          </a:p>
        </p:txBody>
      </p:sp>
      <p:sp>
        <p:nvSpPr>
          <p:cNvPr id="122882" name="Rectangle 3"/>
          <p:cNvSpPr>
            <a:spLocks noGrp="1" noChangeArrowheads="1"/>
          </p:cNvSpPr>
          <p:nvPr>
            <p:ph type="body" idx="1"/>
          </p:nvPr>
        </p:nvSpPr>
        <p:spPr/>
        <p:txBody>
          <a:bodyPr>
            <a:normAutofit/>
          </a:bodyPr>
          <a:lstStyle/>
          <a:p>
            <a:pPr eaLnBrk="1" hangingPunct="1"/>
            <a:endParaRPr lang="en-US" sz="2400" dirty="0" smtClean="0">
              <a:latin typeface="Arial" charset="0"/>
            </a:endParaRPr>
          </a:p>
          <a:p>
            <a:pPr>
              <a:lnSpc>
                <a:spcPct val="90000"/>
              </a:lnSpc>
            </a:pPr>
            <a:r>
              <a:rPr lang="en-US" sz="2400" dirty="0">
                <a:latin typeface="Arial" charset="0"/>
              </a:rPr>
              <a:t>Applications</a:t>
            </a:r>
          </a:p>
          <a:p>
            <a:pPr eaLnBrk="1" hangingPunct="1"/>
            <a:r>
              <a:rPr lang="en-US" sz="2400" dirty="0" smtClean="0">
                <a:latin typeface="Arial" charset="0"/>
              </a:rPr>
              <a:t>Expectation</a:t>
            </a:r>
            <a:r>
              <a:rPr lang="en-US" sz="2400" dirty="0">
                <a:latin typeface="Arial" charset="0"/>
              </a:rPr>
              <a:t>/Requirements from a computer network</a:t>
            </a:r>
          </a:p>
          <a:p>
            <a:pPr eaLnBrk="1" hangingPunct="1"/>
            <a:r>
              <a:rPr lang="en-US" sz="2400" dirty="0">
                <a:latin typeface="Arial" charset="0"/>
              </a:rPr>
              <a:t>Layered architecture for computer network </a:t>
            </a:r>
          </a:p>
          <a:p>
            <a:pPr eaLnBrk="1" hangingPunct="1"/>
            <a:r>
              <a:rPr lang="en-US" sz="2400" dirty="0">
                <a:latin typeface="Arial" charset="0"/>
              </a:rPr>
              <a:t>Performance metrics</a:t>
            </a:r>
          </a:p>
          <a:p>
            <a:pPr eaLnBrk="1" hangingPunct="1"/>
            <a:r>
              <a:rPr lang="en-US" sz="2400" dirty="0">
                <a:latin typeface="Arial" charset="0"/>
              </a:rPr>
              <a:t>Brief History</a:t>
            </a:r>
          </a:p>
          <a:p>
            <a:pPr eaLnBrk="1" hangingPunct="1"/>
            <a:r>
              <a:rPr lang="en-US" sz="2400" dirty="0">
                <a:latin typeface="Arial" charset="0"/>
              </a:rPr>
              <a:t>Socket interface and programming</a:t>
            </a:r>
            <a:endParaRPr lang="en-US" sz="2000" dirty="0">
              <a:latin typeface="Arial" charset="0"/>
            </a:endParaRPr>
          </a:p>
        </p:txBody>
      </p:sp>
    </p:spTree>
    <p:extLst>
      <p:ext uri="{BB962C8B-B14F-4D97-AF65-F5344CB8AC3E}">
        <p14:creationId xmlns:p14="http://schemas.microsoft.com/office/powerpoint/2010/main" val="420878590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533400" y="228600"/>
            <a:ext cx="8096250" cy="650875"/>
          </a:xfrm>
        </p:spPr>
        <p:txBody>
          <a:bodyPr>
            <a:normAutofit fontScale="90000"/>
          </a:bodyPr>
          <a:lstStyle/>
          <a:p>
            <a:pPr eaLnBrk="1" hangingPunct="1"/>
            <a:r>
              <a:rPr lang="en-US" sz="3600" dirty="0">
                <a:latin typeface="Arial"/>
                <a:ea typeface="MS PGothic" charset="0"/>
                <a:cs typeface="Arial"/>
              </a:rPr>
              <a:t>Internet structure: network of networks</a:t>
            </a:r>
            <a:endParaRPr lang="en-US" dirty="0">
              <a:latin typeface="Arial"/>
              <a:ea typeface="MS PGothic" charset="0"/>
              <a:cs typeface="Arial"/>
            </a:endParaRPr>
          </a:p>
        </p:txBody>
      </p:sp>
      <p:sp>
        <p:nvSpPr>
          <p:cNvPr id="40963" name="Rectangle 3"/>
          <p:cNvSpPr>
            <a:spLocks noGrp="1" noChangeArrowheads="1"/>
          </p:cNvSpPr>
          <p:nvPr>
            <p:ph type="body" sz="half" idx="4294967295"/>
          </p:nvPr>
        </p:nvSpPr>
        <p:spPr>
          <a:xfrm>
            <a:off x="473075" y="1073150"/>
            <a:ext cx="8204200" cy="906463"/>
          </a:xfrm>
        </p:spPr>
        <p:txBody>
          <a:bodyPr/>
          <a:lstStyle/>
          <a:p>
            <a:pPr marL="0" indent="0" eaLnBrk="1" hangingPunct="1">
              <a:buSzPct val="75000"/>
              <a:buFont typeface="Wingdings" charset="0"/>
              <a:buNone/>
            </a:pPr>
            <a:r>
              <a:rPr lang="en-US" sz="2400" i="1">
                <a:solidFill>
                  <a:srgbClr val="CC0000"/>
                </a:solidFill>
                <a:latin typeface="Arial"/>
                <a:ea typeface="MS PGothic" charset="0"/>
                <a:cs typeface="Arial"/>
              </a:rPr>
              <a:t>Question: </a:t>
            </a:r>
            <a:r>
              <a:rPr lang="en-US" sz="2400">
                <a:latin typeface="Arial"/>
                <a:ea typeface="MS PGothic" charset="0"/>
                <a:cs typeface="Arial"/>
              </a:rPr>
              <a:t>given </a:t>
            </a:r>
            <a:r>
              <a:rPr lang="en-US" sz="2400" i="1">
                <a:latin typeface="Arial"/>
                <a:ea typeface="MS PGothic" charset="0"/>
                <a:cs typeface="Arial"/>
              </a:rPr>
              <a:t>millions</a:t>
            </a:r>
            <a:r>
              <a:rPr lang="en-US" sz="2400">
                <a:latin typeface="Arial"/>
                <a:ea typeface="MS PGothic" charset="0"/>
                <a:cs typeface="Arial"/>
              </a:rPr>
              <a:t> of access ISPs, how to connect them together?</a:t>
            </a:r>
          </a:p>
          <a:p>
            <a:pPr marL="0" indent="0" eaLnBrk="1" hangingPunct="1">
              <a:buSzPct val="75000"/>
              <a:buFont typeface="Wingdings" charset="0"/>
              <a:buNone/>
            </a:pPr>
            <a:endParaRPr lang="en-US" sz="2400">
              <a:latin typeface="Arial"/>
              <a:ea typeface="MS PGothic" charset="0"/>
              <a:cs typeface="Arial"/>
            </a:endParaRPr>
          </a:p>
        </p:txBody>
      </p:sp>
      <p:grpSp>
        <p:nvGrpSpPr>
          <p:cNvPr id="40965" name="Group 5"/>
          <p:cNvGrpSpPr>
            <a:grpSpLocks/>
          </p:cNvGrpSpPr>
          <p:nvPr/>
        </p:nvGrpSpPr>
        <p:grpSpPr bwMode="auto">
          <a:xfrm>
            <a:off x="450850" y="1849438"/>
            <a:ext cx="8437563" cy="4559300"/>
            <a:chOff x="154891" y="1905681"/>
            <a:chExt cx="8436427" cy="4559651"/>
          </a:xfrm>
        </p:grpSpPr>
        <p:grpSp>
          <p:nvGrpSpPr>
            <p:cNvPr id="40966" name="Group 2"/>
            <p:cNvGrpSpPr>
              <a:grpSpLocks/>
            </p:cNvGrpSpPr>
            <p:nvPr/>
          </p:nvGrpSpPr>
          <p:grpSpPr bwMode="auto">
            <a:xfrm>
              <a:off x="1529396" y="2297655"/>
              <a:ext cx="648422" cy="418253"/>
              <a:chOff x="3053396" y="4304255"/>
              <a:chExt cx="648422" cy="418253"/>
            </a:xfrm>
          </p:grpSpPr>
          <p:sp>
            <p:nvSpPr>
              <p:cNvPr id="4101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19"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67" name="Group 131"/>
            <p:cNvGrpSpPr>
              <a:grpSpLocks/>
            </p:cNvGrpSpPr>
            <p:nvPr/>
          </p:nvGrpSpPr>
          <p:grpSpPr bwMode="auto">
            <a:xfrm>
              <a:off x="373696" y="3097755"/>
              <a:ext cx="648422" cy="418253"/>
              <a:chOff x="3053396" y="4304255"/>
              <a:chExt cx="648422" cy="418253"/>
            </a:xfrm>
          </p:grpSpPr>
          <p:sp>
            <p:nvSpPr>
              <p:cNvPr id="4101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17"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68" name="Group 135"/>
            <p:cNvGrpSpPr>
              <a:grpSpLocks/>
            </p:cNvGrpSpPr>
            <p:nvPr/>
          </p:nvGrpSpPr>
          <p:grpSpPr bwMode="auto">
            <a:xfrm>
              <a:off x="6037896" y="2551655"/>
              <a:ext cx="648422" cy="418253"/>
              <a:chOff x="3053396" y="4304255"/>
              <a:chExt cx="648422" cy="418253"/>
            </a:xfrm>
          </p:grpSpPr>
          <p:sp>
            <p:nvSpPr>
              <p:cNvPr id="4101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15"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69" name="Group 138"/>
            <p:cNvGrpSpPr>
              <a:grpSpLocks/>
            </p:cNvGrpSpPr>
            <p:nvPr/>
          </p:nvGrpSpPr>
          <p:grpSpPr bwMode="auto">
            <a:xfrm>
              <a:off x="945196" y="5409155"/>
              <a:ext cx="648422" cy="418253"/>
              <a:chOff x="3053396" y="4304255"/>
              <a:chExt cx="648422" cy="418253"/>
            </a:xfrm>
          </p:grpSpPr>
          <p:sp>
            <p:nvSpPr>
              <p:cNvPr id="4101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13"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0" name="Group 141"/>
            <p:cNvGrpSpPr>
              <a:grpSpLocks/>
            </p:cNvGrpSpPr>
            <p:nvPr/>
          </p:nvGrpSpPr>
          <p:grpSpPr bwMode="auto">
            <a:xfrm>
              <a:off x="526096" y="4786855"/>
              <a:ext cx="648422" cy="418253"/>
              <a:chOff x="3053396" y="4304255"/>
              <a:chExt cx="648422" cy="418253"/>
            </a:xfrm>
          </p:grpSpPr>
          <p:sp>
            <p:nvSpPr>
              <p:cNvPr id="4101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11"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1" name="Group 144"/>
            <p:cNvGrpSpPr>
              <a:grpSpLocks/>
            </p:cNvGrpSpPr>
            <p:nvPr/>
          </p:nvGrpSpPr>
          <p:grpSpPr bwMode="auto">
            <a:xfrm>
              <a:off x="297496" y="4126455"/>
              <a:ext cx="648422" cy="418253"/>
              <a:chOff x="3053396" y="4304255"/>
              <a:chExt cx="648422" cy="418253"/>
            </a:xfrm>
          </p:grpSpPr>
          <p:sp>
            <p:nvSpPr>
              <p:cNvPr id="4100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09"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2" name="Group 147"/>
            <p:cNvGrpSpPr>
              <a:grpSpLocks/>
            </p:cNvGrpSpPr>
            <p:nvPr/>
          </p:nvGrpSpPr>
          <p:grpSpPr bwMode="auto">
            <a:xfrm>
              <a:off x="6787196" y="2983455"/>
              <a:ext cx="648422" cy="418253"/>
              <a:chOff x="3053396" y="4304255"/>
              <a:chExt cx="648422" cy="418253"/>
            </a:xfrm>
          </p:grpSpPr>
          <p:sp>
            <p:nvSpPr>
              <p:cNvPr id="4100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07"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3" name="Group 150"/>
            <p:cNvGrpSpPr>
              <a:grpSpLocks/>
            </p:cNvGrpSpPr>
            <p:nvPr/>
          </p:nvGrpSpPr>
          <p:grpSpPr bwMode="auto">
            <a:xfrm>
              <a:off x="3129596" y="2056355"/>
              <a:ext cx="648422" cy="418253"/>
              <a:chOff x="3053396" y="4304255"/>
              <a:chExt cx="648422" cy="418253"/>
            </a:xfrm>
          </p:grpSpPr>
          <p:sp>
            <p:nvSpPr>
              <p:cNvPr id="4100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05"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4" name="Group 153"/>
            <p:cNvGrpSpPr>
              <a:grpSpLocks/>
            </p:cNvGrpSpPr>
            <p:nvPr/>
          </p:nvGrpSpPr>
          <p:grpSpPr bwMode="auto">
            <a:xfrm>
              <a:off x="754696" y="2704055"/>
              <a:ext cx="648422" cy="418253"/>
              <a:chOff x="3053396" y="4304255"/>
              <a:chExt cx="648422" cy="418253"/>
            </a:xfrm>
          </p:grpSpPr>
          <p:sp>
            <p:nvSpPr>
              <p:cNvPr id="4100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03"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5" name="Group 156"/>
            <p:cNvGrpSpPr>
              <a:grpSpLocks/>
            </p:cNvGrpSpPr>
            <p:nvPr/>
          </p:nvGrpSpPr>
          <p:grpSpPr bwMode="auto">
            <a:xfrm>
              <a:off x="4043996" y="2030955"/>
              <a:ext cx="648422" cy="418253"/>
              <a:chOff x="3053396" y="4304255"/>
              <a:chExt cx="648422" cy="418253"/>
            </a:xfrm>
          </p:grpSpPr>
          <p:sp>
            <p:nvSpPr>
              <p:cNvPr id="4100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1001"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6" name="Group 160"/>
            <p:cNvGrpSpPr>
              <a:grpSpLocks/>
            </p:cNvGrpSpPr>
            <p:nvPr/>
          </p:nvGrpSpPr>
          <p:grpSpPr bwMode="auto">
            <a:xfrm>
              <a:off x="7104696" y="5663155"/>
              <a:ext cx="648422" cy="418253"/>
              <a:chOff x="3053396" y="4304255"/>
              <a:chExt cx="648422" cy="418253"/>
            </a:xfrm>
          </p:grpSpPr>
          <p:sp>
            <p:nvSpPr>
              <p:cNvPr id="4099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99"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7" name="Group 163"/>
            <p:cNvGrpSpPr>
              <a:grpSpLocks/>
            </p:cNvGrpSpPr>
            <p:nvPr/>
          </p:nvGrpSpPr>
          <p:grpSpPr bwMode="auto">
            <a:xfrm>
              <a:off x="7942896" y="5015455"/>
              <a:ext cx="648422" cy="418253"/>
              <a:chOff x="3053396" y="4304255"/>
              <a:chExt cx="648422" cy="418253"/>
            </a:xfrm>
          </p:grpSpPr>
          <p:sp>
            <p:nvSpPr>
              <p:cNvPr id="409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97"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8" name="Group 166"/>
            <p:cNvGrpSpPr>
              <a:grpSpLocks/>
            </p:cNvGrpSpPr>
            <p:nvPr/>
          </p:nvGrpSpPr>
          <p:grpSpPr bwMode="auto">
            <a:xfrm>
              <a:off x="7714296" y="4101055"/>
              <a:ext cx="648422" cy="418253"/>
              <a:chOff x="3053396" y="4304255"/>
              <a:chExt cx="648422" cy="418253"/>
            </a:xfrm>
          </p:grpSpPr>
          <p:sp>
            <p:nvSpPr>
              <p:cNvPr id="409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95"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79" name="Group 169"/>
            <p:cNvGrpSpPr>
              <a:grpSpLocks/>
            </p:cNvGrpSpPr>
            <p:nvPr/>
          </p:nvGrpSpPr>
          <p:grpSpPr bwMode="auto">
            <a:xfrm>
              <a:off x="4869496" y="5904455"/>
              <a:ext cx="648422" cy="418253"/>
              <a:chOff x="3053396" y="4304255"/>
              <a:chExt cx="648422" cy="418253"/>
            </a:xfrm>
          </p:grpSpPr>
          <p:sp>
            <p:nvSpPr>
              <p:cNvPr id="409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93"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80" name="Group 172"/>
            <p:cNvGrpSpPr>
              <a:grpSpLocks/>
            </p:cNvGrpSpPr>
            <p:nvPr/>
          </p:nvGrpSpPr>
          <p:grpSpPr bwMode="auto">
            <a:xfrm>
              <a:off x="3955096" y="6044155"/>
              <a:ext cx="648422" cy="418253"/>
              <a:chOff x="3053396" y="4304255"/>
              <a:chExt cx="648422" cy="418253"/>
            </a:xfrm>
          </p:grpSpPr>
          <p:sp>
            <p:nvSpPr>
              <p:cNvPr id="409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91"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0981" name="Group 175"/>
            <p:cNvGrpSpPr>
              <a:grpSpLocks/>
            </p:cNvGrpSpPr>
            <p:nvPr/>
          </p:nvGrpSpPr>
          <p:grpSpPr bwMode="auto">
            <a:xfrm>
              <a:off x="2735896" y="5891755"/>
              <a:ext cx="648422" cy="418253"/>
              <a:chOff x="3053396" y="4304255"/>
              <a:chExt cx="648422" cy="418253"/>
            </a:xfrm>
          </p:grpSpPr>
          <p:sp>
            <p:nvSpPr>
              <p:cNvPr id="409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0989"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sp>
          <p:nvSpPr>
            <p:cNvPr id="40982"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0983"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0984"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0985"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0986"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0987"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grpSp>
    </p:spTree>
    <p:extLst>
      <p:ext uri="{BB962C8B-B14F-4D97-AF65-F5344CB8AC3E}">
        <p14:creationId xmlns:p14="http://schemas.microsoft.com/office/powerpoint/2010/main" val="318973137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457200" y="228600"/>
            <a:ext cx="8096250" cy="650875"/>
          </a:xfrm>
        </p:spPr>
        <p:txBody>
          <a:bodyPr>
            <a:normAutofit fontScale="90000"/>
          </a:bodyPr>
          <a:lstStyle/>
          <a:p>
            <a:pPr eaLnBrk="1" hangingPunct="1"/>
            <a:r>
              <a:rPr lang="en-US" sz="3600" dirty="0">
                <a:latin typeface="Arial"/>
                <a:ea typeface="MS PGothic" charset="0"/>
                <a:cs typeface="Arial"/>
              </a:rPr>
              <a:t>Internet structure: network of networks</a:t>
            </a:r>
            <a:endParaRPr lang="en-US" dirty="0">
              <a:latin typeface="Arial"/>
              <a:ea typeface="MS PGothic" charset="0"/>
              <a:cs typeface="Arial"/>
            </a:endParaRPr>
          </a:p>
        </p:txBody>
      </p:sp>
      <p:sp>
        <p:nvSpPr>
          <p:cNvPr id="41987" name="Rectangle 3"/>
          <p:cNvSpPr>
            <a:spLocks noGrp="1" noChangeArrowheads="1"/>
          </p:cNvSpPr>
          <p:nvPr>
            <p:ph type="body" sz="half" idx="4294967295"/>
          </p:nvPr>
        </p:nvSpPr>
        <p:spPr>
          <a:xfrm>
            <a:off x="473075" y="1073150"/>
            <a:ext cx="8204200" cy="673100"/>
          </a:xfrm>
        </p:spPr>
        <p:txBody>
          <a:bodyPr>
            <a:normAutofit fontScale="92500"/>
          </a:bodyPr>
          <a:lstStyle/>
          <a:p>
            <a:pPr marL="0" indent="0" eaLnBrk="1" hangingPunct="1">
              <a:buSzPct val="75000"/>
              <a:buFont typeface="Wingdings" charset="0"/>
              <a:buNone/>
            </a:pPr>
            <a:r>
              <a:rPr lang="en-US" sz="2400" i="1" dirty="0">
                <a:solidFill>
                  <a:srgbClr val="CC0000"/>
                </a:solidFill>
                <a:latin typeface="Arial"/>
                <a:ea typeface="MS PGothic" charset="0"/>
                <a:cs typeface="Arial"/>
              </a:rPr>
              <a:t>Option: </a:t>
            </a:r>
            <a:r>
              <a:rPr lang="en-US" sz="2400" i="1" dirty="0">
                <a:latin typeface="Arial"/>
                <a:ea typeface="MS PGothic" charset="0"/>
                <a:cs typeface="Arial"/>
              </a:rPr>
              <a:t>connect each access ISP to every other access ISP? </a:t>
            </a:r>
          </a:p>
          <a:p>
            <a:pPr marL="0" indent="0" eaLnBrk="1" hangingPunct="1">
              <a:buSzPct val="75000"/>
              <a:buFont typeface="Wingdings" charset="0"/>
              <a:buNone/>
            </a:pPr>
            <a:endParaRPr lang="en-US" sz="2400" dirty="0">
              <a:latin typeface="Arial"/>
              <a:ea typeface="MS PGothic" charset="0"/>
              <a:cs typeface="Arial"/>
            </a:endParaRPr>
          </a:p>
        </p:txBody>
      </p:sp>
      <p:grpSp>
        <p:nvGrpSpPr>
          <p:cNvPr id="41989" name="Group 5"/>
          <p:cNvGrpSpPr>
            <a:grpSpLocks/>
          </p:cNvGrpSpPr>
          <p:nvPr/>
        </p:nvGrpSpPr>
        <p:grpSpPr bwMode="auto">
          <a:xfrm>
            <a:off x="450850" y="1849438"/>
            <a:ext cx="8437563" cy="4559300"/>
            <a:chOff x="154891" y="1905681"/>
            <a:chExt cx="8436427" cy="4559651"/>
          </a:xfrm>
        </p:grpSpPr>
        <p:grpSp>
          <p:nvGrpSpPr>
            <p:cNvPr id="42044" name="Group 2"/>
            <p:cNvGrpSpPr>
              <a:grpSpLocks/>
            </p:cNvGrpSpPr>
            <p:nvPr/>
          </p:nvGrpSpPr>
          <p:grpSpPr bwMode="auto">
            <a:xfrm>
              <a:off x="1529396" y="2297655"/>
              <a:ext cx="648422" cy="418253"/>
              <a:chOff x="3053396" y="4304255"/>
              <a:chExt cx="648422" cy="418253"/>
            </a:xfrm>
          </p:grpSpPr>
          <p:sp>
            <p:nvSpPr>
              <p:cNvPr id="4209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97" name="TextBox 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45" name="Group 131"/>
            <p:cNvGrpSpPr>
              <a:grpSpLocks/>
            </p:cNvGrpSpPr>
            <p:nvPr/>
          </p:nvGrpSpPr>
          <p:grpSpPr bwMode="auto">
            <a:xfrm>
              <a:off x="373696" y="3097755"/>
              <a:ext cx="648422" cy="418253"/>
              <a:chOff x="3053396" y="4304255"/>
              <a:chExt cx="648422" cy="418253"/>
            </a:xfrm>
          </p:grpSpPr>
          <p:sp>
            <p:nvSpPr>
              <p:cNvPr id="4209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95" name="TextBox 13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46" name="Group 135"/>
            <p:cNvGrpSpPr>
              <a:grpSpLocks/>
            </p:cNvGrpSpPr>
            <p:nvPr/>
          </p:nvGrpSpPr>
          <p:grpSpPr bwMode="auto">
            <a:xfrm>
              <a:off x="6037896" y="2551655"/>
              <a:ext cx="648422" cy="418253"/>
              <a:chOff x="3053396" y="4304255"/>
              <a:chExt cx="648422" cy="418253"/>
            </a:xfrm>
          </p:grpSpPr>
          <p:sp>
            <p:nvSpPr>
              <p:cNvPr id="4209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93" name="TextBox 13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47" name="Group 138"/>
            <p:cNvGrpSpPr>
              <a:grpSpLocks/>
            </p:cNvGrpSpPr>
            <p:nvPr/>
          </p:nvGrpSpPr>
          <p:grpSpPr bwMode="auto">
            <a:xfrm>
              <a:off x="945196" y="5409155"/>
              <a:ext cx="648422" cy="418253"/>
              <a:chOff x="3053396" y="4304255"/>
              <a:chExt cx="648422" cy="418253"/>
            </a:xfrm>
          </p:grpSpPr>
          <p:sp>
            <p:nvSpPr>
              <p:cNvPr id="4209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91" name="TextBox 140"/>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48" name="Group 141"/>
            <p:cNvGrpSpPr>
              <a:grpSpLocks/>
            </p:cNvGrpSpPr>
            <p:nvPr/>
          </p:nvGrpSpPr>
          <p:grpSpPr bwMode="auto">
            <a:xfrm>
              <a:off x="526096" y="4786855"/>
              <a:ext cx="648422" cy="418253"/>
              <a:chOff x="3053396" y="4304255"/>
              <a:chExt cx="648422" cy="418253"/>
            </a:xfrm>
          </p:grpSpPr>
          <p:sp>
            <p:nvSpPr>
              <p:cNvPr id="4208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89" name="TextBox 143"/>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49" name="Group 144"/>
            <p:cNvGrpSpPr>
              <a:grpSpLocks/>
            </p:cNvGrpSpPr>
            <p:nvPr/>
          </p:nvGrpSpPr>
          <p:grpSpPr bwMode="auto">
            <a:xfrm>
              <a:off x="297496" y="4126455"/>
              <a:ext cx="648422" cy="418253"/>
              <a:chOff x="3053396" y="4304255"/>
              <a:chExt cx="648422" cy="418253"/>
            </a:xfrm>
          </p:grpSpPr>
          <p:sp>
            <p:nvSpPr>
              <p:cNvPr id="4208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87" name="TextBox 146"/>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0" name="Group 147"/>
            <p:cNvGrpSpPr>
              <a:grpSpLocks/>
            </p:cNvGrpSpPr>
            <p:nvPr/>
          </p:nvGrpSpPr>
          <p:grpSpPr bwMode="auto">
            <a:xfrm>
              <a:off x="6787196" y="2983455"/>
              <a:ext cx="648422" cy="418253"/>
              <a:chOff x="3053396" y="4304255"/>
              <a:chExt cx="648422" cy="418253"/>
            </a:xfrm>
          </p:grpSpPr>
          <p:sp>
            <p:nvSpPr>
              <p:cNvPr id="4208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85" name="TextBox 149"/>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1" name="Group 150"/>
            <p:cNvGrpSpPr>
              <a:grpSpLocks/>
            </p:cNvGrpSpPr>
            <p:nvPr/>
          </p:nvGrpSpPr>
          <p:grpSpPr bwMode="auto">
            <a:xfrm>
              <a:off x="3129596" y="2056355"/>
              <a:ext cx="648422" cy="418253"/>
              <a:chOff x="3053396" y="4304255"/>
              <a:chExt cx="648422" cy="418253"/>
            </a:xfrm>
          </p:grpSpPr>
          <p:sp>
            <p:nvSpPr>
              <p:cNvPr id="4208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83" name="TextBox 15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2" name="Group 153"/>
            <p:cNvGrpSpPr>
              <a:grpSpLocks/>
            </p:cNvGrpSpPr>
            <p:nvPr/>
          </p:nvGrpSpPr>
          <p:grpSpPr bwMode="auto">
            <a:xfrm>
              <a:off x="754696" y="2704055"/>
              <a:ext cx="648422" cy="418253"/>
              <a:chOff x="3053396" y="4304255"/>
              <a:chExt cx="648422" cy="418253"/>
            </a:xfrm>
          </p:grpSpPr>
          <p:sp>
            <p:nvSpPr>
              <p:cNvPr id="4208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81" name="TextBox 15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3" name="Group 156"/>
            <p:cNvGrpSpPr>
              <a:grpSpLocks/>
            </p:cNvGrpSpPr>
            <p:nvPr/>
          </p:nvGrpSpPr>
          <p:grpSpPr bwMode="auto">
            <a:xfrm>
              <a:off x="4043996" y="2030955"/>
              <a:ext cx="648422" cy="418253"/>
              <a:chOff x="3053396" y="4304255"/>
              <a:chExt cx="648422" cy="418253"/>
            </a:xfrm>
          </p:grpSpPr>
          <p:sp>
            <p:nvSpPr>
              <p:cNvPr id="4207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79" name="TextBox 15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4" name="Group 160"/>
            <p:cNvGrpSpPr>
              <a:grpSpLocks/>
            </p:cNvGrpSpPr>
            <p:nvPr/>
          </p:nvGrpSpPr>
          <p:grpSpPr bwMode="auto">
            <a:xfrm>
              <a:off x="7104696" y="5663155"/>
              <a:ext cx="648422" cy="418253"/>
              <a:chOff x="3053396" y="4304255"/>
              <a:chExt cx="648422" cy="418253"/>
            </a:xfrm>
          </p:grpSpPr>
          <p:sp>
            <p:nvSpPr>
              <p:cNvPr id="4207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77" name="TextBox 162"/>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5" name="Group 163"/>
            <p:cNvGrpSpPr>
              <a:grpSpLocks/>
            </p:cNvGrpSpPr>
            <p:nvPr/>
          </p:nvGrpSpPr>
          <p:grpSpPr bwMode="auto">
            <a:xfrm>
              <a:off x="7942896" y="5015455"/>
              <a:ext cx="648422" cy="418253"/>
              <a:chOff x="3053396" y="4304255"/>
              <a:chExt cx="648422" cy="418253"/>
            </a:xfrm>
          </p:grpSpPr>
          <p:sp>
            <p:nvSpPr>
              <p:cNvPr id="42074"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75" name="TextBox 165"/>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6" name="Group 166"/>
            <p:cNvGrpSpPr>
              <a:grpSpLocks/>
            </p:cNvGrpSpPr>
            <p:nvPr/>
          </p:nvGrpSpPr>
          <p:grpSpPr bwMode="auto">
            <a:xfrm>
              <a:off x="7714296" y="4101055"/>
              <a:ext cx="648422" cy="418253"/>
              <a:chOff x="3053396" y="4304255"/>
              <a:chExt cx="648422" cy="418253"/>
            </a:xfrm>
          </p:grpSpPr>
          <p:sp>
            <p:nvSpPr>
              <p:cNvPr id="42072"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73" name="TextBox 168"/>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7" name="Group 169"/>
            <p:cNvGrpSpPr>
              <a:grpSpLocks/>
            </p:cNvGrpSpPr>
            <p:nvPr/>
          </p:nvGrpSpPr>
          <p:grpSpPr bwMode="auto">
            <a:xfrm>
              <a:off x="4869496" y="5904455"/>
              <a:ext cx="648422" cy="418253"/>
              <a:chOff x="3053396" y="4304255"/>
              <a:chExt cx="648422" cy="418253"/>
            </a:xfrm>
          </p:grpSpPr>
          <p:sp>
            <p:nvSpPr>
              <p:cNvPr id="42070"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71" name="TextBox 171"/>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8" name="Group 172"/>
            <p:cNvGrpSpPr>
              <a:grpSpLocks/>
            </p:cNvGrpSpPr>
            <p:nvPr/>
          </p:nvGrpSpPr>
          <p:grpSpPr bwMode="auto">
            <a:xfrm>
              <a:off x="3955096" y="6044155"/>
              <a:ext cx="648422" cy="418253"/>
              <a:chOff x="3053396" y="4304255"/>
              <a:chExt cx="648422" cy="418253"/>
            </a:xfrm>
          </p:grpSpPr>
          <p:sp>
            <p:nvSpPr>
              <p:cNvPr id="42068"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69" name="TextBox 174"/>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grpSp>
          <p:nvGrpSpPr>
            <p:cNvPr id="42059" name="Group 175"/>
            <p:cNvGrpSpPr>
              <a:grpSpLocks/>
            </p:cNvGrpSpPr>
            <p:nvPr/>
          </p:nvGrpSpPr>
          <p:grpSpPr bwMode="auto">
            <a:xfrm>
              <a:off x="2735896" y="5891755"/>
              <a:ext cx="648422" cy="418253"/>
              <a:chOff x="3053396" y="4304255"/>
              <a:chExt cx="648422" cy="418253"/>
            </a:xfrm>
          </p:grpSpPr>
          <p:sp>
            <p:nvSpPr>
              <p:cNvPr id="42066" name="Freeform 84"/>
              <p:cNvSpPr>
                <a:spLocks/>
              </p:cNvSpPr>
              <p:nvPr/>
            </p:nvSpPr>
            <p:spPr bwMode="auto">
              <a:xfrm>
                <a:off x="3053396" y="4304255"/>
                <a:ext cx="596988" cy="418253"/>
              </a:xfrm>
              <a:custGeom>
                <a:avLst/>
                <a:gdLst>
                  <a:gd name="T0" fmla="*/ 2147483647 w 1036"/>
                  <a:gd name="T1" fmla="*/ 2147483647 h 675"/>
                  <a:gd name="T2" fmla="*/ 2147483647 w 1036"/>
                  <a:gd name="T3" fmla="*/ 2147483647 h 675"/>
                  <a:gd name="T4" fmla="*/ 2147483647 w 1036"/>
                  <a:gd name="T5" fmla="*/ 2147483647 h 675"/>
                  <a:gd name="T6" fmla="*/ 2147483647 w 1036"/>
                  <a:gd name="T7" fmla="*/ 2147483647 h 675"/>
                  <a:gd name="T8" fmla="*/ 2147483647 w 1036"/>
                  <a:gd name="T9" fmla="*/ 2147483647 h 675"/>
                  <a:gd name="T10" fmla="*/ 2147483647 w 1036"/>
                  <a:gd name="T11" fmla="*/ 2147483647 h 675"/>
                  <a:gd name="T12" fmla="*/ 2147483647 w 1036"/>
                  <a:gd name="T13" fmla="*/ 2147483647 h 675"/>
                  <a:gd name="T14" fmla="*/ 2147483647 w 1036"/>
                  <a:gd name="T15" fmla="*/ 2147483647 h 675"/>
                  <a:gd name="T16" fmla="*/ 2147483647 w 1036"/>
                  <a:gd name="T17" fmla="*/ 2147483647 h 675"/>
                  <a:gd name="T18" fmla="*/ 2147483647 w 1036"/>
                  <a:gd name="T19" fmla="*/ 2147483647 h 675"/>
                  <a:gd name="T20" fmla="*/ 2147483647 w 1036"/>
                  <a:gd name="T21" fmla="*/ 2147483647 h 675"/>
                  <a:gd name="T22" fmla="*/ 2147483647 w 1036"/>
                  <a:gd name="T23" fmla="*/ 2147483647 h 675"/>
                  <a:gd name="T24" fmla="*/ 2147483647 w 1036"/>
                  <a:gd name="T25" fmla="*/ 2147483647 h 675"/>
                  <a:gd name="T26" fmla="*/ 2147483647 w 1036"/>
                  <a:gd name="T27" fmla="*/ 2147483647 h 675"/>
                  <a:gd name="T28" fmla="*/ 2147483647 w 1036"/>
                  <a:gd name="T29" fmla="*/ 2147483647 h 675"/>
                  <a:gd name="T30" fmla="*/ 2147483647 w 1036"/>
                  <a:gd name="T31" fmla="*/ 2147483647 h 675"/>
                  <a:gd name="T32" fmla="*/ 2147483647 w 1036"/>
                  <a:gd name="T33" fmla="*/ 2147483647 h 675"/>
                  <a:gd name="T34" fmla="*/ 2147483647 w 1036"/>
                  <a:gd name="T35" fmla="*/ 2147483647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Arial"/>
                  <a:cs typeface="Arial"/>
                </a:endParaRPr>
              </a:p>
            </p:txBody>
          </p:sp>
          <p:sp>
            <p:nvSpPr>
              <p:cNvPr id="42067" name="TextBox 177"/>
              <p:cNvSpPr txBox="1">
                <a:spLocks noChangeArrowheads="1"/>
              </p:cNvSpPr>
              <p:nvPr/>
            </p:nvSpPr>
            <p:spPr bwMode="auto">
              <a:xfrm>
                <a:off x="3118029" y="4323258"/>
                <a:ext cx="583789" cy="3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lnSpc>
                    <a:spcPts val="1000"/>
                  </a:lnSpc>
                </a:pPr>
                <a:r>
                  <a:rPr lang="en-US" sz="1000">
                    <a:latin typeface="Arial"/>
                    <a:cs typeface="Arial"/>
                  </a:rPr>
                  <a:t>access</a:t>
                </a:r>
              </a:p>
              <a:p>
                <a:pPr algn="ctr">
                  <a:lnSpc>
                    <a:spcPts val="1000"/>
                  </a:lnSpc>
                </a:pPr>
                <a:r>
                  <a:rPr lang="en-US" sz="1000">
                    <a:latin typeface="Arial"/>
                    <a:cs typeface="Arial"/>
                  </a:rPr>
                  <a:t>net</a:t>
                </a:r>
              </a:p>
            </p:txBody>
          </p:sp>
        </p:grpSp>
        <p:sp>
          <p:nvSpPr>
            <p:cNvPr id="42060" name="TextBox 4"/>
            <p:cNvSpPr txBox="1">
              <a:spLocks noChangeArrowheads="1"/>
            </p:cNvSpPr>
            <p:nvPr/>
          </p:nvSpPr>
          <p:spPr bwMode="auto">
            <a:xfrm rot="1053502">
              <a:off x="5143500" y="19558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2061" name="TextBox 179"/>
            <p:cNvSpPr txBox="1">
              <a:spLocks noChangeArrowheads="1"/>
            </p:cNvSpPr>
            <p:nvPr/>
          </p:nvSpPr>
          <p:spPr bwMode="auto">
            <a:xfrm rot="2829263">
              <a:off x="7429500" y="3429000"/>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2062" name="TextBox 180"/>
            <p:cNvSpPr txBox="1">
              <a:spLocks noChangeArrowheads="1"/>
            </p:cNvSpPr>
            <p:nvPr/>
          </p:nvSpPr>
          <p:spPr bwMode="auto">
            <a:xfrm rot="9845918">
              <a:off x="6098241" y="5942112"/>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2063" name="TextBox 181"/>
            <p:cNvSpPr txBox="1">
              <a:spLocks noChangeArrowheads="1"/>
            </p:cNvSpPr>
            <p:nvPr/>
          </p:nvSpPr>
          <p:spPr bwMode="auto">
            <a:xfrm rot="-9948738">
              <a:off x="1730786" y="5845469"/>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2064" name="TextBox 182"/>
            <p:cNvSpPr txBox="1">
              <a:spLocks noChangeArrowheads="1"/>
            </p:cNvSpPr>
            <p:nvPr/>
          </p:nvSpPr>
          <p:spPr bwMode="auto">
            <a:xfrm rot="-4992697">
              <a:off x="144631" y="3539025"/>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sp>
          <p:nvSpPr>
            <p:cNvPr id="42065" name="TextBox 183"/>
            <p:cNvSpPr txBox="1">
              <a:spLocks noChangeArrowheads="1"/>
            </p:cNvSpPr>
            <p:nvPr/>
          </p:nvSpPr>
          <p:spPr bwMode="auto">
            <a:xfrm rot="-1017263">
              <a:off x="2330376" y="1905681"/>
              <a:ext cx="543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2800">
                  <a:solidFill>
                    <a:srgbClr val="0000FF"/>
                  </a:solidFill>
                  <a:latin typeface="Arial"/>
                  <a:cs typeface="Arial"/>
                </a:rPr>
                <a:t>…</a:t>
              </a:r>
            </a:p>
          </p:txBody>
        </p:sp>
      </p:grpSp>
      <p:grpSp>
        <p:nvGrpSpPr>
          <p:cNvPr id="19" name="Group 25"/>
          <p:cNvGrpSpPr>
            <a:grpSpLocks/>
          </p:cNvGrpSpPr>
          <p:nvPr/>
        </p:nvGrpSpPr>
        <p:grpSpPr bwMode="auto">
          <a:xfrm>
            <a:off x="908050" y="2281238"/>
            <a:ext cx="7361238" cy="3768725"/>
            <a:chOff x="888125" y="2295063"/>
            <a:chExt cx="7361771" cy="3769689"/>
          </a:xfrm>
        </p:grpSpPr>
        <p:cxnSp>
          <p:nvCxnSpPr>
            <p:cNvPr id="42024" name="Straight Connector 7"/>
            <p:cNvCxnSpPr>
              <a:cxnSpLocks noChangeShapeType="1"/>
              <a:stCxn id="42090" idx="0"/>
            </p:cNvCxnSpPr>
            <p:nvPr/>
          </p:nvCxnSpPr>
          <p:spPr bwMode="auto">
            <a:xfrm flipV="1">
              <a:off x="1661409" y="2570969"/>
              <a:ext cx="577293" cy="28026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5" name="Straight Connector 188"/>
            <p:cNvCxnSpPr>
              <a:cxnSpLocks noChangeShapeType="1"/>
              <a:stCxn id="42090" idx="0"/>
            </p:cNvCxnSpPr>
            <p:nvPr/>
          </p:nvCxnSpPr>
          <p:spPr bwMode="auto">
            <a:xfrm flipH="1" flipV="1">
              <a:off x="1509155" y="3032403"/>
              <a:ext cx="171469" cy="232712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6" name="Straight Connector 190"/>
            <p:cNvCxnSpPr>
              <a:cxnSpLocks noChangeShapeType="1"/>
              <a:stCxn id="42090" idx="0"/>
            </p:cNvCxnSpPr>
            <p:nvPr/>
          </p:nvCxnSpPr>
          <p:spPr bwMode="auto">
            <a:xfrm flipH="1" flipV="1">
              <a:off x="1185287" y="3451504"/>
              <a:ext cx="495337" cy="19080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7" name="Straight Connector 192"/>
            <p:cNvCxnSpPr>
              <a:cxnSpLocks noChangeShapeType="1"/>
              <a:stCxn id="42090" idx="0"/>
            </p:cNvCxnSpPr>
            <p:nvPr/>
          </p:nvCxnSpPr>
          <p:spPr bwMode="auto">
            <a:xfrm flipH="1" flipV="1">
              <a:off x="1181567" y="4298698"/>
              <a:ext cx="499057" cy="106082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8" name="Straight Connector 195"/>
            <p:cNvCxnSpPr>
              <a:cxnSpLocks noChangeShapeType="1"/>
              <a:stCxn id="42090" idx="0"/>
            </p:cNvCxnSpPr>
            <p:nvPr/>
          </p:nvCxnSpPr>
          <p:spPr bwMode="auto">
            <a:xfrm flipH="1" flipV="1">
              <a:off x="1386886" y="4980292"/>
              <a:ext cx="293738" cy="37923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9" name="Straight Connector 197"/>
            <p:cNvCxnSpPr>
              <a:cxnSpLocks noChangeShapeType="1"/>
              <a:endCxn id="42090" idx="0"/>
            </p:cNvCxnSpPr>
            <p:nvPr/>
          </p:nvCxnSpPr>
          <p:spPr bwMode="auto">
            <a:xfrm flipH="1" flipV="1">
              <a:off x="1661409" y="5373637"/>
              <a:ext cx="1526432" cy="593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0" name="Straight Connector 199"/>
            <p:cNvCxnSpPr>
              <a:cxnSpLocks noChangeShapeType="1"/>
              <a:endCxn id="42090" idx="0"/>
            </p:cNvCxnSpPr>
            <p:nvPr/>
          </p:nvCxnSpPr>
          <p:spPr bwMode="auto">
            <a:xfrm flipH="1" flipV="1">
              <a:off x="1680624" y="5359527"/>
              <a:ext cx="2723702" cy="7030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1" name="Straight Connector 201"/>
            <p:cNvCxnSpPr>
              <a:cxnSpLocks noChangeShapeType="1"/>
              <a:endCxn id="42090" idx="0"/>
            </p:cNvCxnSpPr>
            <p:nvPr/>
          </p:nvCxnSpPr>
          <p:spPr bwMode="auto">
            <a:xfrm flipH="1" flipV="1">
              <a:off x="1680624" y="5359527"/>
              <a:ext cx="3605885" cy="6190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2" name="Straight Connector 203"/>
            <p:cNvCxnSpPr>
              <a:cxnSpLocks noChangeShapeType="1"/>
              <a:endCxn id="42090" idx="0"/>
            </p:cNvCxnSpPr>
            <p:nvPr/>
          </p:nvCxnSpPr>
          <p:spPr bwMode="auto">
            <a:xfrm flipH="1">
              <a:off x="1680624" y="5184745"/>
              <a:ext cx="6569272" cy="17478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3" name="Straight Connector 204"/>
            <p:cNvCxnSpPr>
              <a:cxnSpLocks noChangeShapeType="1"/>
              <a:endCxn id="42090" idx="0"/>
            </p:cNvCxnSpPr>
            <p:nvPr/>
          </p:nvCxnSpPr>
          <p:spPr bwMode="auto">
            <a:xfrm flipH="1" flipV="1">
              <a:off x="1680624" y="5359527"/>
              <a:ext cx="5742435" cy="48670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4" name="Straight Connector 207"/>
            <p:cNvCxnSpPr>
              <a:cxnSpLocks noChangeShapeType="1"/>
              <a:endCxn id="42090" idx="0"/>
            </p:cNvCxnSpPr>
            <p:nvPr/>
          </p:nvCxnSpPr>
          <p:spPr bwMode="auto">
            <a:xfrm flipH="1">
              <a:off x="1680624" y="4311835"/>
              <a:ext cx="6338019" cy="10476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5" name="Straight Connector 209"/>
            <p:cNvCxnSpPr>
              <a:cxnSpLocks noChangeShapeType="1"/>
              <a:endCxn id="42090" idx="0"/>
            </p:cNvCxnSpPr>
            <p:nvPr/>
          </p:nvCxnSpPr>
          <p:spPr bwMode="auto">
            <a:xfrm flipH="1">
              <a:off x="1680624" y="3273553"/>
              <a:ext cx="5749312" cy="208597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6" name="Straight Connector 211"/>
            <p:cNvCxnSpPr>
              <a:cxnSpLocks noChangeShapeType="1"/>
              <a:endCxn id="42090" idx="0"/>
            </p:cNvCxnSpPr>
            <p:nvPr/>
          </p:nvCxnSpPr>
          <p:spPr bwMode="auto">
            <a:xfrm flipH="1">
              <a:off x="1680624" y="2784308"/>
              <a:ext cx="4942318" cy="257521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7" name="Straight Connector 213"/>
            <p:cNvCxnSpPr>
              <a:cxnSpLocks noChangeShapeType="1"/>
              <a:endCxn id="42090" idx="0"/>
            </p:cNvCxnSpPr>
            <p:nvPr/>
          </p:nvCxnSpPr>
          <p:spPr bwMode="auto">
            <a:xfrm flipH="1">
              <a:off x="1680624" y="2295063"/>
              <a:ext cx="2971398" cy="30644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38" name="Straight Connector 215"/>
            <p:cNvCxnSpPr>
              <a:cxnSpLocks noChangeShapeType="1"/>
              <a:endCxn id="42090" idx="0"/>
            </p:cNvCxnSpPr>
            <p:nvPr/>
          </p:nvCxnSpPr>
          <p:spPr bwMode="auto">
            <a:xfrm flipH="1">
              <a:off x="1680624" y="2295321"/>
              <a:ext cx="2025496" cy="30642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42039" name="TextBox 24"/>
            <p:cNvSpPr txBox="1">
              <a:spLocks noChangeArrowheads="1"/>
            </p:cNvSpPr>
            <p:nvPr/>
          </p:nvSpPr>
          <p:spPr bwMode="auto">
            <a:xfrm rot="5710989">
              <a:off x="859913" y="4114468"/>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400">
                  <a:latin typeface="Arial"/>
                  <a:cs typeface="Arial"/>
                </a:rPr>
                <a:t>…</a:t>
              </a:r>
            </a:p>
          </p:txBody>
        </p:sp>
        <p:sp>
          <p:nvSpPr>
            <p:cNvPr id="42040" name="TextBox 218"/>
            <p:cNvSpPr txBox="1">
              <a:spLocks noChangeArrowheads="1"/>
            </p:cNvSpPr>
            <p:nvPr/>
          </p:nvSpPr>
          <p:spPr bwMode="auto">
            <a:xfrm rot="7515077">
              <a:off x="4511491" y="5728762"/>
              <a:ext cx="3642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sz="1400">
                  <a:latin typeface="Arial"/>
                  <a:cs typeface="Arial"/>
                </a:rPr>
                <a:t>…</a:t>
              </a:r>
            </a:p>
          </p:txBody>
        </p:sp>
        <p:sp>
          <p:nvSpPr>
            <p:cNvPr id="42041" name="TextBox 219"/>
            <p:cNvSpPr txBox="1">
              <a:spLocks noChangeArrowheads="1"/>
            </p:cNvSpPr>
            <p:nvPr/>
          </p:nvSpPr>
          <p:spPr bwMode="auto">
            <a:xfrm rot="3940343">
              <a:off x="6392354" y="384621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Arial"/>
                  <a:cs typeface="Arial"/>
                </a:rPr>
                <a:t>…</a:t>
              </a:r>
            </a:p>
          </p:txBody>
        </p:sp>
        <p:sp>
          <p:nvSpPr>
            <p:cNvPr id="42042" name="TextBox 220"/>
            <p:cNvSpPr txBox="1">
              <a:spLocks noChangeArrowheads="1"/>
            </p:cNvSpPr>
            <p:nvPr/>
          </p:nvSpPr>
          <p:spPr bwMode="auto">
            <a:xfrm rot="2048420">
              <a:off x="4482993" y="2684685"/>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Arial"/>
                  <a:cs typeface="Arial"/>
                </a:rPr>
                <a:t>…</a:t>
              </a:r>
            </a:p>
          </p:txBody>
        </p:sp>
        <p:sp>
          <p:nvSpPr>
            <p:cNvPr id="42043" name="TextBox 221"/>
            <p:cNvSpPr txBox="1">
              <a:spLocks noChangeArrowheads="1"/>
            </p:cNvSpPr>
            <p:nvPr/>
          </p:nvSpPr>
          <p:spPr bwMode="auto">
            <a:xfrm rot="-316136">
              <a:off x="2189980" y="2687381"/>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r>
                <a:rPr lang="en-US">
                  <a:latin typeface="Arial"/>
                  <a:cs typeface="Arial"/>
                </a:rPr>
                <a:t>…</a:t>
              </a:r>
            </a:p>
          </p:txBody>
        </p:sp>
      </p:grpSp>
      <p:grpSp>
        <p:nvGrpSpPr>
          <p:cNvPr id="20" name="Group 223"/>
          <p:cNvGrpSpPr>
            <a:grpSpLocks/>
          </p:cNvGrpSpPr>
          <p:nvPr/>
        </p:nvGrpSpPr>
        <p:grpSpPr bwMode="auto">
          <a:xfrm>
            <a:off x="1158875" y="2305050"/>
            <a:ext cx="7094538" cy="3695700"/>
            <a:chOff x="862570" y="2361120"/>
            <a:chExt cx="7094553" cy="3695520"/>
          </a:xfrm>
        </p:grpSpPr>
        <p:cxnSp>
          <p:nvCxnSpPr>
            <p:cNvPr id="42009" name="Straight Connector 224"/>
            <p:cNvCxnSpPr>
              <a:cxnSpLocks noChangeShapeType="1"/>
            </p:cNvCxnSpPr>
            <p:nvPr/>
          </p:nvCxnSpPr>
          <p:spPr bwMode="auto">
            <a:xfrm flipH="1">
              <a:off x="1446332" y="2897188"/>
              <a:ext cx="4736982" cy="25351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0" name="Straight Connector 225"/>
            <p:cNvCxnSpPr>
              <a:cxnSpLocks noChangeShapeType="1"/>
            </p:cNvCxnSpPr>
            <p:nvPr/>
          </p:nvCxnSpPr>
          <p:spPr bwMode="auto">
            <a:xfrm flipH="1">
              <a:off x="2972043" y="2885760"/>
              <a:ext cx="3213953" cy="3041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1" name="Straight Connector 226"/>
            <p:cNvCxnSpPr>
              <a:cxnSpLocks noChangeShapeType="1"/>
            </p:cNvCxnSpPr>
            <p:nvPr/>
          </p:nvCxnSpPr>
          <p:spPr bwMode="auto">
            <a:xfrm flipH="1">
              <a:off x="4328465" y="2877120"/>
              <a:ext cx="1866171" cy="31795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2" name="Straight Connector 227"/>
            <p:cNvCxnSpPr>
              <a:cxnSpLocks noChangeShapeType="1"/>
            </p:cNvCxnSpPr>
            <p:nvPr/>
          </p:nvCxnSpPr>
          <p:spPr bwMode="auto">
            <a:xfrm flipH="1">
              <a:off x="5270184" y="2877120"/>
              <a:ext cx="915812" cy="305856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3" name="Straight Connector 228"/>
            <p:cNvCxnSpPr>
              <a:cxnSpLocks noChangeShapeType="1"/>
            </p:cNvCxnSpPr>
            <p:nvPr/>
          </p:nvCxnSpPr>
          <p:spPr bwMode="auto">
            <a:xfrm>
              <a:off x="6167438" y="2901156"/>
              <a:ext cx="1141702" cy="28012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4" name="Straight Connector 229"/>
            <p:cNvCxnSpPr>
              <a:cxnSpLocks noChangeShapeType="1"/>
            </p:cNvCxnSpPr>
            <p:nvPr/>
          </p:nvCxnSpPr>
          <p:spPr bwMode="auto">
            <a:xfrm>
              <a:off x="6171406" y="2889250"/>
              <a:ext cx="1785717" cy="235523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5" name="Straight Connector 230"/>
            <p:cNvCxnSpPr>
              <a:cxnSpLocks noChangeShapeType="1"/>
            </p:cNvCxnSpPr>
            <p:nvPr/>
          </p:nvCxnSpPr>
          <p:spPr bwMode="auto">
            <a:xfrm>
              <a:off x="6179344" y="2881313"/>
              <a:ext cx="1587707" cy="13868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6" name="Straight Connector 231"/>
            <p:cNvCxnSpPr>
              <a:cxnSpLocks noChangeShapeType="1"/>
            </p:cNvCxnSpPr>
            <p:nvPr/>
          </p:nvCxnSpPr>
          <p:spPr bwMode="auto">
            <a:xfrm>
              <a:off x="6179344" y="2897188"/>
              <a:ext cx="602786" cy="29097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7" name="Straight Connector 232"/>
            <p:cNvCxnSpPr>
              <a:cxnSpLocks noChangeShapeType="1"/>
            </p:cNvCxnSpPr>
            <p:nvPr/>
          </p:nvCxnSpPr>
          <p:spPr bwMode="auto">
            <a:xfrm>
              <a:off x="4584546" y="2364240"/>
              <a:ext cx="1558252" cy="5128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8" name="Straight Connector 233"/>
            <p:cNvCxnSpPr>
              <a:cxnSpLocks noChangeShapeType="1"/>
            </p:cNvCxnSpPr>
            <p:nvPr/>
          </p:nvCxnSpPr>
          <p:spPr bwMode="auto">
            <a:xfrm>
              <a:off x="3691549" y="2361120"/>
              <a:ext cx="2485808" cy="5332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19" name="Straight Connector 234"/>
            <p:cNvCxnSpPr>
              <a:cxnSpLocks noChangeShapeType="1"/>
            </p:cNvCxnSpPr>
            <p:nvPr/>
          </p:nvCxnSpPr>
          <p:spPr bwMode="auto">
            <a:xfrm>
              <a:off x="2081460" y="2548080"/>
              <a:ext cx="4078617" cy="3376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0" name="Straight Connector 235"/>
            <p:cNvCxnSpPr>
              <a:cxnSpLocks noChangeShapeType="1"/>
            </p:cNvCxnSpPr>
            <p:nvPr/>
          </p:nvCxnSpPr>
          <p:spPr bwMode="auto">
            <a:xfrm flipV="1">
              <a:off x="1309418" y="2903040"/>
              <a:ext cx="4842020" cy="30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1" name="Straight Connector 236"/>
            <p:cNvCxnSpPr>
              <a:cxnSpLocks noChangeShapeType="1"/>
            </p:cNvCxnSpPr>
            <p:nvPr/>
          </p:nvCxnSpPr>
          <p:spPr bwMode="auto">
            <a:xfrm flipV="1">
              <a:off x="934801" y="2894400"/>
              <a:ext cx="5242556" cy="3770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2" name="Straight Connector 237"/>
            <p:cNvCxnSpPr>
              <a:cxnSpLocks noChangeShapeType="1"/>
            </p:cNvCxnSpPr>
            <p:nvPr/>
          </p:nvCxnSpPr>
          <p:spPr bwMode="auto">
            <a:xfrm flipV="1">
              <a:off x="862570" y="2901156"/>
              <a:ext cx="5296930" cy="13866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23" name="Straight Connector 238"/>
            <p:cNvCxnSpPr>
              <a:cxnSpLocks noChangeShapeType="1"/>
            </p:cNvCxnSpPr>
            <p:nvPr/>
          </p:nvCxnSpPr>
          <p:spPr bwMode="auto">
            <a:xfrm flipV="1">
              <a:off x="1101367" y="2901156"/>
              <a:ext cx="5077977" cy="20260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grpSp>
        <p:nvGrpSpPr>
          <p:cNvPr id="21" name="Group 239"/>
          <p:cNvGrpSpPr>
            <a:grpSpLocks/>
          </p:cNvGrpSpPr>
          <p:nvPr/>
        </p:nvGrpSpPr>
        <p:grpSpPr bwMode="auto">
          <a:xfrm>
            <a:off x="1095375" y="2195513"/>
            <a:ext cx="7158038" cy="3798887"/>
            <a:chOff x="799176" y="2251902"/>
            <a:chExt cx="7158126" cy="3799069"/>
          </a:xfrm>
        </p:grpSpPr>
        <p:cxnSp>
          <p:nvCxnSpPr>
            <p:cNvPr id="41994" name="Straight Connector 240"/>
            <p:cNvCxnSpPr>
              <a:cxnSpLocks noChangeShapeType="1"/>
            </p:cNvCxnSpPr>
            <p:nvPr/>
          </p:nvCxnSpPr>
          <p:spPr bwMode="auto">
            <a:xfrm>
              <a:off x="2012365" y="2732956"/>
              <a:ext cx="3121627" cy="32043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5" name="Straight Connector 241"/>
            <p:cNvCxnSpPr>
              <a:cxnSpLocks noChangeShapeType="1"/>
            </p:cNvCxnSpPr>
            <p:nvPr/>
          </p:nvCxnSpPr>
          <p:spPr bwMode="auto">
            <a:xfrm>
              <a:off x="2009682" y="2721528"/>
              <a:ext cx="2384511" cy="33294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6" name="Straight Connector 242"/>
            <p:cNvCxnSpPr>
              <a:cxnSpLocks noChangeShapeType="1"/>
            </p:cNvCxnSpPr>
            <p:nvPr/>
          </p:nvCxnSpPr>
          <p:spPr bwMode="auto">
            <a:xfrm>
              <a:off x="2001042" y="2712888"/>
              <a:ext cx="1091382" cy="31978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7" name="Straight Connector 243"/>
            <p:cNvCxnSpPr>
              <a:cxnSpLocks noChangeShapeType="1"/>
            </p:cNvCxnSpPr>
            <p:nvPr/>
          </p:nvCxnSpPr>
          <p:spPr bwMode="auto">
            <a:xfrm flipH="1">
              <a:off x="1471306" y="2712888"/>
              <a:ext cx="538376" cy="26981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8" name="Straight Connector 244"/>
            <p:cNvCxnSpPr>
              <a:cxnSpLocks noChangeShapeType="1"/>
            </p:cNvCxnSpPr>
            <p:nvPr/>
          </p:nvCxnSpPr>
          <p:spPr bwMode="auto">
            <a:xfrm flipH="1">
              <a:off x="1007181" y="2736924"/>
              <a:ext cx="1021059" cy="206956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1999" name="Straight Connector 245"/>
            <p:cNvCxnSpPr>
              <a:cxnSpLocks noChangeShapeType="1"/>
            </p:cNvCxnSpPr>
            <p:nvPr/>
          </p:nvCxnSpPr>
          <p:spPr bwMode="auto">
            <a:xfrm flipH="1">
              <a:off x="799176" y="2725018"/>
              <a:ext cx="1225097" cy="141359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0" name="Straight Connector 246"/>
            <p:cNvCxnSpPr>
              <a:cxnSpLocks noChangeShapeType="1"/>
            </p:cNvCxnSpPr>
            <p:nvPr/>
          </p:nvCxnSpPr>
          <p:spPr bwMode="auto">
            <a:xfrm flipH="1">
              <a:off x="932218" y="2704755"/>
              <a:ext cx="1107153" cy="588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1" name="Straight Connector 247"/>
            <p:cNvCxnSpPr>
              <a:cxnSpLocks noChangeShapeType="1"/>
            </p:cNvCxnSpPr>
            <p:nvPr/>
          </p:nvCxnSpPr>
          <p:spPr bwMode="auto">
            <a:xfrm flipH="1">
              <a:off x="1293642" y="2704755"/>
              <a:ext cx="745729" cy="2167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2" name="Straight Connector 248"/>
            <p:cNvCxnSpPr>
              <a:cxnSpLocks noChangeShapeType="1"/>
            </p:cNvCxnSpPr>
            <p:nvPr/>
          </p:nvCxnSpPr>
          <p:spPr bwMode="auto">
            <a:xfrm flipH="1">
              <a:off x="2052880" y="2251902"/>
              <a:ext cx="1141349" cy="46098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3" name="Straight Connector 249"/>
            <p:cNvCxnSpPr>
              <a:cxnSpLocks noChangeShapeType="1"/>
            </p:cNvCxnSpPr>
            <p:nvPr/>
          </p:nvCxnSpPr>
          <p:spPr bwMode="auto">
            <a:xfrm flipH="1">
              <a:off x="2018321" y="2332076"/>
              <a:ext cx="2284094" cy="3980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4" name="Straight Connector 250"/>
            <p:cNvCxnSpPr>
              <a:cxnSpLocks noChangeShapeType="1"/>
            </p:cNvCxnSpPr>
            <p:nvPr/>
          </p:nvCxnSpPr>
          <p:spPr bwMode="auto">
            <a:xfrm flipH="1" flipV="1">
              <a:off x="2035602" y="2721528"/>
              <a:ext cx="4016700" cy="1415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5" name="Straight Connector 251"/>
            <p:cNvCxnSpPr>
              <a:cxnSpLocks noChangeShapeType="1"/>
            </p:cNvCxnSpPr>
            <p:nvPr/>
          </p:nvCxnSpPr>
          <p:spPr bwMode="auto">
            <a:xfrm flipH="1" flipV="1">
              <a:off x="2044240" y="2738808"/>
              <a:ext cx="4755057" cy="52905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6" name="Straight Connector 252"/>
            <p:cNvCxnSpPr>
              <a:cxnSpLocks noChangeShapeType="1"/>
            </p:cNvCxnSpPr>
            <p:nvPr/>
          </p:nvCxnSpPr>
          <p:spPr bwMode="auto">
            <a:xfrm flipH="1" flipV="1">
              <a:off x="2018321" y="2730168"/>
              <a:ext cx="5710381" cy="155491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7" name="Straight Connector 253"/>
            <p:cNvCxnSpPr>
              <a:cxnSpLocks noChangeShapeType="1"/>
            </p:cNvCxnSpPr>
            <p:nvPr/>
          </p:nvCxnSpPr>
          <p:spPr bwMode="auto">
            <a:xfrm flipH="1" flipV="1">
              <a:off x="2036178" y="2736924"/>
              <a:ext cx="5921124" cy="24625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42008" name="Straight Connector 254"/>
            <p:cNvCxnSpPr>
              <a:cxnSpLocks noChangeShapeType="1"/>
            </p:cNvCxnSpPr>
            <p:nvPr/>
          </p:nvCxnSpPr>
          <p:spPr bwMode="auto">
            <a:xfrm flipH="1" flipV="1">
              <a:off x="2016335" y="2736924"/>
              <a:ext cx="5165304" cy="300020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cxnSp>
      </p:grpSp>
      <p:sp>
        <p:nvSpPr>
          <p:cNvPr id="27" name="TextBox 26"/>
          <p:cNvSpPr txBox="1">
            <a:spLocks noChangeArrowheads="1"/>
          </p:cNvSpPr>
          <p:nvPr/>
        </p:nvSpPr>
        <p:spPr bwMode="auto">
          <a:xfrm>
            <a:off x="2497138" y="3403600"/>
            <a:ext cx="4268787" cy="12001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gn="ctr"/>
            <a:r>
              <a:rPr lang="en-US">
                <a:latin typeface="Arial"/>
                <a:cs typeface="Arial"/>
              </a:rPr>
              <a:t>connecting each access ISP to each other directly </a:t>
            </a:r>
            <a:r>
              <a:rPr lang="en-US" i="1">
                <a:solidFill>
                  <a:srgbClr val="CC0000"/>
                </a:solidFill>
                <a:latin typeface="Arial"/>
                <a:cs typeface="Arial"/>
              </a:rPr>
              <a:t>doesn’t scale: </a:t>
            </a:r>
            <a:r>
              <a:rPr lang="en-US">
                <a:latin typeface="Arial"/>
                <a:cs typeface="Arial"/>
              </a:rPr>
              <a:t>O(</a:t>
            </a:r>
            <a:r>
              <a:rPr lang="en-US" i="1">
                <a:latin typeface="Arial"/>
                <a:cs typeface="Arial"/>
              </a:rPr>
              <a:t>N</a:t>
            </a:r>
            <a:r>
              <a:rPr lang="en-US" baseline="30000">
                <a:latin typeface="Arial"/>
                <a:cs typeface="Arial"/>
              </a:rPr>
              <a:t>2</a:t>
            </a:r>
            <a:r>
              <a:rPr lang="en-US">
                <a:latin typeface="Arial"/>
                <a:cs typeface="Arial"/>
              </a:rPr>
              <a:t>) connections.</a:t>
            </a:r>
          </a:p>
        </p:txBody>
      </p:sp>
    </p:spTree>
    <p:extLst>
      <p:ext uri="{BB962C8B-B14F-4D97-AF65-F5344CB8AC3E}">
        <p14:creationId xmlns:p14="http://schemas.microsoft.com/office/powerpoint/2010/main" val="1077475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up)">
                                      <p:cBhvr>
                                        <p:cTn id="11" dur="1000"/>
                                        <p:tgtEl>
                                          <p:spTgt spid="20"/>
                                        </p:tgtEl>
                                      </p:cBhvr>
                                    </p:animEffect>
                                  </p:childTnLst>
                                </p:cTn>
                              </p:par>
                            </p:childTnLst>
                          </p:cTn>
                        </p:par>
                        <p:par>
                          <p:cTn id="12" fill="hold" nodeType="afterGroup">
                            <p:stCondLst>
                              <p:cond delay="1500"/>
                            </p:stCondLst>
                            <p:childTnLst>
                              <p:par>
                                <p:cTn id="13" presetID="22" presetClass="entr" presetSubtype="1"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1000"/>
                                        <p:tgtEl>
                                          <p:spTgt spid="21"/>
                                        </p:tgtEl>
                                      </p:cBhvr>
                                    </p:animEffect>
                                  </p:childTnLst>
                                </p:cTn>
                              </p:par>
                            </p:childTnLst>
                          </p:cTn>
                        </p:par>
                        <p:par>
                          <p:cTn id="16" fill="hold" nodeType="afterGroup">
                            <p:stCondLst>
                              <p:cond delay="2500"/>
                            </p:stCondLst>
                            <p:childTnLst>
                              <p:par>
                                <p:cTn id="17" presetID="9"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16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30341</TotalTime>
  <Words>4680</Words>
  <Application>Microsoft Macintosh PowerPoint</Application>
  <PresentationFormat>On-screen Show (4:3)</PresentationFormat>
  <Paragraphs>1256</Paragraphs>
  <Slides>75</Slides>
  <Notes>62</Notes>
  <HiddenSlides>0</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75</vt:i4>
      </vt:variant>
    </vt:vector>
  </HeadingPairs>
  <TitlesOfParts>
    <vt:vector size="76" baseType="lpstr">
      <vt:lpstr>Office Theme</vt:lpstr>
      <vt:lpstr>PowerPoint Presentation</vt:lpstr>
      <vt:lpstr>Outline</vt:lpstr>
      <vt:lpstr>Applications</vt:lpstr>
      <vt:lpstr>“Fun” Internet Appliances</vt:lpstr>
      <vt:lpstr>Application Protocol</vt:lpstr>
      <vt:lpstr>Multi-Level Tasks</vt:lpstr>
      <vt:lpstr>Internet structure: network of networks</vt:lpstr>
      <vt:lpstr>Internet structure: network of networks</vt:lpstr>
      <vt:lpstr>Internet structure: network of networks</vt:lpstr>
      <vt:lpstr>Internet structure: network of networks</vt:lpstr>
      <vt:lpstr>PowerPoint Presentation</vt:lpstr>
      <vt:lpstr>PowerPoint Presentation</vt:lpstr>
      <vt:lpstr>PowerPoint Presentation</vt:lpstr>
      <vt:lpstr>PowerPoint Presentation</vt:lpstr>
      <vt:lpstr>PowerPoint Presentation</vt:lpstr>
      <vt:lpstr>Tier-1 ISP: e.g., Sprint</vt:lpstr>
      <vt:lpstr>Connectivity</vt:lpstr>
      <vt:lpstr>Connectivity</vt:lpstr>
      <vt:lpstr>Cost-Effective Resource Sharing</vt:lpstr>
      <vt:lpstr>Resource Sharing: Circuit Switching</vt:lpstr>
      <vt:lpstr>Cost-Effective Resource Sharing</vt:lpstr>
      <vt:lpstr>Support for Common Services</vt:lpstr>
      <vt:lpstr>Common Communication Patterns</vt:lpstr>
      <vt:lpstr>Practical Issues - Reliability</vt:lpstr>
      <vt:lpstr>What’s a protocol?</vt:lpstr>
      <vt:lpstr>PowerPoint Presentation</vt:lpstr>
      <vt:lpstr>Protocols</vt:lpstr>
      <vt:lpstr>Interfaces</vt:lpstr>
      <vt:lpstr>Protocols</vt:lpstr>
      <vt:lpstr>Protocol Graph</vt:lpstr>
      <vt:lpstr>OSI Architecture</vt:lpstr>
      <vt:lpstr>Internet protocol stack</vt:lpstr>
      <vt:lpstr>ISO/OSI reference model</vt:lpstr>
      <vt:lpstr>Internet Architecture</vt:lpstr>
      <vt:lpstr>Internet Architecture</vt:lpstr>
      <vt:lpstr>Encapsulation</vt:lpstr>
      <vt:lpstr>Packet-switching: store-and-forward</vt:lpstr>
      <vt:lpstr>Packet Switching: queueing delay, loss</vt:lpstr>
      <vt:lpstr>Two key network-core functions</vt:lpstr>
      <vt:lpstr>Alternative : circuit switching</vt:lpstr>
      <vt:lpstr>Circuit switching: FDM vs.TDM</vt:lpstr>
      <vt:lpstr>Packet switching vs. circuit switching</vt:lpstr>
      <vt:lpstr>Packet switching vs. circuit switching</vt:lpstr>
      <vt:lpstr>Performance Metrics</vt:lpstr>
      <vt:lpstr>How do loss and delay occur?</vt:lpstr>
      <vt:lpstr>Four sources of packet delay</vt:lpstr>
      <vt:lpstr>PowerPoint Presentation</vt:lpstr>
      <vt:lpstr>Bandwidth</vt:lpstr>
      <vt:lpstr>Bandwidth</vt:lpstr>
      <vt:lpstr>Delay X Bandwidth</vt:lpstr>
      <vt:lpstr>Delay X Bandwidth</vt:lpstr>
      <vt:lpstr>Delay X Bandwidth</vt:lpstr>
      <vt:lpstr>Delay X Bandwidth</vt:lpstr>
      <vt:lpstr>Relationship between bandwidth and latency</vt:lpstr>
      <vt:lpstr>Internet history</vt:lpstr>
      <vt:lpstr>PowerPoint Presentation</vt:lpstr>
      <vt:lpstr>PowerPoint Presentation</vt:lpstr>
      <vt:lpstr>PowerPoint Presentation</vt:lpstr>
      <vt:lpstr>PowerPoint Presentation</vt:lpstr>
      <vt:lpstr>Application Programming Interface</vt:lpstr>
      <vt:lpstr>Application Programming Interface (Sockets)</vt:lpstr>
      <vt:lpstr>Socket</vt:lpstr>
      <vt:lpstr>Socket</vt:lpstr>
      <vt:lpstr>Creating a Socket</vt:lpstr>
      <vt:lpstr>Client-Serve Model with TCP</vt:lpstr>
      <vt:lpstr>Client-Serve Model with TCP</vt:lpstr>
      <vt:lpstr>Client-Server Model with TCP</vt:lpstr>
      <vt:lpstr>Client-Serve Model with TCP</vt:lpstr>
      <vt:lpstr>Client-Serve Model with TCP</vt:lpstr>
      <vt:lpstr>Client-Serve Model with TCP</vt:lpstr>
      <vt:lpstr>Example Application: Client</vt:lpstr>
      <vt:lpstr>Example Application: Client</vt:lpstr>
      <vt:lpstr>Example Application: Server</vt:lpstr>
      <vt:lpstr>Example Application: Server</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 Overriding  &amp; final access modifier</dc:title>
  <dc:creator>Danny</dc:creator>
  <cp:lastModifiedBy>UMKC Faculty and Staff</cp:lastModifiedBy>
  <cp:revision>545</cp:revision>
  <cp:lastPrinted>2015-02-26T22:40:32Z</cp:lastPrinted>
  <dcterms:created xsi:type="dcterms:W3CDTF">2006-08-16T00:00:00Z</dcterms:created>
  <dcterms:modified xsi:type="dcterms:W3CDTF">2016-01-21T20:21:33Z</dcterms:modified>
</cp:coreProperties>
</file>